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3"/>
  </p:notesMasterIdLst>
  <p:handoutMasterIdLst>
    <p:handoutMasterId r:id="rId24"/>
  </p:handoutMasterIdLst>
  <p:sldIdLst>
    <p:sldId id="262" r:id="rId2"/>
    <p:sldId id="263" r:id="rId3"/>
    <p:sldId id="265" r:id="rId4"/>
    <p:sldId id="264" r:id="rId5"/>
    <p:sldId id="268" r:id="rId6"/>
    <p:sldId id="273" r:id="rId7"/>
    <p:sldId id="284" r:id="rId8"/>
    <p:sldId id="281" r:id="rId9"/>
    <p:sldId id="271" r:id="rId10"/>
    <p:sldId id="298" r:id="rId11"/>
    <p:sldId id="274" r:id="rId12"/>
    <p:sldId id="290" r:id="rId13"/>
    <p:sldId id="296" r:id="rId14"/>
    <p:sldId id="297" r:id="rId15"/>
    <p:sldId id="287" r:id="rId16"/>
    <p:sldId id="289" r:id="rId17"/>
    <p:sldId id="294" r:id="rId18"/>
    <p:sldId id="276" r:id="rId19"/>
    <p:sldId id="295" r:id="rId20"/>
    <p:sldId id="283" r:id="rId21"/>
    <p:sldId id="278" r:id="rId22"/>
  </p:sldIdLst>
  <p:sldSz cx="12192000" cy="6858000"/>
  <p:notesSz cx="6797675" cy="9926638"/>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GESNOT Florence" initials="GF" lastIdx="0" clrIdx="0">
    <p:extLst>
      <p:ext uri="{19B8F6BF-5375-455C-9EA6-DF929625EA0E}">
        <p15:presenceInfo xmlns:p15="http://schemas.microsoft.com/office/powerpoint/2012/main" userId="S-1-5-21-87505556-599261190-265817783-33390"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file>

<file path=ppt/tableStyles.xml><?xml version="1.0" encoding="utf-8"?>
<a:tblStyleLst xmlns:a="http://schemas.openxmlformats.org/drawingml/2006/main" def="{5C22544A-7EE6-4342-B048-85BDC9FD1C3A}">
  <a:tblStyle styleId="{5C22544A-7EE6-4342-B048-85BDC9FD1C3A}" styleName="Style moyen 2 - Accentuation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14" autoAdjust="0"/>
    <p:restoredTop sz="94660"/>
  </p:normalViewPr>
  <p:slideViewPr>
    <p:cSldViewPr snapToGrid="0">
      <p:cViewPr varScale="1">
        <p:scale>
          <a:sx n="72" d="100"/>
          <a:sy n="72" d="100"/>
        </p:scale>
        <p:origin x="660"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commentAuthors" Target="commentAuthor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handoutMaster" Target="handoutMasters/handout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 Id="rId30" Type="http://schemas.microsoft.com/office/2015/10/relationships/revisionInfo" Target="revisionInfo.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45659" cy="498056"/>
          </a:xfrm>
          <a:prstGeom prst="rect">
            <a:avLst/>
          </a:prstGeom>
        </p:spPr>
        <p:txBody>
          <a:bodyPr vert="horz" lIns="91440" tIns="45720" rIns="91440" bIns="45720" rtlCol="0"/>
          <a:lstStyle>
            <a:lvl1pPr algn="l">
              <a:defRPr sz="1200"/>
            </a:lvl1pPr>
          </a:lstStyle>
          <a:p>
            <a:r>
              <a:rPr lang="fr-BE"/>
              <a:t>Séminaire de formation sur la désinstitutionalisation</a:t>
            </a:r>
          </a:p>
        </p:txBody>
      </p:sp>
      <p:sp>
        <p:nvSpPr>
          <p:cNvPr id="3" name="Espace réservé de la date 2"/>
          <p:cNvSpPr>
            <a:spLocks noGrp="1"/>
          </p:cNvSpPr>
          <p:nvPr>
            <p:ph type="dt" sz="quarter" idx="1"/>
          </p:nvPr>
        </p:nvSpPr>
        <p:spPr>
          <a:xfrm>
            <a:off x="3850443" y="0"/>
            <a:ext cx="2945659" cy="498056"/>
          </a:xfrm>
          <a:prstGeom prst="rect">
            <a:avLst/>
          </a:prstGeom>
        </p:spPr>
        <p:txBody>
          <a:bodyPr vert="horz" lIns="91440" tIns="45720" rIns="91440" bIns="45720" rtlCol="0"/>
          <a:lstStyle>
            <a:lvl1pPr algn="r">
              <a:defRPr sz="1200"/>
            </a:lvl1pPr>
          </a:lstStyle>
          <a:p>
            <a:fld id="{62B7F40C-3B7D-4AC5-82A0-EC283A0A66B1}" type="datetimeFigureOut">
              <a:rPr lang="fr-BE" smtClean="0"/>
              <a:t>3/01/2018</a:t>
            </a:fld>
            <a:endParaRPr lang="fr-BE"/>
          </a:p>
        </p:txBody>
      </p:sp>
      <p:sp>
        <p:nvSpPr>
          <p:cNvPr id="4" name="Espace réservé du pied de page 3"/>
          <p:cNvSpPr>
            <a:spLocks noGrp="1"/>
          </p:cNvSpPr>
          <p:nvPr>
            <p:ph type="ftr" sz="quarter" idx="2"/>
          </p:nvPr>
        </p:nvSpPr>
        <p:spPr>
          <a:xfrm>
            <a:off x="0" y="9428584"/>
            <a:ext cx="2945659" cy="498055"/>
          </a:xfrm>
          <a:prstGeom prst="rect">
            <a:avLst/>
          </a:prstGeom>
        </p:spPr>
        <p:txBody>
          <a:bodyPr vert="horz" lIns="91440" tIns="45720" rIns="91440" bIns="45720" rtlCol="0" anchor="b"/>
          <a:lstStyle>
            <a:lvl1pPr algn="l">
              <a:defRPr sz="1200"/>
            </a:lvl1pPr>
          </a:lstStyle>
          <a:p>
            <a:endParaRPr lang="fr-BE"/>
          </a:p>
        </p:txBody>
      </p:sp>
      <p:sp>
        <p:nvSpPr>
          <p:cNvPr id="5" name="Espace réservé du numéro de diapositive 4"/>
          <p:cNvSpPr>
            <a:spLocks noGrp="1"/>
          </p:cNvSpPr>
          <p:nvPr>
            <p:ph type="sldNum" sz="quarter" idx="3"/>
          </p:nvPr>
        </p:nvSpPr>
        <p:spPr>
          <a:xfrm>
            <a:off x="3850443" y="9428584"/>
            <a:ext cx="2945659" cy="498055"/>
          </a:xfrm>
          <a:prstGeom prst="rect">
            <a:avLst/>
          </a:prstGeom>
        </p:spPr>
        <p:txBody>
          <a:bodyPr vert="horz" lIns="91440" tIns="45720" rIns="91440" bIns="45720" rtlCol="0" anchor="b"/>
          <a:lstStyle>
            <a:lvl1pPr algn="r">
              <a:defRPr sz="1200"/>
            </a:lvl1pPr>
          </a:lstStyle>
          <a:p>
            <a:fld id="{FD9B1E09-76CD-4AA8-9CDB-47497BDFF9E2}" type="slidenum">
              <a:rPr lang="fr-BE" smtClean="0"/>
              <a:t>‹N°›</a:t>
            </a:fld>
            <a:endParaRPr lang="fr-BE"/>
          </a:p>
        </p:txBody>
      </p:sp>
    </p:spTree>
    <p:extLst>
      <p:ext uri="{BB962C8B-B14F-4D97-AF65-F5344CB8AC3E}">
        <p14:creationId xmlns:p14="http://schemas.microsoft.com/office/powerpoint/2010/main" val="1420572488"/>
      </p:ext>
    </p:extLst>
  </p:cSld>
  <p:clrMap bg1="lt1" tx1="dk1" bg2="lt2" tx2="dk2" accent1="accent1" accent2="accent2" accent3="accent3" accent4="accent4" accent5="accent5" accent6="accent6" hlink="hlink" folHlink="folHlink"/>
  <p:hf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45659" cy="498056"/>
          </a:xfrm>
          <a:prstGeom prst="rect">
            <a:avLst/>
          </a:prstGeom>
        </p:spPr>
        <p:txBody>
          <a:bodyPr vert="horz" lIns="91440" tIns="45720" rIns="91440" bIns="45720" rtlCol="0"/>
          <a:lstStyle>
            <a:lvl1pPr algn="l">
              <a:defRPr sz="1200"/>
            </a:lvl1pPr>
          </a:lstStyle>
          <a:p>
            <a:r>
              <a:rPr lang="fr-BE"/>
              <a:t>Séminaire de formation sur la désinstitutionalisation</a:t>
            </a:r>
          </a:p>
        </p:txBody>
      </p:sp>
      <p:sp>
        <p:nvSpPr>
          <p:cNvPr id="3" name="Espace réservé de la date 2"/>
          <p:cNvSpPr>
            <a:spLocks noGrp="1"/>
          </p:cNvSpPr>
          <p:nvPr>
            <p:ph type="dt" idx="1"/>
          </p:nvPr>
        </p:nvSpPr>
        <p:spPr>
          <a:xfrm>
            <a:off x="3850443" y="0"/>
            <a:ext cx="2945659" cy="498056"/>
          </a:xfrm>
          <a:prstGeom prst="rect">
            <a:avLst/>
          </a:prstGeom>
        </p:spPr>
        <p:txBody>
          <a:bodyPr vert="horz" lIns="91440" tIns="45720" rIns="91440" bIns="45720" rtlCol="0"/>
          <a:lstStyle>
            <a:lvl1pPr algn="r">
              <a:defRPr sz="1200"/>
            </a:lvl1pPr>
          </a:lstStyle>
          <a:p>
            <a:fld id="{1B888506-71B2-4089-946F-0BD4311D43AA}" type="datetimeFigureOut">
              <a:rPr lang="fr-BE" smtClean="0"/>
              <a:t>3/01/2018</a:t>
            </a:fld>
            <a:endParaRPr lang="fr-BE"/>
          </a:p>
        </p:txBody>
      </p:sp>
      <p:sp>
        <p:nvSpPr>
          <p:cNvPr id="4" name="Espace réservé de l'image des diapositives 3"/>
          <p:cNvSpPr>
            <a:spLocks noGrp="1" noRot="1" noChangeAspect="1"/>
          </p:cNvSpPr>
          <p:nvPr>
            <p:ph type="sldImg" idx="2"/>
          </p:nvPr>
        </p:nvSpPr>
        <p:spPr>
          <a:xfrm>
            <a:off x="422275" y="1241425"/>
            <a:ext cx="5953125" cy="3349625"/>
          </a:xfrm>
          <a:prstGeom prst="rect">
            <a:avLst/>
          </a:prstGeom>
          <a:noFill/>
          <a:ln w="12700">
            <a:solidFill>
              <a:prstClr val="black"/>
            </a:solidFill>
          </a:ln>
        </p:spPr>
        <p:txBody>
          <a:bodyPr vert="horz" lIns="91440" tIns="45720" rIns="91440" bIns="45720" rtlCol="0" anchor="ctr"/>
          <a:lstStyle/>
          <a:p>
            <a:endParaRPr lang="fr-BE"/>
          </a:p>
        </p:txBody>
      </p:sp>
      <p:sp>
        <p:nvSpPr>
          <p:cNvPr id="5" name="Espace réservé des commentaires 4"/>
          <p:cNvSpPr>
            <a:spLocks noGrp="1"/>
          </p:cNvSpPr>
          <p:nvPr>
            <p:ph type="body" sz="quarter" idx="3"/>
          </p:nvPr>
        </p:nvSpPr>
        <p:spPr>
          <a:xfrm>
            <a:off x="679768" y="4777194"/>
            <a:ext cx="5438140" cy="3908614"/>
          </a:xfrm>
          <a:prstGeom prst="rect">
            <a:avLst/>
          </a:prstGeom>
        </p:spPr>
        <p:txBody>
          <a:bodyPr vert="horz" lIns="91440" tIns="45720" rIns="91440" bIns="45720" rtlCol="0"/>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6" name="Espace réservé du pied de page 5"/>
          <p:cNvSpPr>
            <a:spLocks noGrp="1"/>
          </p:cNvSpPr>
          <p:nvPr>
            <p:ph type="ftr" sz="quarter" idx="4"/>
          </p:nvPr>
        </p:nvSpPr>
        <p:spPr>
          <a:xfrm>
            <a:off x="0" y="9428584"/>
            <a:ext cx="2945659" cy="498055"/>
          </a:xfrm>
          <a:prstGeom prst="rect">
            <a:avLst/>
          </a:prstGeom>
        </p:spPr>
        <p:txBody>
          <a:bodyPr vert="horz" lIns="91440" tIns="45720" rIns="91440" bIns="45720" rtlCol="0" anchor="b"/>
          <a:lstStyle>
            <a:lvl1pPr algn="l">
              <a:defRPr sz="1200"/>
            </a:lvl1pPr>
          </a:lstStyle>
          <a:p>
            <a:endParaRPr lang="fr-BE"/>
          </a:p>
        </p:txBody>
      </p:sp>
      <p:sp>
        <p:nvSpPr>
          <p:cNvPr id="7" name="Espace réservé du numéro de diapositive 6"/>
          <p:cNvSpPr>
            <a:spLocks noGrp="1"/>
          </p:cNvSpPr>
          <p:nvPr>
            <p:ph type="sldNum" sz="quarter" idx="5"/>
          </p:nvPr>
        </p:nvSpPr>
        <p:spPr>
          <a:xfrm>
            <a:off x="3850443" y="9428584"/>
            <a:ext cx="2945659" cy="498055"/>
          </a:xfrm>
          <a:prstGeom prst="rect">
            <a:avLst/>
          </a:prstGeom>
        </p:spPr>
        <p:txBody>
          <a:bodyPr vert="horz" lIns="91440" tIns="45720" rIns="91440" bIns="45720" rtlCol="0" anchor="b"/>
          <a:lstStyle>
            <a:lvl1pPr algn="r">
              <a:defRPr sz="1200"/>
            </a:lvl1pPr>
          </a:lstStyle>
          <a:p>
            <a:fld id="{12DAF1DA-BECA-4AF2-BA29-A2D91FDBB7E7}" type="slidenum">
              <a:rPr lang="fr-BE" smtClean="0"/>
              <a:t>‹N°›</a:t>
            </a:fld>
            <a:endParaRPr lang="fr-BE"/>
          </a:p>
        </p:txBody>
      </p:sp>
    </p:spTree>
    <p:extLst>
      <p:ext uri="{BB962C8B-B14F-4D97-AF65-F5344CB8AC3E}">
        <p14:creationId xmlns:p14="http://schemas.microsoft.com/office/powerpoint/2010/main" val="317210295"/>
      </p:ext>
    </p:extLst>
  </p:cSld>
  <p:clrMap bg1="lt1" tx1="dk1" bg2="lt2" tx2="dk2" accent1="accent1" accent2="accent2" accent3="accent3" accent4="accent4" accent5="accent5" accent6="accent6" hlink="hlink" folHlink="folHlink"/>
  <p:hf ftr="0" dt="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49405271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2</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395845302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3</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59887608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4</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341600442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5</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423499479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6</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281601454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7</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263488030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8</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114696575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9</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410321686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11</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364481233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12</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300284307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13</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252732597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14</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23746564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15</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157386111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16</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390300577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17</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144447697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18</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270766456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19</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398514703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20</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295184285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commentaires 2"/>
          <p:cNvSpPr>
            <a:spLocks noGrp="1"/>
          </p:cNvSpPr>
          <p:nvPr>
            <p:ph type="body" idx="1"/>
          </p:nvPr>
        </p:nvSpPr>
        <p:spPr/>
        <p:txBody>
          <a:bodyPr/>
          <a:lstStyle/>
          <a:p>
            <a:endParaRPr lang="fr-BE"/>
          </a:p>
        </p:txBody>
      </p:sp>
      <p:sp>
        <p:nvSpPr>
          <p:cNvPr id="4" name="Espace réservé du numéro de diapositive 3"/>
          <p:cNvSpPr>
            <a:spLocks noGrp="1"/>
          </p:cNvSpPr>
          <p:nvPr>
            <p:ph type="sldNum" sz="quarter" idx="10"/>
          </p:nvPr>
        </p:nvSpPr>
        <p:spPr/>
        <p:txBody>
          <a:bodyPr/>
          <a:lstStyle/>
          <a:p>
            <a:fld id="{12DAF1DA-BECA-4AF2-BA29-A2D91FDBB7E7}" type="slidenum">
              <a:rPr lang="fr-BE" smtClean="0"/>
              <a:t>21</a:t>
            </a:fld>
            <a:endParaRPr lang="fr-BE"/>
          </a:p>
        </p:txBody>
      </p:sp>
      <p:sp>
        <p:nvSpPr>
          <p:cNvPr id="5" name="Espace réservé de l'en-tête 4"/>
          <p:cNvSpPr>
            <a:spLocks noGrp="1"/>
          </p:cNvSpPr>
          <p:nvPr>
            <p:ph type="hdr" sz="quarter" idx="11"/>
          </p:nvPr>
        </p:nvSpPr>
        <p:spPr/>
        <p:txBody>
          <a:bodyPr/>
          <a:lstStyle/>
          <a:p>
            <a:r>
              <a:rPr lang="fr-BE"/>
              <a:t>Séminaire de formation sur la désinstitutionalisation</a:t>
            </a:r>
          </a:p>
        </p:txBody>
      </p:sp>
    </p:spTree>
    <p:extLst>
      <p:ext uri="{BB962C8B-B14F-4D97-AF65-F5344CB8AC3E}">
        <p14:creationId xmlns:p14="http://schemas.microsoft.com/office/powerpoint/2010/main" val="195922710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2" name="Titre 1"/>
          <p:cNvSpPr>
            <a:spLocks noGrp="1"/>
          </p:cNvSpPr>
          <p:nvPr>
            <p:ph type="ctrTitle"/>
          </p:nvPr>
        </p:nvSpPr>
        <p:spPr>
          <a:xfrm>
            <a:off x="1524000" y="1122363"/>
            <a:ext cx="9144000" cy="2387600"/>
          </a:xfrm>
        </p:spPr>
        <p:txBody>
          <a:bodyPr anchor="b"/>
          <a:lstStyle>
            <a:lvl1pPr algn="ctr">
              <a:defRPr sz="6000"/>
            </a:lvl1pPr>
          </a:lstStyle>
          <a:p>
            <a:r>
              <a:rPr lang="fr-FR"/>
              <a:t>Modifiez le style du titre</a:t>
            </a:r>
            <a:endParaRPr lang="fr-BE"/>
          </a:p>
        </p:txBody>
      </p:sp>
      <p:sp>
        <p:nvSpPr>
          <p:cNvPr id="3" name="Sous-titr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Modifiez le style des sous-titres du masque</a:t>
            </a:r>
            <a:endParaRPr lang="fr-BE"/>
          </a:p>
        </p:txBody>
      </p:sp>
      <p:sp>
        <p:nvSpPr>
          <p:cNvPr id="4" name="Espace réservé de la date 3"/>
          <p:cNvSpPr>
            <a:spLocks noGrp="1"/>
          </p:cNvSpPr>
          <p:nvPr>
            <p:ph type="dt" sz="half" idx="10"/>
          </p:nvPr>
        </p:nvSpPr>
        <p:spPr/>
        <p:txBody>
          <a:bodyPr/>
          <a:lstStyle/>
          <a:p>
            <a:fld id="{CA237CA9-FFC1-4107-B185-93ACDE0533BE}" type="datetime1">
              <a:rPr lang="fr-BE" smtClean="0"/>
              <a:t>3/01/2018</a:t>
            </a:fld>
            <a:endParaRPr lang="fr-BE"/>
          </a:p>
        </p:txBody>
      </p:sp>
      <p:sp>
        <p:nvSpPr>
          <p:cNvPr id="5" name="Espace réservé du pied de page 4"/>
          <p:cNvSpPr>
            <a:spLocks noGrp="1"/>
          </p:cNvSpPr>
          <p:nvPr>
            <p:ph type="ftr" sz="quarter" idx="11"/>
          </p:nvPr>
        </p:nvSpPr>
        <p:spPr/>
        <p:txBody>
          <a:bodyPr/>
          <a:lstStyle/>
          <a:p>
            <a:r>
              <a:rPr lang="fr-BE"/>
              <a:t>Séminaire de formation sur la désinstitutionalisation - Auditorium de l'AViQ, 7 décembre 2017</a:t>
            </a:r>
          </a:p>
        </p:txBody>
      </p:sp>
      <p:sp>
        <p:nvSpPr>
          <p:cNvPr id="6" name="Espace réservé du numéro de diapositive 5"/>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363573772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endParaRPr lang="fr-BE"/>
          </a:p>
        </p:txBody>
      </p:sp>
      <p:sp>
        <p:nvSpPr>
          <p:cNvPr id="3" name="Espace réservé du contenu 2"/>
          <p:cNvSpPr>
            <a:spLocks noGrp="1"/>
          </p:cNvSpPr>
          <p:nvPr>
            <p:ph idx="1"/>
          </p:nvPr>
        </p:nvSpPr>
        <p:spPr/>
        <p:txBody>
          <a:bodyPr/>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4" name="Espace réservé de la date 3"/>
          <p:cNvSpPr>
            <a:spLocks noGrp="1"/>
          </p:cNvSpPr>
          <p:nvPr>
            <p:ph type="dt" sz="half" idx="10"/>
          </p:nvPr>
        </p:nvSpPr>
        <p:spPr/>
        <p:txBody>
          <a:bodyPr/>
          <a:lstStyle/>
          <a:p>
            <a:fld id="{CAD7951D-E354-472D-98FA-DD973530AB70}" type="datetime1">
              <a:rPr lang="fr-BE" smtClean="0"/>
              <a:t>3/01/2018</a:t>
            </a:fld>
            <a:endParaRPr lang="fr-BE"/>
          </a:p>
        </p:txBody>
      </p:sp>
      <p:sp>
        <p:nvSpPr>
          <p:cNvPr id="5" name="Espace réservé du pied de page 4"/>
          <p:cNvSpPr>
            <a:spLocks noGrp="1"/>
          </p:cNvSpPr>
          <p:nvPr>
            <p:ph type="ftr" sz="quarter" idx="11"/>
          </p:nvPr>
        </p:nvSpPr>
        <p:spPr/>
        <p:txBody>
          <a:bodyPr/>
          <a:lstStyle/>
          <a:p>
            <a:r>
              <a:rPr lang="fr-BE"/>
              <a:t>Séminaire de formation sur la désinstitutionalisation - Auditorium de l'AViQ, 7 décembre 2017</a:t>
            </a:r>
          </a:p>
        </p:txBody>
      </p:sp>
      <p:sp>
        <p:nvSpPr>
          <p:cNvPr id="6" name="Espace réservé du numéro de diapositive 5"/>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117135488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re 1"/>
          <p:cNvSpPr>
            <a:spLocks noGrp="1"/>
          </p:cNvSpPr>
          <p:nvPr>
            <p:ph type="title"/>
          </p:nvPr>
        </p:nvSpPr>
        <p:spPr>
          <a:xfrm>
            <a:off x="831850" y="1709738"/>
            <a:ext cx="10515600" cy="2852737"/>
          </a:xfrm>
        </p:spPr>
        <p:txBody>
          <a:bodyPr anchor="b"/>
          <a:lstStyle>
            <a:lvl1pPr>
              <a:defRPr sz="6000"/>
            </a:lvl1pPr>
          </a:lstStyle>
          <a:p>
            <a:r>
              <a:rPr lang="fr-FR"/>
              <a:t>Modifiez le style du titre</a:t>
            </a:r>
            <a:endParaRPr lang="fr-BE"/>
          </a:p>
        </p:txBody>
      </p:sp>
      <p:sp>
        <p:nvSpPr>
          <p:cNvPr id="3" name="Espace réservé du texte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a:t>Modifiez les styles du texte du masque</a:t>
            </a:r>
          </a:p>
        </p:txBody>
      </p:sp>
      <p:sp>
        <p:nvSpPr>
          <p:cNvPr id="4" name="Espace réservé de la date 3"/>
          <p:cNvSpPr>
            <a:spLocks noGrp="1"/>
          </p:cNvSpPr>
          <p:nvPr>
            <p:ph type="dt" sz="half" idx="10"/>
          </p:nvPr>
        </p:nvSpPr>
        <p:spPr/>
        <p:txBody>
          <a:bodyPr/>
          <a:lstStyle/>
          <a:p>
            <a:fld id="{3DDF89E7-54C7-4E8C-A7AF-FFF713593309}" type="datetime1">
              <a:rPr lang="fr-BE" smtClean="0"/>
              <a:t>3/01/2018</a:t>
            </a:fld>
            <a:endParaRPr lang="fr-BE"/>
          </a:p>
        </p:txBody>
      </p:sp>
      <p:sp>
        <p:nvSpPr>
          <p:cNvPr id="5" name="Espace réservé du pied de page 4"/>
          <p:cNvSpPr>
            <a:spLocks noGrp="1"/>
          </p:cNvSpPr>
          <p:nvPr>
            <p:ph type="ftr" sz="quarter" idx="11"/>
          </p:nvPr>
        </p:nvSpPr>
        <p:spPr/>
        <p:txBody>
          <a:bodyPr/>
          <a:lstStyle/>
          <a:p>
            <a:r>
              <a:rPr lang="fr-BE"/>
              <a:t>Séminaire de formation sur la désinstitutionalisation - Auditorium de l'AViQ, 7 décembre 2017</a:t>
            </a:r>
          </a:p>
        </p:txBody>
      </p:sp>
      <p:sp>
        <p:nvSpPr>
          <p:cNvPr id="6" name="Espace réservé du numéro de diapositive 5"/>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32930133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endParaRPr lang="fr-BE"/>
          </a:p>
        </p:txBody>
      </p:sp>
      <p:sp>
        <p:nvSpPr>
          <p:cNvPr id="3" name="Espace réservé du contenu 2"/>
          <p:cNvSpPr>
            <a:spLocks noGrp="1"/>
          </p:cNvSpPr>
          <p:nvPr>
            <p:ph sz="half" idx="1"/>
          </p:nvPr>
        </p:nvSpPr>
        <p:spPr>
          <a:xfrm>
            <a:off x="838200" y="1825625"/>
            <a:ext cx="5181600" cy="4351338"/>
          </a:xfrm>
        </p:spPr>
        <p:txBody>
          <a:bodyPr/>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4" name="Espace réservé du contenu 3"/>
          <p:cNvSpPr>
            <a:spLocks noGrp="1"/>
          </p:cNvSpPr>
          <p:nvPr>
            <p:ph sz="half" idx="2"/>
          </p:nvPr>
        </p:nvSpPr>
        <p:spPr>
          <a:xfrm>
            <a:off x="6172200" y="1825625"/>
            <a:ext cx="5181600" cy="4351338"/>
          </a:xfrm>
        </p:spPr>
        <p:txBody>
          <a:bodyPr/>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5" name="Espace réservé de la date 4"/>
          <p:cNvSpPr>
            <a:spLocks noGrp="1"/>
          </p:cNvSpPr>
          <p:nvPr>
            <p:ph type="dt" sz="half" idx="10"/>
          </p:nvPr>
        </p:nvSpPr>
        <p:spPr/>
        <p:txBody>
          <a:bodyPr/>
          <a:lstStyle/>
          <a:p>
            <a:fld id="{EE1BBE55-2E66-4594-B403-FEFC762ED571}" type="datetime1">
              <a:rPr lang="fr-BE" smtClean="0"/>
              <a:t>3/01/2018</a:t>
            </a:fld>
            <a:endParaRPr lang="fr-BE"/>
          </a:p>
        </p:txBody>
      </p:sp>
      <p:sp>
        <p:nvSpPr>
          <p:cNvPr id="6" name="Espace réservé du pied de page 5"/>
          <p:cNvSpPr>
            <a:spLocks noGrp="1"/>
          </p:cNvSpPr>
          <p:nvPr>
            <p:ph type="ftr" sz="quarter" idx="11"/>
          </p:nvPr>
        </p:nvSpPr>
        <p:spPr/>
        <p:txBody>
          <a:bodyPr/>
          <a:lstStyle/>
          <a:p>
            <a:r>
              <a:rPr lang="fr-BE"/>
              <a:t>Séminaire de formation sur la désinstitutionalisation - Auditorium de l'AViQ, 7 décembre 2017</a:t>
            </a:r>
          </a:p>
        </p:txBody>
      </p:sp>
      <p:sp>
        <p:nvSpPr>
          <p:cNvPr id="7" name="Espace réservé du numéro de diapositive 6"/>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398825742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re 1"/>
          <p:cNvSpPr>
            <a:spLocks noGrp="1"/>
          </p:cNvSpPr>
          <p:nvPr>
            <p:ph type="title"/>
          </p:nvPr>
        </p:nvSpPr>
        <p:spPr>
          <a:xfrm>
            <a:off x="839788" y="365125"/>
            <a:ext cx="10515600" cy="1325563"/>
          </a:xfrm>
        </p:spPr>
        <p:txBody>
          <a:bodyPr/>
          <a:lstStyle/>
          <a:p>
            <a:r>
              <a:rPr lang="fr-FR"/>
              <a:t>Modifiez le style du titre</a:t>
            </a:r>
            <a:endParaRPr lang="fr-BE"/>
          </a:p>
        </p:txBody>
      </p:sp>
      <p:sp>
        <p:nvSpPr>
          <p:cNvPr id="3" name="Espace réservé du texte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Modifiez les styles du texte du masque</a:t>
            </a:r>
          </a:p>
        </p:txBody>
      </p:sp>
      <p:sp>
        <p:nvSpPr>
          <p:cNvPr id="4" name="Espace réservé du contenu 3"/>
          <p:cNvSpPr>
            <a:spLocks noGrp="1"/>
          </p:cNvSpPr>
          <p:nvPr>
            <p:ph sz="half" idx="2"/>
          </p:nvPr>
        </p:nvSpPr>
        <p:spPr>
          <a:xfrm>
            <a:off x="839788" y="2505075"/>
            <a:ext cx="5157787" cy="3684588"/>
          </a:xfrm>
        </p:spPr>
        <p:txBody>
          <a:bodyPr/>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5" name="Espace réservé du texte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Modifiez les styles du texte du masque</a:t>
            </a:r>
          </a:p>
        </p:txBody>
      </p:sp>
      <p:sp>
        <p:nvSpPr>
          <p:cNvPr id="6" name="Espace réservé du contenu 5"/>
          <p:cNvSpPr>
            <a:spLocks noGrp="1"/>
          </p:cNvSpPr>
          <p:nvPr>
            <p:ph sz="quarter" idx="4"/>
          </p:nvPr>
        </p:nvSpPr>
        <p:spPr>
          <a:xfrm>
            <a:off x="6172200" y="2505075"/>
            <a:ext cx="5183188" cy="3684588"/>
          </a:xfrm>
        </p:spPr>
        <p:txBody>
          <a:bodyPr/>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7" name="Espace réservé de la date 6"/>
          <p:cNvSpPr>
            <a:spLocks noGrp="1"/>
          </p:cNvSpPr>
          <p:nvPr>
            <p:ph type="dt" sz="half" idx="10"/>
          </p:nvPr>
        </p:nvSpPr>
        <p:spPr/>
        <p:txBody>
          <a:bodyPr/>
          <a:lstStyle/>
          <a:p>
            <a:fld id="{26CB82DC-BEE8-481E-A17F-CC402DE4E3BF}" type="datetime1">
              <a:rPr lang="fr-BE" smtClean="0"/>
              <a:t>3/01/2018</a:t>
            </a:fld>
            <a:endParaRPr lang="fr-BE"/>
          </a:p>
        </p:txBody>
      </p:sp>
      <p:sp>
        <p:nvSpPr>
          <p:cNvPr id="8" name="Espace réservé du pied de page 7"/>
          <p:cNvSpPr>
            <a:spLocks noGrp="1"/>
          </p:cNvSpPr>
          <p:nvPr>
            <p:ph type="ftr" sz="quarter" idx="11"/>
          </p:nvPr>
        </p:nvSpPr>
        <p:spPr/>
        <p:txBody>
          <a:bodyPr/>
          <a:lstStyle/>
          <a:p>
            <a:r>
              <a:rPr lang="fr-BE"/>
              <a:t>Séminaire de formation sur la désinstitutionalisation - Auditorium de l'AViQ, 7 décembre 2017</a:t>
            </a:r>
          </a:p>
        </p:txBody>
      </p:sp>
      <p:sp>
        <p:nvSpPr>
          <p:cNvPr id="9" name="Espace réservé du numéro de diapositive 8"/>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172587449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endParaRPr lang="fr-BE"/>
          </a:p>
        </p:txBody>
      </p:sp>
      <p:sp>
        <p:nvSpPr>
          <p:cNvPr id="3" name="Espace réservé de la date 2"/>
          <p:cNvSpPr>
            <a:spLocks noGrp="1"/>
          </p:cNvSpPr>
          <p:nvPr>
            <p:ph type="dt" sz="half" idx="10"/>
          </p:nvPr>
        </p:nvSpPr>
        <p:spPr/>
        <p:txBody>
          <a:bodyPr/>
          <a:lstStyle/>
          <a:p>
            <a:fld id="{E94F9877-A49E-4EAF-BEA0-9A79456C317B}" type="datetime1">
              <a:rPr lang="fr-BE" smtClean="0"/>
              <a:t>3/01/2018</a:t>
            </a:fld>
            <a:endParaRPr lang="fr-BE"/>
          </a:p>
        </p:txBody>
      </p:sp>
      <p:sp>
        <p:nvSpPr>
          <p:cNvPr id="4" name="Espace réservé du pied de page 3"/>
          <p:cNvSpPr>
            <a:spLocks noGrp="1"/>
          </p:cNvSpPr>
          <p:nvPr>
            <p:ph type="ftr" sz="quarter" idx="11"/>
          </p:nvPr>
        </p:nvSpPr>
        <p:spPr/>
        <p:txBody>
          <a:bodyPr/>
          <a:lstStyle/>
          <a:p>
            <a:r>
              <a:rPr lang="fr-BE"/>
              <a:t>Séminaire de formation sur la désinstitutionalisation - Auditorium de l'AViQ, 7 décembre 2017</a:t>
            </a:r>
          </a:p>
        </p:txBody>
      </p:sp>
      <p:sp>
        <p:nvSpPr>
          <p:cNvPr id="5" name="Espace réservé du numéro de diapositive 4"/>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178935121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p:cNvSpPr>
            <a:spLocks noGrp="1"/>
          </p:cNvSpPr>
          <p:nvPr>
            <p:ph type="dt" sz="half" idx="10"/>
          </p:nvPr>
        </p:nvSpPr>
        <p:spPr/>
        <p:txBody>
          <a:bodyPr/>
          <a:lstStyle/>
          <a:p>
            <a:fld id="{7CB7D749-A253-4C63-B32E-4B25DFB5E043}" type="datetime1">
              <a:rPr lang="fr-BE" smtClean="0"/>
              <a:t>3/01/2018</a:t>
            </a:fld>
            <a:endParaRPr lang="fr-BE"/>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
        <p:nvSpPr>
          <p:cNvPr id="4" name="Espace réservé du numéro de diapositive 3"/>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207402124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839788" y="457200"/>
            <a:ext cx="3932237" cy="1600200"/>
          </a:xfrm>
        </p:spPr>
        <p:txBody>
          <a:bodyPr anchor="b"/>
          <a:lstStyle>
            <a:lvl1pPr>
              <a:defRPr sz="3200"/>
            </a:lvl1pPr>
          </a:lstStyle>
          <a:p>
            <a:r>
              <a:rPr lang="fr-FR"/>
              <a:t>Modifiez le style du titre</a:t>
            </a:r>
            <a:endParaRPr lang="fr-BE"/>
          </a:p>
        </p:txBody>
      </p:sp>
      <p:sp>
        <p:nvSpPr>
          <p:cNvPr id="3" name="Espace réservé du contenu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4" name="Espace réservé du texte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Modifiez les styles du texte du masque</a:t>
            </a:r>
          </a:p>
        </p:txBody>
      </p:sp>
      <p:sp>
        <p:nvSpPr>
          <p:cNvPr id="5" name="Espace réservé de la date 4"/>
          <p:cNvSpPr>
            <a:spLocks noGrp="1"/>
          </p:cNvSpPr>
          <p:nvPr>
            <p:ph type="dt" sz="half" idx="10"/>
          </p:nvPr>
        </p:nvSpPr>
        <p:spPr/>
        <p:txBody>
          <a:bodyPr/>
          <a:lstStyle/>
          <a:p>
            <a:fld id="{0A104CE9-9547-43E9-B336-6F4FD04C3D4C}" type="datetime1">
              <a:rPr lang="fr-BE" smtClean="0"/>
              <a:t>3/01/2018</a:t>
            </a:fld>
            <a:endParaRPr lang="fr-BE"/>
          </a:p>
        </p:txBody>
      </p:sp>
      <p:sp>
        <p:nvSpPr>
          <p:cNvPr id="6" name="Espace réservé du pied de page 5"/>
          <p:cNvSpPr>
            <a:spLocks noGrp="1"/>
          </p:cNvSpPr>
          <p:nvPr>
            <p:ph type="ftr" sz="quarter" idx="11"/>
          </p:nvPr>
        </p:nvSpPr>
        <p:spPr/>
        <p:txBody>
          <a:bodyPr/>
          <a:lstStyle/>
          <a:p>
            <a:r>
              <a:rPr lang="fr-BE"/>
              <a:t>Séminaire de formation sur la désinstitutionalisation - Auditorium de l'AViQ, 7 décembre 2017</a:t>
            </a:r>
          </a:p>
        </p:txBody>
      </p:sp>
      <p:sp>
        <p:nvSpPr>
          <p:cNvPr id="7" name="Espace réservé du numéro de diapositive 6"/>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57961840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839788" y="457200"/>
            <a:ext cx="3932237" cy="1600200"/>
          </a:xfrm>
        </p:spPr>
        <p:txBody>
          <a:bodyPr anchor="b"/>
          <a:lstStyle>
            <a:lvl1pPr>
              <a:defRPr sz="3200"/>
            </a:lvl1pPr>
          </a:lstStyle>
          <a:p>
            <a:r>
              <a:rPr lang="fr-FR"/>
              <a:t>Modifiez le style du titre</a:t>
            </a:r>
            <a:endParaRPr lang="fr-BE"/>
          </a:p>
        </p:txBody>
      </p:sp>
      <p:sp>
        <p:nvSpPr>
          <p:cNvPr id="3" name="Espace réservé pour une image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r-BE"/>
          </a:p>
        </p:txBody>
      </p:sp>
      <p:sp>
        <p:nvSpPr>
          <p:cNvPr id="4" name="Espace réservé du texte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Modifiez les styles du texte du masque</a:t>
            </a:r>
          </a:p>
        </p:txBody>
      </p:sp>
      <p:sp>
        <p:nvSpPr>
          <p:cNvPr id="5" name="Espace réservé de la date 4"/>
          <p:cNvSpPr>
            <a:spLocks noGrp="1"/>
          </p:cNvSpPr>
          <p:nvPr>
            <p:ph type="dt" sz="half" idx="10"/>
          </p:nvPr>
        </p:nvSpPr>
        <p:spPr/>
        <p:txBody>
          <a:bodyPr/>
          <a:lstStyle/>
          <a:p>
            <a:fld id="{147EFE6C-E561-4A11-A5C7-377AA5AAD484}" type="datetime1">
              <a:rPr lang="fr-BE" smtClean="0"/>
              <a:t>3/01/2018</a:t>
            </a:fld>
            <a:endParaRPr lang="fr-BE"/>
          </a:p>
        </p:txBody>
      </p:sp>
      <p:sp>
        <p:nvSpPr>
          <p:cNvPr id="6" name="Espace réservé du pied de page 5"/>
          <p:cNvSpPr>
            <a:spLocks noGrp="1"/>
          </p:cNvSpPr>
          <p:nvPr>
            <p:ph type="ftr" sz="quarter" idx="11"/>
          </p:nvPr>
        </p:nvSpPr>
        <p:spPr/>
        <p:txBody>
          <a:bodyPr/>
          <a:lstStyle/>
          <a:p>
            <a:r>
              <a:rPr lang="fr-BE"/>
              <a:t>Séminaire de formation sur la désinstitutionalisation - Auditorium de l'AViQ, 7 décembre 2017</a:t>
            </a:r>
          </a:p>
        </p:txBody>
      </p:sp>
      <p:sp>
        <p:nvSpPr>
          <p:cNvPr id="7" name="Espace réservé du numéro de diapositive 6"/>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140222923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endParaRPr lang="fr-BE"/>
          </a:p>
        </p:txBody>
      </p:sp>
      <p:sp>
        <p:nvSpPr>
          <p:cNvPr id="3" name="Espace réservé du texte vertical 2"/>
          <p:cNvSpPr>
            <a:spLocks noGrp="1"/>
          </p:cNvSpPr>
          <p:nvPr>
            <p:ph type="body" orient="vert" idx="1"/>
          </p:nvPr>
        </p:nvSpPr>
        <p:spPr/>
        <p:txBody>
          <a:bodyPr vert="eaVert"/>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4" name="Espace réservé de la date 3"/>
          <p:cNvSpPr>
            <a:spLocks noGrp="1"/>
          </p:cNvSpPr>
          <p:nvPr>
            <p:ph type="dt" sz="half" idx="10"/>
          </p:nvPr>
        </p:nvSpPr>
        <p:spPr/>
        <p:txBody>
          <a:bodyPr/>
          <a:lstStyle/>
          <a:p>
            <a:fld id="{3AF07C09-21F3-4581-A82F-15802EA5167D}" type="datetime1">
              <a:rPr lang="fr-BE" smtClean="0"/>
              <a:t>3/01/2018</a:t>
            </a:fld>
            <a:endParaRPr lang="fr-BE"/>
          </a:p>
        </p:txBody>
      </p:sp>
      <p:sp>
        <p:nvSpPr>
          <p:cNvPr id="5" name="Espace réservé du pied de page 4"/>
          <p:cNvSpPr>
            <a:spLocks noGrp="1"/>
          </p:cNvSpPr>
          <p:nvPr>
            <p:ph type="ftr" sz="quarter" idx="11"/>
          </p:nvPr>
        </p:nvSpPr>
        <p:spPr/>
        <p:txBody>
          <a:bodyPr/>
          <a:lstStyle/>
          <a:p>
            <a:r>
              <a:rPr lang="fr-BE"/>
              <a:t>Séminaire de formation sur la désinstitutionalisation - Auditorium de l'AViQ, 7 décembre 2017</a:t>
            </a:r>
          </a:p>
        </p:txBody>
      </p:sp>
      <p:sp>
        <p:nvSpPr>
          <p:cNvPr id="6" name="Espace réservé du numéro de diapositive 5"/>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113414024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p:cNvSpPr>
            <a:spLocks noGrp="1"/>
          </p:cNvSpPr>
          <p:nvPr>
            <p:ph type="title" orient="vert"/>
          </p:nvPr>
        </p:nvSpPr>
        <p:spPr>
          <a:xfrm>
            <a:off x="8724900" y="365125"/>
            <a:ext cx="2628900" cy="5811838"/>
          </a:xfrm>
        </p:spPr>
        <p:txBody>
          <a:bodyPr vert="eaVert"/>
          <a:lstStyle/>
          <a:p>
            <a:r>
              <a:rPr lang="fr-FR"/>
              <a:t>Modifiez le style du titre</a:t>
            </a:r>
            <a:endParaRPr lang="fr-BE"/>
          </a:p>
        </p:txBody>
      </p:sp>
      <p:sp>
        <p:nvSpPr>
          <p:cNvPr id="3" name="Espace réservé du texte vertical 2"/>
          <p:cNvSpPr>
            <a:spLocks noGrp="1"/>
          </p:cNvSpPr>
          <p:nvPr>
            <p:ph type="body" orient="vert" idx="1"/>
          </p:nvPr>
        </p:nvSpPr>
        <p:spPr>
          <a:xfrm>
            <a:off x="838200" y="365125"/>
            <a:ext cx="7734300" cy="5811838"/>
          </a:xfrm>
        </p:spPr>
        <p:txBody>
          <a:bodyPr vert="eaVert"/>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4" name="Espace réservé de la date 3"/>
          <p:cNvSpPr>
            <a:spLocks noGrp="1"/>
          </p:cNvSpPr>
          <p:nvPr>
            <p:ph type="dt" sz="half" idx="10"/>
          </p:nvPr>
        </p:nvSpPr>
        <p:spPr/>
        <p:txBody>
          <a:bodyPr/>
          <a:lstStyle/>
          <a:p>
            <a:fld id="{5BCDDA84-5819-40B9-97E3-6BFB1787C14F}" type="datetime1">
              <a:rPr lang="fr-BE" smtClean="0"/>
              <a:t>3/01/2018</a:t>
            </a:fld>
            <a:endParaRPr lang="fr-BE"/>
          </a:p>
        </p:txBody>
      </p:sp>
      <p:sp>
        <p:nvSpPr>
          <p:cNvPr id="5" name="Espace réservé du pied de page 4"/>
          <p:cNvSpPr>
            <a:spLocks noGrp="1"/>
          </p:cNvSpPr>
          <p:nvPr>
            <p:ph type="ftr" sz="quarter" idx="11"/>
          </p:nvPr>
        </p:nvSpPr>
        <p:spPr/>
        <p:txBody>
          <a:bodyPr/>
          <a:lstStyle/>
          <a:p>
            <a:r>
              <a:rPr lang="fr-BE"/>
              <a:t>Séminaire de formation sur la désinstitutionalisation - Auditorium de l'AViQ, 7 décembre 2017</a:t>
            </a:r>
          </a:p>
        </p:txBody>
      </p:sp>
      <p:sp>
        <p:nvSpPr>
          <p:cNvPr id="6" name="Espace réservé du numéro de diapositive 5"/>
          <p:cNvSpPr>
            <a:spLocks noGrp="1"/>
          </p:cNvSpPr>
          <p:nvPr>
            <p:ph type="sldNum" sz="quarter" idx="12"/>
          </p:nvPr>
        </p:nvSpPr>
        <p:spPr/>
        <p:txBody>
          <a:bodyPr/>
          <a:lstStyle/>
          <a:p>
            <a:fld id="{BFD33934-85B3-4E90-A84D-478C306066F1}" type="slidenum">
              <a:rPr lang="fr-BE" smtClean="0"/>
              <a:t>‹N°›</a:t>
            </a:fld>
            <a:endParaRPr lang="fr-BE"/>
          </a:p>
        </p:txBody>
      </p:sp>
    </p:spTree>
    <p:extLst>
      <p:ext uri="{BB962C8B-B14F-4D97-AF65-F5344CB8AC3E}">
        <p14:creationId xmlns:p14="http://schemas.microsoft.com/office/powerpoint/2010/main" val="296074105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flip="none" rotWithShape="1">
          <a:gsLst>
            <a:gs pos="0">
              <a:schemeClr val="accent1">
                <a:lumMod val="5000"/>
                <a:lumOff val="95000"/>
              </a:schemeClr>
            </a:gs>
            <a:gs pos="24000">
              <a:schemeClr val="accent1">
                <a:lumMod val="45000"/>
                <a:lumOff val="55000"/>
              </a:schemeClr>
            </a:gs>
            <a:gs pos="83000">
              <a:schemeClr val="accent1">
                <a:lumMod val="45000"/>
                <a:lumOff val="55000"/>
              </a:schemeClr>
            </a:gs>
            <a:gs pos="100000">
              <a:schemeClr val="accent1">
                <a:lumMod val="30000"/>
                <a:lumOff val="70000"/>
              </a:schemeClr>
            </a:gs>
          </a:gsLst>
          <a:lin ang="5400000" scaled="1"/>
          <a:tileRect/>
        </a:gradFill>
        <a:effectLst/>
      </p:bgPr>
    </p:bg>
    <p:spTree>
      <p:nvGrpSpPr>
        <p:cNvPr id="1" name=""/>
        <p:cNvGrpSpPr/>
        <p:nvPr/>
      </p:nvGrpSpPr>
      <p:grpSpPr>
        <a:xfrm>
          <a:off x="0" y="0"/>
          <a:ext cx="0" cy="0"/>
          <a:chOff x="0" y="0"/>
          <a:chExt cx="0" cy="0"/>
        </a:xfrm>
      </p:grpSpPr>
      <p:sp>
        <p:nvSpPr>
          <p:cNvPr id="2" name="Espace réservé du titre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fr-FR"/>
              <a:t>Modifiez le style du titre</a:t>
            </a:r>
            <a:endParaRPr lang="fr-BE"/>
          </a:p>
        </p:txBody>
      </p:sp>
      <p:sp>
        <p:nvSpPr>
          <p:cNvPr id="3" name="Espace réservé du texte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fr-FR"/>
              <a:t>Modifiez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fr-BE"/>
          </a:p>
        </p:txBody>
      </p:sp>
      <p:sp>
        <p:nvSpPr>
          <p:cNvPr id="4" name="Espace réservé de la date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9F916EF-F911-4B53-A7B2-D10821BDA4EB}" type="datetime1">
              <a:rPr lang="fr-BE" smtClean="0"/>
              <a:t>3/01/2018</a:t>
            </a:fld>
            <a:endParaRPr lang="fr-BE"/>
          </a:p>
        </p:txBody>
      </p:sp>
      <p:sp>
        <p:nvSpPr>
          <p:cNvPr id="5" name="Espace réservé du pied de page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fr-BE"/>
              <a:t>Séminaire de formation sur la désinstitutionalisation - Auditorium de l'AViQ, 7 décembre 2017</a:t>
            </a:r>
          </a:p>
        </p:txBody>
      </p:sp>
      <p:sp>
        <p:nvSpPr>
          <p:cNvPr id="6" name="Espace réservé du numéro de diapositive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FD33934-85B3-4E90-A84D-478C306066F1}" type="slidenum">
              <a:rPr lang="fr-BE" smtClean="0"/>
              <a:t>‹N°›</a:t>
            </a:fld>
            <a:endParaRPr lang="fr-BE"/>
          </a:p>
        </p:txBody>
      </p:sp>
    </p:spTree>
    <p:extLst>
      <p:ext uri="{BB962C8B-B14F-4D97-AF65-F5344CB8AC3E}">
        <p14:creationId xmlns:p14="http://schemas.microsoft.com/office/powerpoint/2010/main" val="171642513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sldNum="0" hd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2.xml"/><Relationship Id="rId4" Type="http://schemas.openxmlformats.org/officeDocument/2006/relationships/hyperlink" Target="https://www.aviq.be/handicap/AWIPH/handicap_Belgique/ONU/index-new.html" TargetMode="External"/></Relationships>
</file>

<file path=ppt/slides/_rels/slide2.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2.jpg"/></Relationships>
</file>

<file path=ppt/slides/_rels/slide3.xml.rels><?xml version="1.0" encoding="UTF-8" standalone="yes"?>
<Relationships xmlns="http://schemas.openxmlformats.org/package/2006/relationships"><Relationship Id="rId3" Type="http://schemas.openxmlformats.org/officeDocument/2006/relationships/hyperlink" Target="http://www.un.org/disabilities/documents/convention/convoptprot-f.pdf" TargetMode="External"/><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hyperlink" Target="https://www.aviq.be/" TargetMode="External"/><Relationship Id="rId5" Type="http://schemas.openxmlformats.org/officeDocument/2006/relationships/hyperlink" Target="https://wallex.wallonie.be/index.php?doc=26598&amp;rev=27915-18624" TargetMode="External"/><Relationship Id="rId4" Type="http://schemas.openxmlformats.org/officeDocument/2006/relationships/image" Target="../media/image1.jpeg"/></Relationships>
</file>

<file path=ppt/slides/_rels/slide4.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hyperlink" Target="http://www.un.org/disabilities/documents/2016/Map/DESA-Enable_4496R6_May16.pdf" TargetMode="External"/><Relationship Id="rId4" Type="http://schemas.openxmlformats.org/officeDocument/2006/relationships/image" Target="../media/image3.jpeg"/></Relationships>
</file>

<file path=ppt/slides/_rels/slide5.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hyperlink" Target="http://www.ejustice.just.fgov.be/cgi_loi/change_lg.pl?language=fr&amp;la=F&amp;table_name=loi&amp;cn=2013031714" TargetMode="External"/></Relationships>
</file>

<file path=ppt/slides/_rels/slide9.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hyperlink" Target="https://www.coe.int/fr/web/disability/home" TargetMode="External"/><Relationship Id="rId5" Type="http://schemas.openxmlformats.org/officeDocument/2006/relationships/hyperlink" Target="https://www.coe.int/fr/web/disability/-/council-of-europe-disability-strategy-2017-2023?desktop=false" TargetMode="External"/><Relationship Id="rId4" Type="http://schemas.openxmlformats.org/officeDocument/2006/relationships/hyperlink" Target="https://www.coe.int/en/web/portal/home" TargetMode="External"/></Relationships>
</file>

<file path=ppt/slides/_rels/slide10.xml.rels><?xml version="1.0" encoding="UTF-8" standalone="yes"?>
<Relationships xmlns="http://schemas.openxmlformats.org/package/2006/relationships"><Relationship Id="rId8" Type="http://schemas.openxmlformats.org/officeDocument/2006/relationships/hyperlink" Target="https://ec.europa.eu/info/funding-tenders/european-structural-and-investment-funds_en" TargetMode="External"/><Relationship Id="rId3" Type="http://schemas.openxmlformats.org/officeDocument/2006/relationships/hyperlink" Target="http://ec.europa.eu/social/main.jsp?catId=1202&amp;langId=en" TargetMode="External"/><Relationship Id="rId7" Type="http://schemas.openxmlformats.org/officeDocument/2006/relationships/hyperlink" Target="European%20Regional%20Development%20Fund%20(ERDF)" TargetMode="External"/><Relationship Id="rId2" Type="http://schemas.openxmlformats.org/officeDocument/2006/relationships/hyperlink" Target="https://ec.europa.eu/commission/index_fr" TargetMode="External"/><Relationship Id="rId1" Type="http://schemas.openxmlformats.org/officeDocument/2006/relationships/slideLayout" Target="../slideLayouts/slideLayout2.xml"/><Relationship Id="rId6" Type="http://schemas.openxmlformats.org/officeDocument/2006/relationships/hyperlink" Target="http://ec.europa.eu/esf/home.jsp" TargetMode="External"/><Relationship Id="rId11" Type="http://schemas.openxmlformats.org/officeDocument/2006/relationships/hyperlink" Target="http://ec.europa.eu/social/main.jsp?catId=1311&amp;langId=fr" TargetMode="External"/><Relationship Id="rId5" Type="http://schemas.openxmlformats.org/officeDocument/2006/relationships/hyperlink" Target="http://fra.europa.eu/en/publication/2017/independent-living-structures" TargetMode="External"/><Relationship Id="rId10" Type="http://schemas.openxmlformats.org/officeDocument/2006/relationships/hyperlink" Target="https://ec.europa.eu/commission/priorities/deeper-and-fairer-economic-and-monetary-union/european-pillar-social-rights_fr" TargetMode="External"/><Relationship Id="rId4" Type="http://schemas.openxmlformats.org/officeDocument/2006/relationships/hyperlink" Target="https://ec.europa.eu/digital-single-market/en/web-accessibility" TargetMode="External"/><Relationship Id="rId9" Type="http://schemas.openxmlformats.org/officeDocument/2006/relationships/hyperlink" Target="http://ec.europa.eu/social/main.jsp?catId=706&amp;langId=fr&amp;intPageId=205" TargetMode="External"/></Relationships>
</file>

<file path=ppt/slides/_rels/slide1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0.xml"/><Relationship Id="rId1" Type="http://schemas.openxmlformats.org/officeDocument/2006/relationships/slideLayout" Target="../slideLayouts/slideLayout7.xml"/><Relationship Id="rId4" Type="http://schemas.openxmlformats.org/officeDocument/2006/relationships/hyperlink" Target="http://bienvivrechezsoi.be/" TargetMode="External"/></Relationships>
</file>

<file path=ppt/slides/_rels/slide12.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3.xml"/><Relationship Id="rId1" Type="http://schemas.openxmlformats.org/officeDocument/2006/relationships/slideLayout" Target="../slideLayouts/slideLayout7.xml"/><Relationship Id="rId4" Type="http://schemas.openxmlformats.org/officeDocument/2006/relationships/hyperlink" Target="http://www.wallonie.be/fr/actualites/assurance-autonomie-solidarite-nouvelle-entre-tous-les-wallons" TargetMode="External"/></Relationships>
</file>

<file path=ppt/slides/_rels/slide15.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5.xml"/><Relationship Id="rId1" Type="http://schemas.openxmlformats.org/officeDocument/2006/relationships/slideLayout" Target="../slideLayouts/slideLayout7.xml"/><Relationship Id="rId4" Type="http://schemas.openxmlformats.org/officeDocument/2006/relationships/hyperlink" Target="https://wikiwiph.aviq.be/Pages/Cellules-mobiles-d'intervention-(CMI).aspx" TargetMode="External"/></Relationships>
</file>

<file path=ppt/slides/_rels/slide17.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6.xml"/><Relationship Id="rId1" Type="http://schemas.openxmlformats.org/officeDocument/2006/relationships/slideLayout" Target="../slideLayouts/slideLayout7.xml"/><Relationship Id="rId6" Type="http://schemas.openxmlformats.org/officeDocument/2006/relationships/hyperlink" Target="http://gouvernement.cfwb.be/des-actes-majeurs-pour-le-handicap" TargetMode="External"/><Relationship Id="rId5" Type="http://schemas.openxmlformats.org/officeDocument/2006/relationships/hyperlink" Target="https://phare.irisnet.be/2017/02/03/plan-transversal-autisme/" TargetMode="External"/><Relationship Id="rId4" Type="http://schemas.openxmlformats.org/officeDocument/2006/relationships/hyperlink" Target="http://www.crlc.be/" TargetMode="External"/></Relationships>
</file>

<file path=ppt/slides/_rels/slide18.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8.xml"/><Relationship Id="rId1" Type="http://schemas.openxmlformats.org/officeDocument/2006/relationships/slideLayout" Target="../slideLayouts/slideLayout2.xml"/><Relationship Id="rId5" Type="http://schemas.openxmlformats.org/officeDocument/2006/relationships/image" Target="../media/image4.png"/><Relationship Id="rId4" Type="http://schemas.openxmlformats.org/officeDocument/2006/relationships/hyperlink" Target="https://socialsecurity.belgium.be/sites/default/files/brochure-travailler-allocation-fr.pdf" TargetMode="External"/></Relationships>
</file>

<file path=ppt/slides/_rels/slide20.xml.rels><?xml version="1.0" encoding="UTF-8" standalone="yes"?>
<Relationships xmlns="http://schemas.openxmlformats.org/package/2006/relationships"><Relationship Id="rId8" Type="http://schemas.openxmlformats.org/officeDocument/2006/relationships/hyperlink" Target="http://aaate.net/" TargetMode="External"/><Relationship Id="rId13" Type="http://schemas.openxmlformats.org/officeDocument/2006/relationships/hyperlink" Target="http://www.inclusion-europe.org/childrights4all/fr" TargetMode="External"/><Relationship Id="rId3" Type="http://schemas.openxmlformats.org/officeDocument/2006/relationships/image" Target="../media/image1.jpeg"/><Relationship Id="rId7" Type="http://schemas.openxmlformats.org/officeDocument/2006/relationships/hyperlink" Target="https://www.iassidd.org/" TargetMode="External"/><Relationship Id="rId12" Type="http://schemas.openxmlformats.org/officeDocument/2006/relationships/hyperlink" Target="http://enil.eu/" TargetMode="External"/><Relationship Id="rId2" Type="http://schemas.openxmlformats.org/officeDocument/2006/relationships/notesSlide" Target="../notesSlides/notesSlide19.xml"/><Relationship Id="rId16" Type="http://schemas.openxmlformats.org/officeDocument/2006/relationships/hyperlink" Target="http://www.deinstitutionalisationguide.eu/" TargetMode="External"/><Relationship Id="rId1" Type="http://schemas.openxmlformats.org/officeDocument/2006/relationships/slideLayout" Target="../slideLayouts/slideLayout2.xml"/><Relationship Id="rId6" Type="http://schemas.openxmlformats.org/officeDocument/2006/relationships/hyperlink" Target="http://ecas.org/" TargetMode="External"/><Relationship Id="rId11" Type="http://schemas.openxmlformats.org/officeDocument/2006/relationships/hyperlink" Target="http://www.edf-feph.org/" TargetMode="External"/><Relationship Id="rId5" Type="http://schemas.openxmlformats.org/officeDocument/2006/relationships/hyperlink" Target="http://www.socialplatform.org/" TargetMode="External"/><Relationship Id="rId15" Type="http://schemas.openxmlformats.org/officeDocument/2006/relationships/hyperlink" Target="http://www.union-habitat.org/cecodhas" TargetMode="External"/><Relationship Id="rId10" Type="http://schemas.openxmlformats.org/officeDocument/2006/relationships/hyperlink" Target="http://www.coface-eu.org/" TargetMode="External"/><Relationship Id="rId4" Type="http://schemas.openxmlformats.org/officeDocument/2006/relationships/hyperlink" Target="http://www.easpd.eu/fr" TargetMode="External"/><Relationship Id="rId9" Type="http://schemas.openxmlformats.org/officeDocument/2006/relationships/hyperlink" Target="http://www.gladnet.org/" TargetMode="External"/><Relationship Id="rId14" Type="http://schemas.openxmlformats.org/officeDocument/2006/relationships/hyperlink" Target="http://www.feantsa.org/en" TargetMode="External"/></Relationships>
</file>

<file path=ppt/slides/_rels/slide2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3" name="Rectangle 2"/>
          <p:cNvSpPr/>
          <p:nvPr/>
        </p:nvSpPr>
        <p:spPr>
          <a:xfrm>
            <a:off x="1366320" y="590108"/>
            <a:ext cx="8535561" cy="3539430"/>
          </a:xfrm>
          <a:prstGeom prst="rect">
            <a:avLst/>
          </a:prstGeom>
        </p:spPr>
        <p:txBody>
          <a:bodyPr wrap="square">
            <a:spAutoFit/>
          </a:bodyPr>
          <a:lstStyle/>
          <a:p>
            <a:endParaRPr lang="fr-BE" sz="2800" dirty="0"/>
          </a:p>
          <a:p>
            <a:pPr marL="514350" indent="-514350">
              <a:buAutoNum type="arabicPeriod"/>
            </a:pPr>
            <a:endParaRPr lang="fr-BE" sz="2800" dirty="0"/>
          </a:p>
          <a:p>
            <a:pPr marL="514350" indent="-514350">
              <a:buAutoNum type="arabicPeriod"/>
            </a:pPr>
            <a:r>
              <a:rPr lang="fr-BE" sz="2800" dirty="0">
                <a:hlinkClick r:id="rId4"/>
              </a:rPr>
              <a:t>La Convention des Nations Unies relative aux Droits des Personnes Handicapées – CDPH</a:t>
            </a:r>
            <a:endParaRPr lang="fr-BE" sz="2800" dirty="0"/>
          </a:p>
          <a:p>
            <a:pPr marL="514350" indent="-514350">
              <a:buFont typeface="+mj-lt"/>
              <a:buAutoNum type="arabicPeriod"/>
            </a:pPr>
            <a:endParaRPr lang="fr-BE" sz="2800" dirty="0"/>
          </a:p>
          <a:p>
            <a:pPr marL="514350" indent="-514350">
              <a:buAutoNum type="arabicPeriod"/>
            </a:pPr>
            <a:r>
              <a:rPr lang="fr-BE" sz="2800" dirty="0"/>
              <a:t>Autres standards applicables</a:t>
            </a:r>
            <a:br>
              <a:rPr lang="fr-BE" sz="2800" dirty="0"/>
            </a:br>
            <a:endParaRPr lang="fr-BE" sz="2800" dirty="0"/>
          </a:p>
          <a:p>
            <a:pPr marL="514350" indent="-514350">
              <a:buAutoNum type="arabicPeriod"/>
            </a:pPr>
            <a:r>
              <a:rPr lang="fr-BE" sz="2800" dirty="0"/>
              <a:t>Et en Wallonie? </a:t>
            </a:r>
          </a:p>
        </p:txBody>
      </p:sp>
      <p:sp>
        <p:nvSpPr>
          <p:cNvPr id="4" name="Espace réservé du pied de page 3"/>
          <p:cNvSpPr>
            <a:spLocks noGrp="1"/>
          </p:cNvSpPr>
          <p:nvPr>
            <p:ph type="ftr" sz="quarter" idx="11"/>
          </p:nvPr>
        </p:nvSpPr>
        <p:spPr/>
        <p:txBody>
          <a:bodyPr/>
          <a:lstStyle/>
          <a:p>
            <a:r>
              <a:rPr lang="fr-BE"/>
              <a:t>Séminaire de formation sur la désinstitutionalisation - Auditorium de l'AViQ, 7 décembre 2017</a:t>
            </a:r>
            <a:endParaRPr lang="fr-BE" dirty="0"/>
          </a:p>
        </p:txBody>
      </p:sp>
    </p:spTree>
    <p:extLst>
      <p:ext uri="{BB962C8B-B14F-4D97-AF65-F5344CB8AC3E}">
        <p14:creationId xmlns:p14="http://schemas.microsoft.com/office/powerpoint/2010/main" val="128600646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pic>
        <p:nvPicPr>
          <p:cNvPr id="8" name="Espace réservé du contenu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827452" y="936789"/>
            <a:ext cx="6537095" cy="4351338"/>
          </a:xfrm>
          <a:prstGeom prst="rect">
            <a:avLst/>
          </a:prstGeom>
        </p:spPr>
      </p:pic>
    </p:spTree>
    <p:extLst>
      <p:ext uri="{BB962C8B-B14F-4D97-AF65-F5344CB8AC3E}">
        <p14:creationId xmlns:p14="http://schemas.microsoft.com/office/powerpoint/2010/main" val="58833001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974152" y="436740"/>
            <a:ext cx="10529552" cy="860168"/>
          </a:xfrm>
        </p:spPr>
        <p:txBody>
          <a:bodyPr>
            <a:normAutofit fontScale="90000"/>
          </a:bodyPr>
          <a:lstStyle/>
          <a:p>
            <a:pPr lvl="0">
              <a:lnSpc>
                <a:spcPct val="100000"/>
              </a:lnSpc>
              <a:spcBef>
                <a:spcPts val="0"/>
              </a:spcBef>
            </a:pPr>
            <a:br>
              <a:rPr lang="fr-BE" dirty="0">
                <a:solidFill>
                  <a:schemeClr val="accent1">
                    <a:lumMod val="75000"/>
                  </a:schemeClr>
                </a:solidFill>
                <a:latin typeface="Arial" panose="020B0604020202020204" pitchFamily="34" charset="0"/>
                <a:cs typeface="Arial" panose="020B0604020202020204" pitchFamily="34" charset="0"/>
              </a:rPr>
            </a:br>
            <a:r>
              <a:rPr lang="fr-BE" sz="3600" b="1" dirty="0">
                <a:solidFill>
                  <a:schemeClr val="accent1">
                    <a:lumMod val="75000"/>
                  </a:schemeClr>
                </a:solidFill>
                <a:latin typeface="Calibri" panose="020F0502020204030204"/>
                <a:ea typeface="+mn-ea"/>
                <a:cs typeface="+mn-cs"/>
              </a:rPr>
              <a:t> 1. La Convention des Nations Unies relative </a:t>
            </a:r>
            <a:br>
              <a:rPr lang="fr-BE" sz="3600" b="1" dirty="0">
                <a:solidFill>
                  <a:schemeClr val="accent1">
                    <a:lumMod val="75000"/>
                  </a:schemeClr>
                </a:solidFill>
                <a:latin typeface="Calibri" panose="020F0502020204030204"/>
                <a:ea typeface="+mn-ea"/>
                <a:cs typeface="+mn-cs"/>
              </a:rPr>
            </a:br>
            <a:r>
              <a:rPr lang="fr-BE" sz="3600" b="1" dirty="0">
                <a:solidFill>
                  <a:schemeClr val="accent1">
                    <a:lumMod val="75000"/>
                  </a:schemeClr>
                </a:solidFill>
                <a:latin typeface="Calibri" panose="020F0502020204030204"/>
                <a:ea typeface="+mn-ea"/>
                <a:cs typeface="+mn-cs"/>
              </a:rPr>
              <a:t>     aux Droits des Personnes Handicapées – </a:t>
            </a:r>
            <a:r>
              <a:rPr lang="fr-BE" sz="3600" b="1" dirty="0">
                <a:solidFill>
                  <a:schemeClr val="accent1">
                    <a:lumMod val="75000"/>
                  </a:schemeClr>
                </a:solidFill>
                <a:latin typeface="Calibri" panose="020F0502020204030204"/>
                <a:ea typeface="+mn-ea"/>
                <a:cs typeface="+mn-cs"/>
                <a:hlinkClick r:id="rId3"/>
              </a:rPr>
              <a:t>CDPH</a:t>
            </a:r>
            <a:br>
              <a:rPr lang="fr-BE" sz="2800" dirty="0">
                <a:solidFill>
                  <a:prstClr val="black"/>
                </a:solidFill>
                <a:latin typeface="Calibri" panose="020F0502020204030204"/>
                <a:ea typeface="+mn-ea"/>
                <a:cs typeface="+mn-cs"/>
              </a:rPr>
            </a:br>
            <a:endParaRPr lang="fr-BE" dirty="0"/>
          </a:p>
        </p:txBody>
      </p:sp>
      <p:pic>
        <p:nvPicPr>
          <p:cNvPr id="6" name="Espace réservé du contenu 5" descr="http://monportail.awiph.be/SiteDirectory/14/Docs/Documents/Charte%20Graphique%20de%20l'AViQ/Logo%20AViQ%20en%20.jpg%20grand%20format.jpg"/>
          <p:cNvPicPr>
            <a:picLocks noGrp="1"/>
          </p:cNvPicPr>
          <p:nvPr>
            <p:ph idx="1"/>
          </p:nvPr>
        </p:nvPicPr>
        <p:blipFill>
          <a:blip r:embed="rId4"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3" name="Rectangle 2"/>
          <p:cNvSpPr/>
          <p:nvPr/>
        </p:nvSpPr>
        <p:spPr>
          <a:xfrm>
            <a:off x="570732" y="1827756"/>
            <a:ext cx="10690392" cy="5262979"/>
          </a:xfrm>
          <a:prstGeom prst="rect">
            <a:avLst/>
          </a:prstGeom>
        </p:spPr>
        <p:txBody>
          <a:bodyPr wrap="square">
            <a:spAutoFit/>
          </a:bodyPr>
          <a:lstStyle/>
          <a:p>
            <a:pPr>
              <a:buFont typeface="Arial" pitchFamily="34" charset="0"/>
              <a:buChar char="•"/>
              <a:defRPr/>
            </a:pPr>
            <a:r>
              <a:rPr lang="fr-FR" altLang="fr-FR" sz="2800" dirty="0">
                <a:solidFill>
                  <a:prstClr val="black"/>
                </a:solidFill>
              </a:rPr>
              <a:t> Participation  -  « </a:t>
            </a:r>
            <a:r>
              <a:rPr lang="fr-FR" altLang="fr-FR" sz="2800" i="1" dirty="0">
                <a:solidFill>
                  <a:prstClr val="black"/>
                </a:solidFill>
              </a:rPr>
              <a:t>Nothing about us,  </a:t>
            </a:r>
            <a:r>
              <a:rPr lang="fr-FR" altLang="fr-FR" sz="2800" i="1" dirty="0" err="1">
                <a:solidFill>
                  <a:prstClr val="black"/>
                </a:solidFill>
              </a:rPr>
              <a:t>without</a:t>
            </a:r>
            <a:r>
              <a:rPr lang="fr-FR" altLang="fr-FR" sz="2800" i="1" dirty="0">
                <a:solidFill>
                  <a:prstClr val="black"/>
                </a:solidFill>
              </a:rPr>
              <a:t> us </a:t>
            </a:r>
            <a:r>
              <a:rPr lang="fr-FR" altLang="fr-FR" sz="2800" dirty="0">
                <a:solidFill>
                  <a:prstClr val="black"/>
                </a:solidFill>
              </a:rPr>
              <a:t>»</a:t>
            </a:r>
          </a:p>
          <a:p>
            <a:pPr>
              <a:buFont typeface="Arial" pitchFamily="34" charset="0"/>
              <a:buChar char="•"/>
              <a:defRPr/>
            </a:pPr>
            <a:r>
              <a:rPr lang="fr-FR" altLang="fr-FR" sz="2800" dirty="0">
                <a:solidFill>
                  <a:prstClr val="black"/>
                </a:solidFill>
              </a:rPr>
              <a:t> CDPH adoptée par l’Assemblé générale de l’ONU le 13 décembre 2006 </a:t>
            </a:r>
          </a:p>
          <a:p>
            <a:pPr>
              <a:buFont typeface="Arial" pitchFamily="34" charset="0"/>
              <a:buChar char="•"/>
              <a:defRPr/>
            </a:pPr>
            <a:r>
              <a:rPr lang="fr-FR" altLang="fr-FR" sz="2800" dirty="0">
                <a:solidFill>
                  <a:prstClr val="black"/>
                </a:solidFill>
              </a:rPr>
              <a:t> CDPH signée par la Belgique le 30 mars 2007 et ratifiée le 2 juillet 2009</a:t>
            </a:r>
          </a:p>
          <a:p>
            <a:pPr>
              <a:spcAft>
                <a:spcPts val="0"/>
              </a:spcAft>
            </a:pPr>
            <a:r>
              <a:rPr lang="fr-BE" sz="2800" dirty="0">
                <a:ea typeface="Calibri"/>
              </a:rPr>
              <a:t>Le</a:t>
            </a:r>
            <a:r>
              <a:rPr lang="fr-BE" sz="2800" b="1" dirty="0">
                <a:ea typeface="Calibri"/>
              </a:rPr>
              <a:t> 30/04/2009,</a:t>
            </a:r>
            <a:r>
              <a:rPr lang="fr-BE" sz="2800" dirty="0">
                <a:ea typeface="Calibri"/>
              </a:rPr>
              <a:t> le Gouvernement wallon a promulgué deux Décrets portant assentiment à la CDPH et au Protocole facultatif </a:t>
            </a:r>
          </a:p>
          <a:p>
            <a:pPr>
              <a:spcAft>
                <a:spcPts val="0"/>
              </a:spcAft>
            </a:pPr>
            <a:r>
              <a:rPr lang="fr-FR" sz="2800" dirty="0"/>
              <a:t>Le</a:t>
            </a:r>
            <a:r>
              <a:rPr lang="fr-FR" sz="2800" b="1" dirty="0"/>
              <a:t> 10 oct. 2013 </a:t>
            </a:r>
            <a:r>
              <a:rPr lang="fr-FR" sz="2800" dirty="0"/>
              <a:t>le</a:t>
            </a:r>
            <a:r>
              <a:rPr lang="fr-FR" sz="2800" b="1" dirty="0"/>
              <a:t> </a:t>
            </a:r>
            <a:r>
              <a:rPr lang="fr-FR" sz="2800" dirty="0"/>
              <a:t>Gouvernement Wallon a pris un </a:t>
            </a:r>
            <a:r>
              <a:rPr lang="fr-FR" sz="2800" dirty="0">
                <a:hlinkClick r:id="rId5"/>
              </a:rPr>
              <a:t>Décret</a:t>
            </a:r>
            <a:br>
              <a:rPr lang="fr-FR" sz="2800" dirty="0"/>
            </a:br>
            <a:r>
              <a:rPr lang="fr-FR" sz="2800" dirty="0"/>
              <a:t>portant sur la prise en compte du handicap dans les organismes d'intérêt public (OIP) traitant de l'emploi, du logement, du tourisme ...</a:t>
            </a:r>
          </a:p>
          <a:p>
            <a:pPr>
              <a:spcAft>
                <a:spcPts val="0"/>
              </a:spcAft>
            </a:pPr>
            <a:r>
              <a:rPr lang="fr-FR" sz="2800" dirty="0"/>
              <a:t>L'AWIPH (point focal)  et au 1/1/2016, </a:t>
            </a:r>
            <a:r>
              <a:rPr lang="fr-FR" sz="2800" dirty="0">
                <a:hlinkClick r:id="rId6"/>
              </a:rPr>
              <a:t>l’AViQ</a:t>
            </a:r>
            <a:r>
              <a:rPr lang="fr-FR" sz="2800" dirty="0"/>
              <a:t> assure le suivi et pilotage</a:t>
            </a:r>
            <a:endParaRPr lang="fr-BE" sz="2800" dirty="0"/>
          </a:p>
          <a:p>
            <a:pPr marL="457200" indent="-457200">
              <a:spcAft>
                <a:spcPts val="0"/>
              </a:spcAft>
              <a:buFont typeface="Arial" panose="020B0604020202020204" pitchFamily="34" charset="0"/>
              <a:buChar char="•"/>
            </a:pPr>
            <a:endParaRPr lang="fr-BE" sz="2800" dirty="0">
              <a:ea typeface="Calibri"/>
            </a:endParaRPr>
          </a:p>
          <a:p>
            <a:pPr>
              <a:spcAft>
                <a:spcPts val="0"/>
              </a:spcAft>
            </a:pPr>
            <a:endParaRPr lang="fr-BE" sz="2800" dirty="0">
              <a:solidFill>
                <a:srgbClr val="1F497D"/>
              </a:solidFill>
              <a:ea typeface="Calibri"/>
            </a:endParaRPr>
          </a:p>
          <a:p>
            <a:pPr>
              <a:buFont typeface="Arial" pitchFamily="34" charset="0"/>
              <a:buChar char="•"/>
              <a:defRPr/>
            </a:pPr>
            <a:endParaRPr lang="fr-FR" altLang="fr-FR" sz="2800" dirty="0">
              <a:solidFill>
                <a:prstClr val="black"/>
              </a:solidFill>
            </a:endParaRPr>
          </a:p>
        </p:txBody>
      </p:sp>
      <p:sp>
        <p:nvSpPr>
          <p:cNvPr id="4" name="Espace réservé du pied de page 3"/>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212225424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pic>
        <p:nvPicPr>
          <p:cNvPr id="8" name="Image 7"/>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166014" y="442613"/>
            <a:ext cx="7859969" cy="4835611"/>
          </a:xfrm>
          <a:prstGeom prst="rect">
            <a:avLst/>
          </a:prstGeom>
        </p:spPr>
      </p:pic>
      <p:sp>
        <p:nvSpPr>
          <p:cNvPr id="9" name="ZoneTexte 8"/>
          <p:cNvSpPr txBox="1"/>
          <p:nvPr/>
        </p:nvSpPr>
        <p:spPr>
          <a:xfrm>
            <a:off x="3286897" y="5278224"/>
            <a:ext cx="5618205" cy="307777"/>
          </a:xfrm>
          <a:prstGeom prst="rect">
            <a:avLst/>
          </a:prstGeom>
          <a:noFill/>
        </p:spPr>
        <p:txBody>
          <a:bodyPr wrap="square" rtlCol="0">
            <a:spAutoFit/>
          </a:bodyPr>
          <a:lstStyle/>
          <a:p>
            <a:pPr algn="ctr"/>
            <a:r>
              <a:rPr lang="fr-BE" sz="1400" dirty="0"/>
              <a:t>Source: </a:t>
            </a:r>
            <a:r>
              <a:rPr lang="fr-BE" sz="1400" dirty="0">
                <a:hlinkClick r:id="rId5"/>
              </a:rPr>
              <a:t>www.un.org</a:t>
            </a:r>
            <a:r>
              <a:rPr lang="fr-BE" sz="1400" dirty="0"/>
              <a:t> – Mai 2016</a:t>
            </a:r>
          </a:p>
        </p:txBody>
      </p:sp>
    </p:spTree>
    <p:extLst>
      <p:ext uri="{BB962C8B-B14F-4D97-AF65-F5344CB8AC3E}">
        <p14:creationId xmlns:p14="http://schemas.microsoft.com/office/powerpoint/2010/main" val="105109160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3" name="Rectangle 2"/>
          <p:cNvSpPr/>
          <p:nvPr/>
        </p:nvSpPr>
        <p:spPr>
          <a:xfrm>
            <a:off x="909317" y="832413"/>
            <a:ext cx="7946265" cy="1172629"/>
          </a:xfrm>
          <a:prstGeom prst="rect">
            <a:avLst/>
          </a:prstGeom>
        </p:spPr>
        <p:txBody>
          <a:bodyPr wrap="square">
            <a:spAutoFit/>
          </a:bodyPr>
          <a:lstStyle/>
          <a:p>
            <a:pPr>
              <a:lnSpc>
                <a:spcPct val="90000"/>
              </a:lnSpc>
            </a:pPr>
            <a:r>
              <a:rPr lang="fr-FR" altLang="fr-FR" sz="2500" u="sng" dirty="0">
                <a:solidFill>
                  <a:schemeClr val="accent1">
                    <a:lumMod val="75000"/>
                  </a:schemeClr>
                </a:solidFill>
                <a:latin typeface="Calibri" panose="020F0502020204030204"/>
              </a:rPr>
              <a:t>Définition CDPH du handicap</a:t>
            </a:r>
          </a:p>
          <a:p>
            <a:pPr>
              <a:lnSpc>
                <a:spcPct val="90000"/>
              </a:lnSpc>
            </a:pPr>
            <a:endParaRPr lang="fr-FR" altLang="fr-FR" sz="2500" u="sng" dirty="0">
              <a:solidFill>
                <a:schemeClr val="accent1">
                  <a:lumMod val="75000"/>
                </a:schemeClr>
              </a:solidFill>
              <a:latin typeface="Calibri" panose="020F0502020204030204"/>
            </a:endParaRPr>
          </a:p>
          <a:p>
            <a:pPr>
              <a:lnSpc>
                <a:spcPct val="90000"/>
              </a:lnSpc>
            </a:pPr>
            <a:endParaRPr lang="fr-FR" altLang="fr-FR" sz="2800" b="1" dirty="0"/>
          </a:p>
        </p:txBody>
      </p:sp>
      <p:sp>
        <p:nvSpPr>
          <p:cNvPr id="4" name="Espace réservé du pied de page 3"/>
          <p:cNvSpPr>
            <a:spLocks noGrp="1"/>
          </p:cNvSpPr>
          <p:nvPr>
            <p:ph type="ftr" sz="quarter" idx="11"/>
          </p:nvPr>
        </p:nvSpPr>
        <p:spPr/>
        <p:txBody>
          <a:bodyPr/>
          <a:lstStyle/>
          <a:p>
            <a:r>
              <a:rPr lang="fr-BE"/>
              <a:t>Séminaire de formation sur la désinstitutionalisation - Auditorium de l'AViQ, 7 décembre 2017</a:t>
            </a:r>
          </a:p>
        </p:txBody>
      </p:sp>
      <p:sp>
        <p:nvSpPr>
          <p:cNvPr id="8" name="ZoneTexte 7"/>
          <p:cNvSpPr txBox="1"/>
          <p:nvPr/>
        </p:nvSpPr>
        <p:spPr>
          <a:xfrm>
            <a:off x="991956" y="1409168"/>
            <a:ext cx="10573968" cy="4370427"/>
          </a:xfrm>
          <a:prstGeom prst="rect">
            <a:avLst/>
          </a:prstGeom>
          <a:noFill/>
        </p:spPr>
        <p:txBody>
          <a:bodyPr wrap="square" rtlCol="0">
            <a:spAutoFit/>
          </a:bodyPr>
          <a:lstStyle/>
          <a:p>
            <a:pPr marL="342900" indent="-342900">
              <a:buFontTx/>
              <a:buChar char="-"/>
            </a:pPr>
            <a:r>
              <a:rPr lang="fr-FR" altLang="fr-FR" sz="2200" u="sng" dirty="0"/>
              <a:t>Article 1 §2 de la CDPH</a:t>
            </a:r>
          </a:p>
          <a:p>
            <a:endParaRPr lang="fr-FR" altLang="fr-FR" sz="1500" u="sng" dirty="0"/>
          </a:p>
          <a:p>
            <a:pPr algn="ctr"/>
            <a:r>
              <a:rPr lang="fr-FR" altLang="fr-FR" dirty="0"/>
              <a:t>« </a:t>
            </a:r>
            <a:r>
              <a:rPr lang="fr-FR" altLang="fr-FR" i="1" dirty="0"/>
              <a:t>Par personnes handicapées on entend des personnes qui présentent </a:t>
            </a:r>
          </a:p>
          <a:p>
            <a:pPr algn="ctr"/>
            <a:r>
              <a:rPr lang="fr-FR" altLang="fr-FR" i="1" dirty="0"/>
              <a:t>des incapacités physiques, mentales, intellectuelles ou sensorielles durables </a:t>
            </a:r>
          </a:p>
          <a:p>
            <a:pPr algn="ctr"/>
            <a:r>
              <a:rPr lang="fr-FR" altLang="fr-FR" i="1" dirty="0"/>
              <a:t>dont </a:t>
            </a:r>
            <a:r>
              <a:rPr lang="fr-FR" altLang="fr-FR" b="1" i="1" dirty="0"/>
              <a:t>l'interaction avec diverses barrières </a:t>
            </a:r>
            <a:r>
              <a:rPr lang="fr-FR" altLang="fr-FR" i="1" dirty="0"/>
              <a:t>peut faire obstacle à leur </a:t>
            </a:r>
            <a:r>
              <a:rPr lang="fr-FR" altLang="fr-FR" b="1" i="1" dirty="0"/>
              <a:t>pleine et effective participation </a:t>
            </a:r>
          </a:p>
          <a:p>
            <a:pPr algn="ctr"/>
            <a:r>
              <a:rPr lang="fr-FR" altLang="fr-FR" b="1" i="1" dirty="0"/>
              <a:t>à la société </a:t>
            </a:r>
            <a:r>
              <a:rPr lang="fr-FR" altLang="fr-FR" i="1" dirty="0"/>
              <a:t>sur la base de l'égalité avec les autres</a:t>
            </a:r>
            <a:r>
              <a:rPr lang="fr-FR" altLang="fr-FR" dirty="0"/>
              <a:t> »</a:t>
            </a:r>
          </a:p>
          <a:p>
            <a:pPr algn="ctr"/>
            <a:endParaRPr lang="fr-FR" altLang="fr-FR" sz="1400" dirty="0"/>
          </a:p>
          <a:p>
            <a:r>
              <a:rPr lang="fr-BE" b="1" dirty="0">
                <a:sym typeface="Wingdings" panose="05000000000000000000" pitchFamily="2" charset="2"/>
              </a:rPr>
              <a:t>	 </a:t>
            </a:r>
            <a:r>
              <a:rPr lang="fr-BE" b="1" dirty="0"/>
              <a:t>Le handicap est une </a:t>
            </a:r>
            <a:r>
              <a:rPr lang="fr-BE" b="1" u="sng" dirty="0"/>
              <a:t>interaction</a:t>
            </a:r>
          </a:p>
          <a:p>
            <a:endParaRPr lang="fr-FR" altLang="fr-FR" sz="2400" u="sng" dirty="0"/>
          </a:p>
          <a:p>
            <a:pPr marL="342900" indent="-342900">
              <a:buFontTx/>
              <a:buChar char="-"/>
            </a:pPr>
            <a:r>
              <a:rPr lang="fr-FR" altLang="fr-FR" sz="2200" u="sng" dirty="0"/>
              <a:t>Préambule de la CDPH – e.</a:t>
            </a:r>
          </a:p>
          <a:p>
            <a:endParaRPr lang="fr-BE" sz="1500" dirty="0"/>
          </a:p>
          <a:p>
            <a:pPr algn="ctr"/>
            <a:r>
              <a:rPr lang="fr-BE" dirty="0"/>
              <a:t>« </a:t>
            </a:r>
            <a:r>
              <a:rPr lang="fr-BE" i="1" dirty="0"/>
              <a:t>Reconnaissant que la notion de handicap évolue et que le handicap résulte de l’interaction entre </a:t>
            </a:r>
          </a:p>
          <a:p>
            <a:pPr algn="ctr"/>
            <a:r>
              <a:rPr lang="fr-BE" i="1" dirty="0"/>
              <a:t>des personnes présentant des incapacités et les </a:t>
            </a:r>
            <a:r>
              <a:rPr lang="fr-BE" b="1" i="1" dirty="0"/>
              <a:t>barrières comportementales et environnementales</a:t>
            </a:r>
            <a:r>
              <a:rPr lang="fr-BE" i="1" dirty="0"/>
              <a:t> </a:t>
            </a:r>
          </a:p>
          <a:p>
            <a:pPr algn="ctr"/>
            <a:r>
              <a:rPr lang="fr-BE" i="1" dirty="0"/>
              <a:t>qui font obstacle à leur pleine et effective participation à la société </a:t>
            </a:r>
            <a:r>
              <a:rPr lang="fr-BE" b="1" i="1" dirty="0"/>
              <a:t>sur la base de l’égalité avec les autres</a:t>
            </a:r>
            <a:r>
              <a:rPr lang="fr-BE" i="1" dirty="0"/>
              <a:t> </a:t>
            </a:r>
            <a:r>
              <a:rPr lang="fr-BE" dirty="0"/>
              <a:t>»</a:t>
            </a:r>
            <a:endParaRPr lang="fr-FR" altLang="fr-FR" u="sng" dirty="0"/>
          </a:p>
          <a:p>
            <a:pPr algn="ctr"/>
            <a:endParaRPr lang="fr-BE" dirty="0"/>
          </a:p>
        </p:txBody>
      </p:sp>
    </p:spTree>
    <p:extLst>
      <p:ext uri="{BB962C8B-B14F-4D97-AF65-F5344CB8AC3E}">
        <p14:creationId xmlns:p14="http://schemas.microsoft.com/office/powerpoint/2010/main" val="296713657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3" name="Rectangle 2"/>
          <p:cNvSpPr/>
          <p:nvPr/>
        </p:nvSpPr>
        <p:spPr>
          <a:xfrm>
            <a:off x="991956" y="784681"/>
            <a:ext cx="7946265" cy="438582"/>
          </a:xfrm>
          <a:prstGeom prst="rect">
            <a:avLst/>
          </a:prstGeom>
        </p:spPr>
        <p:txBody>
          <a:bodyPr wrap="square">
            <a:spAutoFit/>
          </a:bodyPr>
          <a:lstStyle/>
          <a:p>
            <a:pPr>
              <a:lnSpc>
                <a:spcPct val="90000"/>
              </a:lnSpc>
            </a:pPr>
            <a:r>
              <a:rPr lang="fr-FR" altLang="fr-FR" sz="2500" u="sng" dirty="0">
                <a:solidFill>
                  <a:schemeClr val="accent1">
                    <a:lumMod val="75000"/>
                  </a:schemeClr>
                </a:solidFill>
              </a:rPr>
              <a:t>Définition de la vie autonome  – Article 19 de la CDPH</a:t>
            </a:r>
          </a:p>
        </p:txBody>
      </p:sp>
      <p:sp>
        <p:nvSpPr>
          <p:cNvPr id="4" name="Rectangle 3"/>
          <p:cNvSpPr/>
          <p:nvPr/>
        </p:nvSpPr>
        <p:spPr>
          <a:xfrm>
            <a:off x="991956" y="1584351"/>
            <a:ext cx="10598682" cy="2154436"/>
          </a:xfrm>
          <a:prstGeom prst="rect">
            <a:avLst/>
          </a:prstGeom>
        </p:spPr>
        <p:txBody>
          <a:bodyPr wrap="square">
            <a:spAutoFit/>
          </a:bodyPr>
          <a:lstStyle/>
          <a:p>
            <a:pPr marL="342900" indent="-342900">
              <a:buFontTx/>
              <a:buChar char="-"/>
            </a:pPr>
            <a:r>
              <a:rPr lang="fr-BE" sz="2200" u="sng" dirty="0"/>
              <a:t>Art. 19 « Autonomie de vie et inclusion dans la société » : </a:t>
            </a:r>
          </a:p>
          <a:p>
            <a:endParaRPr lang="fr-BE" sz="2400" dirty="0"/>
          </a:p>
          <a:p>
            <a:r>
              <a:rPr lang="fr-BE" sz="2000" dirty="0"/>
              <a:t>« </a:t>
            </a:r>
            <a:r>
              <a:rPr lang="fr-BE" sz="2000" i="1" dirty="0"/>
              <a:t>Les Etats Parties à la présente Convention reconnaissent à toutes personnes handicapées </a:t>
            </a:r>
            <a:r>
              <a:rPr lang="fr-BE" sz="2000" b="1" i="1" dirty="0"/>
              <a:t>le droit  de vivre dans la société avec la même liberté de choix que les autres personnes</a:t>
            </a:r>
            <a:r>
              <a:rPr lang="fr-BE" sz="2000" i="1" dirty="0"/>
              <a:t>. </a:t>
            </a:r>
          </a:p>
          <a:p>
            <a:endParaRPr lang="fr-BE" sz="600" i="1" dirty="0"/>
          </a:p>
          <a:p>
            <a:r>
              <a:rPr lang="fr-BE" sz="2000" i="1" dirty="0"/>
              <a:t>(…) notamment en veillant à ce que les personnes handicapées aient la possibilité de </a:t>
            </a:r>
            <a:r>
              <a:rPr lang="fr-BE" sz="2000" b="1" i="1" dirty="0"/>
              <a:t>choisir (…) </a:t>
            </a:r>
          </a:p>
          <a:p>
            <a:r>
              <a:rPr lang="fr-BE" sz="2000" b="1" i="1" dirty="0"/>
              <a:t>leur lieu de résidence et où et avec qui elles vont vivre</a:t>
            </a:r>
            <a:r>
              <a:rPr lang="fr-BE" sz="2000" i="1" dirty="0"/>
              <a:t> </a:t>
            </a:r>
            <a:r>
              <a:rPr lang="fr-BE" sz="2000" dirty="0"/>
              <a:t>»</a:t>
            </a:r>
          </a:p>
        </p:txBody>
      </p:sp>
      <p:sp>
        <p:nvSpPr>
          <p:cNvPr id="7" name="Espace réservé du pied de page 6"/>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132068648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7" name="Rectangle 6"/>
          <p:cNvSpPr/>
          <p:nvPr/>
        </p:nvSpPr>
        <p:spPr>
          <a:xfrm>
            <a:off x="991956" y="1358676"/>
            <a:ext cx="9601903" cy="4431983"/>
          </a:xfrm>
          <a:prstGeom prst="rect">
            <a:avLst/>
          </a:prstGeom>
        </p:spPr>
        <p:txBody>
          <a:bodyPr wrap="square">
            <a:spAutoFit/>
          </a:bodyPr>
          <a:lstStyle/>
          <a:p>
            <a:r>
              <a:rPr lang="fr-BE" dirty="0">
                <a:latin typeface="Calibri" panose="020F0502020204030204" pitchFamily="34" charset="0"/>
              </a:rPr>
              <a:t>- Par le Comité des droits des personnes handicapées des Nations Unies (CRPD), </a:t>
            </a:r>
          </a:p>
          <a:p>
            <a:r>
              <a:rPr lang="fr-BE" dirty="0">
                <a:latin typeface="Calibri" panose="020F0502020204030204" pitchFamily="34" charset="0"/>
              </a:rPr>
              <a:t>en sa 18</a:t>
            </a:r>
            <a:r>
              <a:rPr lang="fr-BE" baseline="30000" dirty="0">
                <a:latin typeface="Calibri" panose="020F0502020204030204" pitchFamily="34" charset="0"/>
              </a:rPr>
              <a:t>e</a:t>
            </a:r>
            <a:r>
              <a:rPr lang="fr-BE" dirty="0">
                <a:latin typeface="Calibri" panose="020F0502020204030204" pitchFamily="34" charset="0"/>
              </a:rPr>
              <a:t> session le 29 août 2017</a:t>
            </a:r>
          </a:p>
          <a:p>
            <a:endParaRPr lang="fr-BE" sz="600" dirty="0">
              <a:latin typeface="Calibri" panose="020F0502020204030204" pitchFamily="34" charset="0"/>
            </a:endParaRPr>
          </a:p>
          <a:p>
            <a:r>
              <a:rPr lang="fr-BE" dirty="0">
                <a:latin typeface="Calibri" panose="020F0502020204030204" pitchFamily="34" charset="0"/>
              </a:rPr>
              <a:t>- Définitions:</a:t>
            </a:r>
          </a:p>
          <a:p>
            <a:pPr marL="285750" indent="-285750">
              <a:buFont typeface="Arial" panose="020B0604020202020204" pitchFamily="34" charset="0"/>
              <a:buChar char="•"/>
            </a:pPr>
            <a:r>
              <a:rPr lang="fr-BE" dirty="0"/>
              <a:t>« vie autonome » </a:t>
            </a:r>
          </a:p>
          <a:p>
            <a:pPr marL="285750" indent="-285750">
              <a:buFont typeface="Arial" panose="020B0604020202020204" pitchFamily="34" charset="0"/>
              <a:buChar char="•"/>
            </a:pPr>
            <a:r>
              <a:rPr lang="fr-BE" dirty="0"/>
              <a:t>« assistance personnelle »  </a:t>
            </a:r>
          </a:p>
          <a:p>
            <a:pPr marL="285750" indent="-285750">
              <a:buFont typeface="Arial" panose="020B0604020202020204" pitchFamily="34" charset="0"/>
              <a:buChar char="•"/>
            </a:pPr>
            <a:r>
              <a:rPr lang="fr-BE" dirty="0"/>
              <a:t>« </a:t>
            </a:r>
            <a:r>
              <a:rPr lang="fr-BE" dirty="0" err="1"/>
              <a:t>désinstitutionnalisation</a:t>
            </a:r>
            <a:r>
              <a:rPr lang="fr-BE" dirty="0"/>
              <a:t>» </a:t>
            </a:r>
          </a:p>
          <a:p>
            <a:pPr marL="285750" indent="-285750">
              <a:buFont typeface="Arial" panose="020B0604020202020204" pitchFamily="34" charset="0"/>
              <a:buChar char="•"/>
            </a:pPr>
            <a:r>
              <a:rPr lang="fr-BE" b="1" dirty="0"/>
              <a:t>tout ce qui ne peut pas être considéré comme conforme à l'article 19 </a:t>
            </a:r>
          </a:p>
          <a:p>
            <a:endParaRPr lang="fr-BE" sz="600" b="1" dirty="0"/>
          </a:p>
          <a:p>
            <a:pPr algn="ctr"/>
            <a:r>
              <a:rPr lang="fr-BE" dirty="0"/>
              <a:t>"</a:t>
            </a:r>
            <a:r>
              <a:rPr lang="fr-BE" i="1" dirty="0"/>
              <a:t>ni les institutions à grande échelle avec plus d'une centaine de résidents, </a:t>
            </a:r>
          </a:p>
          <a:p>
            <a:pPr algn="ctr"/>
            <a:r>
              <a:rPr lang="fr-BE" i="1" dirty="0"/>
              <a:t>ni les plus petits habitats de cinq à huit individus, ni même les maisons individuelles </a:t>
            </a:r>
          </a:p>
          <a:p>
            <a:pPr algn="ctr"/>
            <a:r>
              <a:rPr lang="fr-BE" i="1" dirty="0"/>
              <a:t>ne peuvent s'appeler des modes de vie autonomes </a:t>
            </a:r>
          </a:p>
          <a:p>
            <a:pPr algn="ctr"/>
            <a:r>
              <a:rPr lang="fr-BE" i="1" dirty="0"/>
              <a:t>s'ils ont des éléments de définition d'institutions ou d'institutionnalisation ". </a:t>
            </a:r>
          </a:p>
          <a:p>
            <a:pPr algn="ctr"/>
            <a:endParaRPr lang="fr-BE" i="1" dirty="0"/>
          </a:p>
          <a:p>
            <a:r>
              <a:rPr lang="fr-BE" dirty="0"/>
              <a:t>Les États parties ont une obligation « immédiate », par conséquent, « </a:t>
            </a:r>
            <a:r>
              <a:rPr lang="fr-BE" i="1" dirty="0"/>
              <a:t>de remplacer tous les établissements institutionnalisés par des services de soutien de la vie autonome</a:t>
            </a:r>
            <a:r>
              <a:rPr lang="fr-BE" dirty="0"/>
              <a:t>».</a:t>
            </a:r>
          </a:p>
          <a:p>
            <a:endParaRPr lang="fr-BE" dirty="0"/>
          </a:p>
        </p:txBody>
      </p:sp>
      <p:sp>
        <p:nvSpPr>
          <p:cNvPr id="4" name="Espace réservé du pied de page 3"/>
          <p:cNvSpPr>
            <a:spLocks noGrp="1"/>
          </p:cNvSpPr>
          <p:nvPr>
            <p:ph type="ftr" sz="quarter" idx="11"/>
          </p:nvPr>
        </p:nvSpPr>
        <p:spPr/>
        <p:txBody>
          <a:bodyPr/>
          <a:lstStyle/>
          <a:p>
            <a:r>
              <a:rPr lang="fr-BE"/>
              <a:t>Séminaire de formation sur la désinstitutionalisation - Auditorium de l'AViQ, 7 décembre 2017</a:t>
            </a:r>
          </a:p>
        </p:txBody>
      </p:sp>
      <p:sp>
        <p:nvSpPr>
          <p:cNvPr id="9" name="Rectangle 8"/>
          <p:cNvSpPr/>
          <p:nvPr/>
        </p:nvSpPr>
        <p:spPr>
          <a:xfrm>
            <a:off x="991956" y="784681"/>
            <a:ext cx="7946265" cy="438582"/>
          </a:xfrm>
          <a:prstGeom prst="rect">
            <a:avLst/>
          </a:prstGeom>
        </p:spPr>
        <p:txBody>
          <a:bodyPr wrap="square">
            <a:spAutoFit/>
          </a:bodyPr>
          <a:lstStyle/>
          <a:p>
            <a:pPr>
              <a:lnSpc>
                <a:spcPct val="90000"/>
              </a:lnSpc>
            </a:pPr>
            <a:r>
              <a:rPr lang="fr-FR" altLang="fr-FR" sz="2500" u="sng" dirty="0">
                <a:solidFill>
                  <a:schemeClr val="accent1">
                    <a:lumMod val="75000"/>
                  </a:schemeClr>
                </a:solidFill>
              </a:rPr>
              <a:t>Observations Générales sur l’Article 19 « Vie autonome »</a:t>
            </a:r>
          </a:p>
        </p:txBody>
      </p:sp>
    </p:spTree>
    <p:extLst>
      <p:ext uri="{BB962C8B-B14F-4D97-AF65-F5344CB8AC3E}">
        <p14:creationId xmlns:p14="http://schemas.microsoft.com/office/powerpoint/2010/main" val="91002120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4" name="Espace réservé du pied de page 3"/>
          <p:cNvSpPr>
            <a:spLocks noGrp="1"/>
          </p:cNvSpPr>
          <p:nvPr>
            <p:ph type="ftr" sz="quarter" idx="11"/>
          </p:nvPr>
        </p:nvSpPr>
        <p:spPr/>
        <p:txBody>
          <a:bodyPr/>
          <a:lstStyle/>
          <a:p>
            <a:r>
              <a:rPr lang="fr-BE"/>
              <a:t>Séminaire de formation sur la désinstitutionalisation - Auditorium de l'AViQ, 7 décembre 2017</a:t>
            </a:r>
          </a:p>
        </p:txBody>
      </p:sp>
      <p:sp>
        <p:nvSpPr>
          <p:cNvPr id="8" name="Rectangle 7"/>
          <p:cNvSpPr/>
          <p:nvPr/>
        </p:nvSpPr>
        <p:spPr>
          <a:xfrm>
            <a:off x="771833" y="565510"/>
            <a:ext cx="9904405" cy="5478423"/>
          </a:xfrm>
          <a:prstGeom prst="rect">
            <a:avLst/>
          </a:prstGeom>
        </p:spPr>
        <p:txBody>
          <a:bodyPr wrap="square">
            <a:spAutoFit/>
          </a:bodyPr>
          <a:lstStyle/>
          <a:p>
            <a:pPr indent="-285750">
              <a:lnSpc>
                <a:spcPct val="90000"/>
              </a:lnSpc>
              <a:buFont typeface="Arial" panose="020B0604020202020204" pitchFamily="34" charset="0"/>
              <a:buChar char="•"/>
            </a:pPr>
            <a:endParaRPr lang="fr-BE" sz="2500" u="sng" dirty="0">
              <a:solidFill>
                <a:schemeClr val="accent1">
                  <a:lumMod val="75000"/>
                </a:schemeClr>
              </a:solidFill>
            </a:endParaRPr>
          </a:p>
          <a:p>
            <a:pPr indent="-285750">
              <a:lnSpc>
                <a:spcPct val="90000"/>
              </a:lnSpc>
              <a:buFont typeface="Arial" panose="020B0604020202020204" pitchFamily="34" charset="0"/>
              <a:buChar char="•"/>
            </a:pPr>
            <a:r>
              <a:rPr lang="fr-BE" sz="2500" u="sng" dirty="0">
                <a:solidFill>
                  <a:schemeClr val="accent1">
                    <a:lumMod val="75000"/>
                  </a:schemeClr>
                </a:solidFill>
              </a:rPr>
              <a:t>Définition de la capacité juridique </a:t>
            </a:r>
          </a:p>
          <a:p>
            <a:pPr indent="-285750">
              <a:lnSpc>
                <a:spcPct val="90000"/>
              </a:lnSpc>
              <a:buFont typeface="Arial" panose="020B0604020202020204" pitchFamily="34" charset="0"/>
              <a:buChar char="•"/>
            </a:pPr>
            <a:endParaRPr lang="fr-BE" sz="2500" u="sng" dirty="0">
              <a:solidFill>
                <a:schemeClr val="accent1">
                  <a:lumMod val="75000"/>
                </a:schemeClr>
              </a:solidFill>
            </a:endParaRPr>
          </a:p>
          <a:p>
            <a:pPr>
              <a:lnSpc>
                <a:spcPct val="90000"/>
              </a:lnSpc>
            </a:pPr>
            <a:endParaRPr lang="fr-BE" sz="2500" u="sng" dirty="0">
              <a:solidFill>
                <a:schemeClr val="accent1">
                  <a:lumMod val="75000"/>
                </a:schemeClr>
              </a:solidFill>
            </a:endParaRPr>
          </a:p>
          <a:p>
            <a:pPr marL="342900" indent="-342900">
              <a:buFontTx/>
              <a:buChar char="-"/>
            </a:pPr>
            <a:r>
              <a:rPr lang="fr-BE" sz="2200" u="sng" dirty="0"/>
              <a:t>Article 12 de la CDPH : Reconnaissance de la capacité juridique dans des conditions d’égalité</a:t>
            </a:r>
          </a:p>
          <a:p>
            <a:endParaRPr lang="fr-BE" i="1" dirty="0"/>
          </a:p>
          <a:p>
            <a:pPr marL="285750" indent="-285750">
              <a:buFont typeface="Arial" panose="020B0604020202020204" pitchFamily="34" charset="0"/>
              <a:buChar char="•"/>
            </a:pPr>
            <a:r>
              <a:rPr lang="fr-BE" dirty="0"/>
              <a:t>Droit à la reconnaissance en tous lieux de leur personnalité juridique </a:t>
            </a:r>
          </a:p>
          <a:p>
            <a:pPr marL="285750" indent="-285750">
              <a:buFont typeface="Arial" panose="020B0604020202020204" pitchFamily="34" charset="0"/>
              <a:buChar char="•"/>
            </a:pPr>
            <a:r>
              <a:rPr lang="fr-BE" dirty="0"/>
              <a:t>Droit d’exercer leur capacité juridique sur un pied d’égalité avec tous les autres </a:t>
            </a:r>
          </a:p>
          <a:p>
            <a:pPr marL="285750" indent="-285750">
              <a:buFont typeface="Arial" panose="020B0604020202020204" pitchFamily="34" charset="0"/>
              <a:buChar char="•"/>
            </a:pPr>
            <a:r>
              <a:rPr lang="fr-BE" dirty="0"/>
              <a:t>Droit d’être soutenus dans l’exercice de leur capacité juridique</a:t>
            </a:r>
          </a:p>
          <a:p>
            <a:pPr marL="285750" indent="-285750">
              <a:buFont typeface="Arial" panose="020B0604020202020204" pitchFamily="34" charset="0"/>
              <a:buChar char="•"/>
            </a:pPr>
            <a:endParaRPr lang="fr-BE" b="1" dirty="0"/>
          </a:p>
          <a:p>
            <a:r>
              <a:rPr lang="fr-BE" dirty="0">
                <a:sym typeface="Wingdings" panose="05000000000000000000" pitchFamily="2" charset="2"/>
              </a:rPr>
              <a:t> </a:t>
            </a:r>
            <a:r>
              <a:rPr lang="fr-BE" dirty="0"/>
              <a:t>Conforme à la CDPH : </a:t>
            </a:r>
            <a:r>
              <a:rPr lang="fr-BE" b="1" dirty="0">
                <a:hlinkClick r:id="rId4"/>
              </a:rPr>
              <a:t>Loi du 17 mars 2013 </a:t>
            </a:r>
            <a:r>
              <a:rPr lang="fr-BE" dirty="0"/>
              <a:t>réformant les régimes d’incapacité et instaurant un nouveau statut de protection conforme à la dignité humaine (modulable selon les besoins de la personne, protection personnalisée)</a:t>
            </a:r>
          </a:p>
          <a:p>
            <a:pPr marL="285750" indent="-285750">
              <a:buFont typeface="Arial" panose="020B0604020202020204" pitchFamily="34" charset="0"/>
              <a:buChar char="•"/>
            </a:pPr>
            <a:endParaRPr lang="fr-BE" b="1" i="1" dirty="0">
              <a:solidFill>
                <a:srgbClr val="000000"/>
              </a:solidFill>
              <a:latin typeface="Calibri" panose="020F0502020204030204" pitchFamily="34" charset="0"/>
            </a:endParaRPr>
          </a:p>
          <a:p>
            <a:pPr marL="285750" indent="-285750">
              <a:buFont typeface="Arial" panose="020B0604020202020204" pitchFamily="34" charset="0"/>
              <a:buChar char="•"/>
            </a:pPr>
            <a:endParaRPr lang="fr-BE" b="1" dirty="0">
              <a:solidFill>
                <a:srgbClr val="000000"/>
              </a:solidFill>
              <a:latin typeface="Calibri" panose="020F0502020204030204" pitchFamily="34" charset="0"/>
            </a:endParaRPr>
          </a:p>
          <a:p>
            <a:pPr marL="285750" indent="-285750">
              <a:buFont typeface="Arial" panose="020B0604020202020204" pitchFamily="34" charset="0"/>
              <a:buChar char="•"/>
            </a:pPr>
            <a:endParaRPr lang="fr-BE" b="1" dirty="0">
              <a:solidFill>
                <a:srgbClr val="000000"/>
              </a:solidFill>
              <a:latin typeface="Calibri" panose="020F0502020204030204" pitchFamily="34" charset="0"/>
            </a:endParaRPr>
          </a:p>
          <a:p>
            <a:endParaRPr lang="fr-BE" dirty="0">
              <a:solidFill>
                <a:srgbClr val="000000"/>
              </a:solidFill>
              <a:latin typeface="Calibri" panose="020F0502020204030204" pitchFamily="34" charset="0"/>
            </a:endParaRPr>
          </a:p>
        </p:txBody>
      </p:sp>
    </p:spTree>
    <p:extLst>
      <p:ext uri="{BB962C8B-B14F-4D97-AF65-F5344CB8AC3E}">
        <p14:creationId xmlns:p14="http://schemas.microsoft.com/office/powerpoint/2010/main" val="95070691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4" name="Rectangle 3"/>
          <p:cNvSpPr/>
          <p:nvPr/>
        </p:nvSpPr>
        <p:spPr>
          <a:xfrm>
            <a:off x="416859" y="941294"/>
            <a:ext cx="10542493" cy="3724096"/>
          </a:xfrm>
          <a:prstGeom prst="rect">
            <a:avLst/>
          </a:prstGeom>
        </p:spPr>
        <p:txBody>
          <a:bodyPr wrap="square">
            <a:spAutoFit/>
          </a:bodyPr>
          <a:lstStyle/>
          <a:p>
            <a:pPr>
              <a:defRPr/>
            </a:pPr>
            <a:r>
              <a:rPr lang="fr-BE" sz="2500" u="sng" dirty="0">
                <a:solidFill>
                  <a:schemeClr val="accent1">
                    <a:lumMod val="75000"/>
                  </a:schemeClr>
                </a:solidFill>
              </a:rPr>
              <a:t>Le Conseil de l’Europe (</a:t>
            </a:r>
            <a:r>
              <a:rPr lang="fr-BE" sz="2500" u="sng" dirty="0">
                <a:solidFill>
                  <a:schemeClr val="accent1">
                    <a:lumMod val="75000"/>
                  </a:schemeClr>
                </a:solidFill>
                <a:hlinkClick r:id="rId4"/>
              </a:rPr>
              <a:t>COE</a:t>
            </a:r>
            <a:r>
              <a:rPr lang="fr-BE" sz="2500" u="sng" dirty="0">
                <a:solidFill>
                  <a:schemeClr val="accent1">
                    <a:lumMod val="75000"/>
                  </a:schemeClr>
                </a:solidFill>
              </a:rPr>
              <a:t>)</a:t>
            </a:r>
          </a:p>
          <a:p>
            <a:pPr>
              <a:defRPr/>
            </a:pPr>
            <a:endParaRPr lang="nl-NL" sz="2500" u="sng" dirty="0">
              <a:solidFill>
                <a:schemeClr val="accent1">
                  <a:lumMod val="75000"/>
                </a:schemeClr>
              </a:solidFill>
            </a:endParaRPr>
          </a:p>
          <a:p>
            <a:pPr>
              <a:defRPr/>
            </a:pPr>
            <a:r>
              <a:rPr lang="fr-BE" dirty="0"/>
              <a:t>En se basant sur la CDPH, la CEDH (Convention européenne des Droits de l’Homme) et d’autres instruments juridiques légaux, le Conseil de l’Europe </a:t>
            </a:r>
          </a:p>
          <a:p>
            <a:pPr>
              <a:defRPr/>
            </a:pPr>
            <a:endParaRPr lang="fr-BE" sz="600" dirty="0"/>
          </a:p>
          <a:p>
            <a:pPr>
              <a:defRPr/>
            </a:pPr>
            <a:r>
              <a:rPr lang="fr-BE" dirty="0"/>
              <a:t>	- fait progresser l’égalité des chances,</a:t>
            </a:r>
          </a:p>
          <a:p>
            <a:pPr>
              <a:defRPr/>
            </a:pPr>
            <a:r>
              <a:rPr lang="fr-BE" dirty="0"/>
              <a:t>	- améliore la qualité de vie et l’indépendance des personnes handicapées, </a:t>
            </a:r>
          </a:p>
          <a:p>
            <a:pPr>
              <a:defRPr/>
            </a:pPr>
            <a:r>
              <a:rPr lang="fr-BE" dirty="0"/>
              <a:t>	- cherche à leur garantir la libre expression de leur choix, leur pleine citoyenneté </a:t>
            </a:r>
          </a:p>
          <a:p>
            <a:pPr>
              <a:defRPr/>
            </a:pPr>
            <a:r>
              <a:rPr lang="fr-BE" dirty="0"/>
              <a:t>	  et leur participation active à la société. </a:t>
            </a:r>
          </a:p>
          <a:p>
            <a:pPr>
              <a:defRPr/>
            </a:pPr>
            <a:endParaRPr lang="fr-BE" dirty="0"/>
          </a:p>
          <a:p>
            <a:pPr marL="742950" lvl="1" indent="-285750">
              <a:buFont typeface="Wingdings" panose="05000000000000000000" pitchFamily="2" charset="2"/>
              <a:buChar char="Ø"/>
              <a:defRPr/>
            </a:pPr>
            <a:r>
              <a:rPr lang="fr-BE" b="1" dirty="0">
                <a:hlinkClick r:id="rId5"/>
              </a:rPr>
              <a:t>Stratégie du Conseil de l'Europe sur le handicap 2017-2023 </a:t>
            </a:r>
            <a:r>
              <a:rPr lang="fr-BE" dirty="0"/>
              <a:t>(complète le Plan d’action 2006-2015)</a:t>
            </a:r>
          </a:p>
          <a:p>
            <a:pPr lvl="1">
              <a:defRPr/>
            </a:pPr>
            <a:endParaRPr lang="fr-BE" dirty="0"/>
          </a:p>
          <a:p>
            <a:pPr marL="742950" lvl="1" indent="-285750">
              <a:buFont typeface="Wingdings" panose="05000000000000000000" pitchFamily="2" charset="2"/>
              <a:buChar char="Ø"/>
              <a:defRPr/>
            </a:pPr>
            <a:r>
              <a:rPr lang="fr-BE" dirty="0"/>
              <a:t>Pour en savoir plus : </a:t>
            </a:r>
            <a:r>
              <a:rPr lang="fr-BE" b="1" dirty="0">
                <a:hlinkClick r:id="rId6"/>
              </a:rPr>
              <a:t>Comité des Droits des Personnes Handicapées du </a:t>
            </a:r>
            <a:r>
              <a:rPr lang="fr-BE" b="1" dirty="0" err="1">
                <a:hlinkClick r:id="rId6"/>
              </a:rPr>
              <a:t>CoE</a:t>
            </a:r>
            <a:r>
              <a:rPr lang="fr-BE" b="1" dirty="0">
                <a:hlinkClick r:id="rId6"/>
              </a:rPr>
              <a:t> - CAHDPH</a:t>
            </a:r>
            <a:endParaRPr lang="fr-BE" b="1" dirty="0"/>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390364641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u contenu 2"/>
          <p:cNvSpPr>
            <a:spLocks noGrp="1"/>
          </p:cNvSpPr>
          <p:nvPr>
            <p:ph idx="1"/>
          </p:nvPr>
        </p:nvSpPr>
        <p:spPr>
          <a:xfrm>
            <a:off x="607540" y="194533"/>
            <a:ext cx="10515600" cy="5201252"/>
          </a:xfrm>
        </p:spPr>
        <p:txBody>
          <a:bodyPr>
            <a:normAutofit fontScale="92500" lnSpcReduction="20000"/>
          </a:bodyPr>
          <a:lstStyle/>
          <a:p>
            <a:pPr marL="0" indent="0">
              <a:buNone/>
              <a:defRPr/>
            </a:pPr>
            <a:endParaRPr lang="nl-NL" sz="3600" b="1" dirty="0"/>
          </a:p>
          <a:p>
            <a:pPr marL="0" indent="0">
              <a:buNone/>
              <a:defRPr/>
            </a:pPr>
            <a:r>
              <a:rPr lang="fr-BE" sz="2700" u="sng" dirty="0">
                <a:solidFill>
                  <a:schemeClr val="accent1">
                    <a:lumMod val="75000"/>
                  </a:schemeClr>
                </a:solidFill>
              </a:rPr>
              <a:t>La </a:t>
            </a:r>
            <a:r>
              <a:rPr lang="fr-BE" sz="2700" u="sng" dirty="0">
                <a:solidFill>
                  <a:schemeClr val="accent1">
                    <a:lumMod val="75000"/>
                  </a:schemeClr>
                </a:solidFill>
                <a:hlinkClick r:id="rId2"/>
              </a:rPr>
              <a:t>Commission européenne</a:t>
            </a:r>
            <a:endParaRPr lang="fr-BE" sz="2700" u="sng" dirty="0">
              <a:solidFill>
                <a:schemeClr val="accent1">
                  <a:lumMod val="75000"/>
                </a:schemeClr>
              </a:solidFill>
            </a:endParaRPr>
          </a:p>
          <a:p>
            <a:pPr marL="0" indent="0">
              <a:buNone/>
              <a:defRPr/>
            </a:pPr>
            <a:endParaRPr lang="nl-NL" sz="2100" u="sng" dirty="0">
              <a:solidFill>
                <a:schemeClr val="accent1">
                  <a:lumMod val="75000"/>
                </a:schemeClr>
              </a:solidFill>
            </a:endParaRPr>
          </a:p>
          <a:p>
            <a:pPr marL="0" indent="0">
              <a:buNone/>
              <a:defRPr/>
            </a:pPr>
            <a:r>
              <a:rPr lang="fr-BE" sz="2300" dirty="0"/>
              <a:t>A ratifié la CDPH </a:t>
            </a:r>
            <a:r>
              <a:rPr lang="fr-BE" sz="2300" dirty="0">
                <a:sym typeface="Wingdings" panose="05000000000000000000" pitchFamily="2" charset="2"/>
              </a:rPr>
              <a:t>et a</a:t>
            </a:r>
            <a:r>
              <a:rPr lang="fr-BE" sz="2300" dirty="0"/>
              <a:t> donc pris des engagements.</a:t>
            </a:r>
            <a:endParaRPr lang="fr-BE" sz="600" dirty="0"/>
          </a:p>
          <a:p>
            <a:pPr marL="0" indent="0">
              <a:buNone/>
              <a:defRPr/>
            </a:pPr>
            <a:r>
              <a:rPr lang="fr-BE" sz="2300" u="sng" dirty="0"/>
              <a:t>Exemples:</a:t>
            </a:r>
            <a:r>
              <a:rPr lang="fr-BE" sz="2300" dirty="0"/>
              <a:t> </a:t>
            </a:r>
          </a:p>
          <a:p>
            <a:pPr lvl="1">
              <a:defRPr/>
            </a:pPr>
            <a:r>
              <a:rPr lang="nl-NL" sz="1900" i="1" dirty="0">
                <a:hlinkClick r:id="rId3"/>
              </a:rPr>
              <a:t>Accessibility ACT </a:t>
            </a:r>
            <a:r>
              <a:rPr lang="nl-NL" sz="1900" i="1" dirty="0"/>
              <a:t>: </a:t>
            </a:r>
            <a:r>
              <a:rPr lang="fr-BE" sz="1900" dirty="0"/>
              <a:t>proposition de directive européenne relative à l’accessibilité des biens et des services</a:t>
            </a:r>
          </a:p>
          <a:p>
            <a:pPr lvl="1">
              <a:defRPr/>
            </a:pPr>
            <a:r>
              <a:rPr lang="nl-NL" sz="1900" i="1" dirty="0">
                <a:hlinkClick r:id="rId4"/>
              </a:rPr>
              <a:t>Directive WEB </a:t>
            </a:r>
            <a:r>
              <a:rPr lang="nl-NL" sz="1900" i="1" dirty="0"/>
              <a:t>:</a:t>
            </a:r>
            <a:r>
              <a:rPr lang="fr-FR" sz="1900" i="1" dirty="0"/>
              <a:t>  </a:t>
            </a:r>
            <a:r>
              <a:rPr lang="fr-FR" sz="1900" dirty="0"/>
              <a:t>Accessibilité sites WEB et applications mobiles secteur public</a:t>
            </a:r>
          </a:p>
          <a:p>
            <a:pPr marL="0" indent="0">
              <a:buNone/>
              <a:defRPr/>
            </a:pPr>
            <a:r>
              <a:rPr lang="fr-FR" sz="2300" dirty="0"/>
              <a:t>	</a:t>
            </a:r>
            <a:r>
              <a:rPr lang="fr-FR" sz="2300" dirty="0">
                <a:sym typeface="Wingdings" panose="05000000000000000000" pitchFamily="2" charset="2"/>
              </a:rPr>
              <a:t> </a:t>
            </a:r>
            <a:r>
              <a:rPr lang="fr-BE" sz="2300" dirty="0"/>
              <a:t>doit être transposée </a:t>
            </a:r>
            <a:r>
              <a:rPr lang="fr-BE" sz="2300" u="sng" dirty="0"/>
              <a:t>avant le 23 septembre 2018</a:t>
            </a:r>
            <a:r>
              <a:rPr lang="fr-BE" sz="2300" dirty="0"/>
              <a:t>. </a:t>
            </a:r>
            <a:r>
              <a:rPr lang="nl-NL" sz="2300" dirty="0"/>
              <a:t> </a:t>
            </a:r>
          </a:p>
          <a:p>
            <a:pPr lvl="1">
              <a:defRPr/>
            </a:pPr>
            <a:r>
              <a:rPr lang="en-GB" sz="1900" i="1" dirty="0"/>
              <a:t>European Union Agency For Fundamental Rights </a:t>
            </a:r>
            <a:r>
              <a:rPr lang="en-GB" sz="1900" dirty="0"/>
              <a:t>(FRA) </a:t>
            </a:r>
            <a:r>
              <a:rPr lang="en-GB" sz="1900" i="1" dirty="0"/>
              <a:t>-</a:t>
            </a:r>
            <a:r>
              <a:rPr lang="en-GB" sz="1900" dirty="0"/>
              <a:t> </a:t>
            </a:r>
            <a:r>
              <a:rPr lang="en-GB" sz="1900" dirty="0">
                <a:hlinkClick r:id="rId5"/>
              </a:rPr>
              <a:t>“From institutions to community living </a:t>
            </a:r>
            <a:r>
              <a:rPr lang="nl-NL" sz="1900" dirty="0">
                <a:hlinkClick r:id="rId5"/>
              </a:rPr>
              <a:t>“</a:t>
            </a:r>
            <a:endParaRPr lang="nl-NL" sz="1900" dirty="0"/>
          </a:p>
          <a:p>
            <a:pPr marL="0" indent="0">
              <a:buNone/>
              <a:defRPr/>
            </a:pPr>
            <a:r>
              <a:rPr lang="nl-NL" sz="2300" dirty="0"/>
              <a:t>	</a:t>
            </a:r>
            <a:r>
              <a:rPr lang="nl-NL" sz="1900" dirty="0"/>
              <a:t>- </a:t>
            </a:r>
            <a:r>
              <a:rPr lang="fr-BE" sz="1900" dirty="0"/>
              <a:t>voir la partie </a:t>
            </a:r>
            <a:r>
              <a:rPr lang="nl-NL" sz="1900" dirty="0"/>
              <a:t>2/3  - </a:t>
            </a:r>
            <a:r>
              <a:rPr lang="en-GB" sz="1900" dirty="0"/>
              <a:t>funding and budgeting</a:t>
            </a:r>
            <a:r>
              <a:rPr lang="nl-NL" sz="1900" dirty="0"/>
              <a:t>: </a:t>
            </a:r>
            <a:r>
              <a:rPr lang="fr-BE" sz="1900" dirty="0"/>
              <a:t>financement et budgétisation. Octobre </a:t>
            </a:r>
            <a:r>
              <a:rPr lang="nl-NL" sz="1900" dirty="0"/>
              <a:t>2017.</a:t>
            </a:r>
          </a:p>
          <a:p>
            <a:pPr lvl="1">
              <a:defRPr/>
            </a:pPr>
            <a:r>
              <a:rPr lang="en-GB" sz="1900" i="1" dirty="0">
                <a:hlinkClick r:id="rId6"/>
              </a:rPr>
              <a:t>European Social Fund </a:t>
            </a:r>
            <a:r>
              <a:rPr lang="fr-BE" sz="1900" i="1" dirty="0">
                <a:hlinkClick r:id="rId6"/>
              </a:rPr>
              <a:t>Fonds social Européen</a:t>
            </a:r>
            <a:r>
              <a:rPr lang="fr-BE" sz="1900" dirty="0">
                <a:hlinkClick r:id="rId6"/>
              </a:rPr>
              <a:t> </a:t>
            </a:r>
            <a:r>
              <a:rPr lang="nl-NL" sz="1900" dirty="0">
                <a:hlinkClick r:id="rId6"/>
              </a:rPr>
              <a:t>(ESF –FSE)</a:t>
            </a:r>
            <a:r>
              <a:rPr lang="nl-NL" sz="1900" dirty="0"/>
              <a:t> </a:t>
            </a:r>
          </a:p>
          <a:p>
            <a:pPr lvl="1">
              <a:defRPr/>
            </a:pPr>
            <a:r>
              <a:rPr lang="en-US" sz="1900" i="1" dirty="0">
                <a:hlinkClick r:id="rId7" action="ppaction://hlinkfile"/>
              </a:rPr>
              <a:t>European Regional Development Fund</a:t>
            </a:r>
            <a:r>
              <a:rPr lang="en-US" sz="1900" dirty="0">
                <a:hlinkClick r:id="rId7" action="ppaction://hlinkfile"/>
              </a:rPr>
              <a:t> (ERDF) </a:t>
            </a:r>
            <a:endParaRPr lang="en-US" sz="1900" dirty="0"/>
          </a:p>
          <a:p>
            <a:pPr lvl="1">
              <a:defRPr/>
            </a:pPr>
            <a:r>
              <a:rPr lang="en-US" sz="1900" i="1" dirty="0">
                <a:hlinkClick r:id="rId8"/>
              </a:rPr>
              <a:t>European Structural and Investment Funds </a:t>
            </a:r>
            <a:r>
              <a:rPr lang="en-US" sz="1900" dirty="0">
                <a:hlinkClick r:id="rId8"/>
              </a:rPr>
              <a:t>(ESIF)</a:t>
            </a:r>
            <a:endParaRPr lang="en-US" sz="1900" dirty="0"/>
          </a:p>
          <a:p>
            <a:pPr lvl="1">
              <a:defRPr/>
            </a:pPr>
            <a:r>
              <a:rPr lang="fr-BE" sz="2000" i="1" u="sng" dirty="0">
                <a:hlinkClick r:id="rId9"/>
              </a:rPr>
              <a:t>directive européenne sur le temps de travail (WTD)</a:t>
            </a:r>
            <a:endParaRPr lang="en-US" sz="1900" i="1" dirty="0"/>
          </a:p>
          <a:p>
            <a:pPr lvl="1">
              <a:defRPr/>
            </a:pPr>
            <a:r>
              <a:rPr lang="fr-BE" sz="2000" i="1" u="sng" dirty="0">
                <a:hlinkClick r:id="rId10"/>
              </a:rPr>
              <a:t>Socle européen des droits sociaux </a:t>
            </a:r>
            <a:r>
              <a:rPr lang="fr-BE" sz="2000" i="1" dirty="0"/>
              <a:t> </a:t>
            </a:r>
          </a:p>
          <a:p>
            <a:pPr lvl="1">
              <a:defRPr/>
            </a:pPr>
            <a:r>
              <a:rPr lang="fr-BE" sz="2000" i="1" dirty="0"/>
              <a:t>projet de </a:t>
            </a:r>
            <a:r>
              <a:rPr lang="fr-BE" sz="2000" i="1" u="sng" dirty="0">
                <a:hlinkClick r:id="rId11"/>
              </a:rPr>
              <a:t>directive concernant l’équilibre entre vie professionnelle et vie privée des parents et aidants</a:t>
            </a:r>
            <a:endParaRPr lang="nl-NL" sz="1900" i="1" dirty="0"/>
          </a:p>
          <a:p>
            <a:pPr marL="0" indent="0">
              <a:buNone/>
            </a:pPr>
            <a:endParaRPr lang="fr-BE" dirty="0"/>
          </a:p>
        </p:txBody>
      </p:sp>
      <p:sp>
        <p:nvSpPr>
          <p:cNvPr id="4" name="Espace réservé du pied de page 3"/>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297286049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4294967295"/>
          </p:nvPr>
        </p:nvPicPr>
        <p:blipFill>
          <a:blip r:embed="rId3" cstate="print">
            <a:extLst>
              <a:ext uri="{28A0092B-C50C-407E-A947-70E740481C1C}">
                <a14:useLocalDpi xmlns:a14="http://schemas.microsoft.com/office/drawing/2010/main" val="0"/>
              </a:ext>
            </a:extLst>
          </a:blip>
          <a:srcRect/>
          <a:stretch>
            <a:fillRect/>
          </a:stretch>
        </p:blipFill>
        <p:spPr bwMode="auto">
          <a:xfrm>
            <a:off x="9169400" y="5673725"/>
            <a:ext cx="3022600" cy="865188"/>
          </a:xfrm>
          <a:prstGeom prst="rect">
            <a:avLst/>
          </a:prstGeom>
          <a:noFill/>
          <a:ln>
            <a:noFill/>
          </a:ln>
        </p:spPr>
      </p:pic>
      <p:sp>
        <p:nvSpPr>
          <p:cNvPr id="4" name="Rectangle 3"/>
          <p:cNvSpPr/>
          <p:nvPr/>
        </p:nvSpPr>
        <p:spPr>
          <a:xfrm>
            <a:off x="777025" y="1296908"/>
            <a:ext cx="10863040" cy="5555367"/>
          </a:xfrm>
          <a:prstGeom prst="rect">
            <a:avLst/>
          </a:prstGeom>
        </p:spPr>
        <p:txBody>
          <a:bodyPr wrap="square">
            <a:spAutoFit/>
          </a:bodyPr>
          <a:lstStyle/>
          <a:p>
            <a:r>
              <a:rPr lang="fr-BE" sz="2500" b="1" u="sng" dirty="0">
                <a:solidFill>
                  <a:schemeClr val="accent1">
                    <a:lumMod val="75000"/>
                  </a:schemeClr>
                </a:solidFill>
              </a:rPr>
              <a:t>Inclusion - Diversification de l’offre</a:t>
            </a:r>
            <a:br>
              <a:rPr lang="fr-BE" dirty="0"/>
            </a:br>
            <a:r>
              <a:rPr lang="fr-BE" dirty="0"/>
              <a:t>Une </a:t>
            </a:r>
            <a:r>
              <a:rPr lang="fr-BE" b="1" dirty="0"/>
              <a:t>stratégie de diversification de l’offre pour réaliser le droit d’accès </a:t>
            </a:r>
            <a:r>
              <a:rPr lang="fr-BE" dirty="0"/>
              <a:t>des personnes concernées </a:t>
            </a:r>
          </a:p>
          <a:p>
            <a:r>
              <a:rPr lang="fr-BE" dirty="0"/>
              <a:t>     et de leurs familles </a:t>
            </a:r>
            <a:r>
              <a:rPr lang="fr-BE" b="1" dirty="0"/>
              <a:t>aux services sociaux et aux solutions d’accueil</a:t>
            </a:r>
          </a:p>
          <a:p>
            <a:pPr marL="285750" indent="-285750">
              <a:buFont typeface="Arial" panose="020B0604020202020204" pitchFamily="34" charset="0"/>
              <a:buChar char="•"/>
            </a:pPr>
            <a:r>
              <a:rPr lang="fr-BE" dirty="0"/>
              <a:t>Dispositifs d’information accessibles sur l’offre de services : bureaux régionaux, 0800/16.061, </a:t>
            </a:r>
          </a:p>
          <a:p>
            <a:r>
              <a:rPr lang="fr-BE" dirty="0"/>
              <a:t>le Numéro gratuit Handicap, fiches « </a:t>
            </a:r>
            <a:r>
              <a:rPr lang="fr-BE" dirty="0" err="1"/>
              <a:t>Wikiwiph</a:t>
            </a:r>
            <a:r>
              <a:rPr lang="fr-BE" dirty="0"/>
              <a:t> » et « Wiki Senior », etc.</a:t>
            </a:r>
          </a:p>
          <a:p>
            <a:pPr marL="285750" lvl="0" indent="-285750">
              <a:buFont typeface="Arial" panose="020B0604020202020204" pitchFamily="34" charset="0"/>
              <a:buChar char="•"/>
            </a:pPr>
            <a:r>
              <a:rPr lang="fr-BE" b="1" dirty="0"/>
              <a:t>Services-</a:t>
            </a:r>
            <a:r>
              <a:rPr lang="fr-FR" b="1" dirty="0"/>
              <a:t>conseil </a:t>
            </a:r>
            <a:r>
              <a:rPr lang="fr-FR" dirty="0"/>
              <a:t>en aménagement du domicile (privé) de la Plateforme « </a:t>
            </a:r>
            <a:r>
              <a:rPr lang="fr-FR" dirty="0">
                <a:hlinkClick r:id="rId4"/>
              </a:rPr>
              <a:t>Bien Vivre chez soi</a:t>
            </a:r>
            <a:r>
              <a:rPr lang="fr-FR" dirty="0"/>
              <a:t> »</a:t>
            </a:r>
            <a:endParaRPr lang="fr-BE" sz="600" dirty="0"/>
          </a:p>
          <a:p>
            <a:pPr marL="285750" indent="-285750">
              <a:buFont typeface="Arial" panose="020B0604020202020204" pitchFamily="34" charset="0"/>
              <a:buChar char="•"/>
            </a:pPr>
            <a:r>
              <a:rPr lang="fr-BE" b="1" dirty="0"/>
              <a:t>Aide individuelle</a:t>
            </a:r>
            <a:r>
              <a:rPr lang="fr-BE" dirty="0"/>
              <a:t> - Adaptation d’un logement privé existant </a:t>
            </a:r>
          </a:p>
          <a:p>
            <a:r>
              <a:rPr lang="fr-BE" dirty="0"/>
              <a:t>892 bénéficiaires en 2011, 1523 en 2015</a:t>
            </a:r>
          </a:p>
          <a:p>
            <a:r>
              <a:rPr lang="fr-BE" sz="1600" dirty="0"/>
              <a:t>Les </a:t>
            </a:r>
            <a:r>
              <a:rPr lang="fr-BE" sz="1600" b="1" dirty="0"/>
              <a:t>produits d'assistance </a:t>
            </a:r>
            <a:r>
              <a:rPr lang="fr-BE" sz="1600" dirty="0"/>
              <a:t>comme par exemple pour l'activité "se laver" et "aller aux toilettes", …</a:t>
            </a:r>
            <a:r>
              <a:rPr lang="fr-BE" sz="1600" b="1" dirty="0"/>
              <a:t>les aménagements</a:t>
            </a:r>
            <a:r>
              <a:rPr lang="fr-BE" sz="1600" dirty="0"/>
              <a:t> </a:t>
            </a:r>
            <a:r>
              <a:rPr lang="fr-BE" sz="1600" i="1" dirty="0"/>
              <a:t>pour utilisation ou à réaliser au sein des services agréés et/ou subventionnés par l’AViQ</a:t>
            </a:r>
            <a:r>
              <a:rPr lang="fr-BE" sz="1600" dirty="0"/>
              <a:t> </a:t>
            </a:r>
            <a:r>
              <a:rPr lang="fr-BE" sz="1600" u="sng" dirty="0"/>
              <a:t>à l’exception des services d’aide à la vie journalière et des logements encadrés ou supervisés par des services agréés et/ou subventionnés par l’AViQ.</a:t>
            </a:r>
          </a:p>
          <a:p>
            <a:endParaRPr lang="fr-BE" sz="600" b="1" dirty="0"/>
          </a:p>
          <a:p>
            <a:pPr marL="285750" indent="-285750">
              <a:buFont typeface="Arial" panose="020B0604020202020204" pitchFamily="34" charset="0"/>
              <a:buChar char="•"/>
            </a:pPr>
            <a:r>
              <a:rPr lang="fr-BE" b="1" dirty="0"/>
              <a:t>Transition Ecole - Vie active des 16-25 ans </a:t>
            </a:r>
            <a:r>
              <a:rPr lang="fr-BE" dirty="0"/>
              <a:t>(« TEVA » - fin de la scolarité) </a:t>
            </a:r>
          </a:p>
          <a:p>
            <a:r>
              <a:rPr lang="fr-BE" dirty="0"/>
              <a:t>14 services (Projets FSE 2014-2020) </a:t>
            </a:r>
          </a:p>
          <a:p>
            <a:r>
              <a:rPr lang="fr-BE" dirty="0"/>
              <a:t>235 personnes en 2015</a:t>
            </a:r>
          </a:p>
          <a:p>
            <a:endParaRPr lang="fr-BE" sz="600" dirty="0"/>
          </a:p>
          <a:p>
            <a:pPr marL="285750" lvl="0" indent="-285750">
              <a:buFont typeface="Arial" panose="020B0604020202020204" pitchFamily="34" charset="0"/>
              <a:buChar char="•"/>
            </a:pPr>
            <a:r>
              <a:rPr lang="fr-BE" b="1" dirty="0"/>
              <a:t>Activités citoyennes en journée </a:t>
            </a:r>
            <a:endParaRPr lang="fr-BE" dirty="0"/>
          </a:p>
          <a:p>
            <a:pPr lvl="0"/>
            <a:r>
              <a:rPr lang="fr-BE" dirty="0"/>
              <a:t>28 projets dont 3 grâce au FSE 2014-2020</a:t>
            </a:r>
          </a:p>
          <a:p>
            <a:pPr lvl="0"/>
            <a:r>
              <a:rPr lang="fr-BE" dirty="0"/>
              <a:t>440 personnes en 2015</a:t>
            </a:r>
          </a:p>
          <a:p>
            <a:br>
              <a:rPr lang="fr-BE" dirty="0"/>
            </a:br>
            <a:endParaRPr lang="fr-BE" dirty="0">
              <a:effectLst/>
            </a:endParaRPr>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
        <p:nvSpPr>
          <p:cNvPr id="7" name="Titre 1"/>
          <p:cNvSpPr txBox="1">
            <a:spLocks/>
          </p:cNvSpPr>
          <p:nvPr/>
        </p:nvSpPr>
        <p:spPr>
          <a:xfrm>
            <a:off x="974152" y="436740"/>
            <a:ext cx="10529552" cy="860168"/>
          </a:xfrm>
          <a:prstGeom prst="rect">
            <a:avLst/>
          </a:prstGeom>
        </p:spPr>
        <p:txBody>
          <a:bodyP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nSpc>
                <a:spcPct val="100000"/>
              </a:lnSpc>
              <a:spcBef>
                <a:spcPts val="0"/>
              </a:spcBef>
            </a:pPr>
            <a:r>
              <a:rPr lang="fr-BE" sz="3200" b="1" dirty="0">
                <a:solidFill>
                  <a:schemeClr val="accent1">
                    <a:lumMod val="75000"/>
                  </a:schemeClr>
                </a:solidFill>
                <a:latin typeface="Calibri" panose="020F0502020204030204"/>
                <a:ea typeface="+mn-ea"/>
                <a:cs typeface="+mn-cs"/>
              </a:rPr>
              <a:t> 3. Et en Wallonie? </a:t>
            </a:r>
            <a:br>
              <a:rPr lang="fr-BE" sz="3200" dirty="0">
                <a:solidFill>
                  <a:prstClr val="black"/>
                </a:solidFill>
                <a:latin typeface="Calibri" panose="020F0502020204030204"/>
                <a:ea typeface="+mn-ea"/>
                <a:cs typeface="+mn-cs"/>
              </a:rPr>
            </a:br>
            <a:endParaRPr lang="fr-BE" sz="3200" dirty="0"/>
          </a:p>
        </p:txBody>
      </p:sp>
    </p:spTree>
    <p:extLst>
      <p:ext uri="{BB962C8B-B14F-4D97-AF65-F5344CB8AC3E}">
        <p14:creationId xmlns:p14="http://schemas.microsoft.com/office/powerpoint/2010/main" val="363157463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4294967295"/>
          </p:nvPr>
        </p:nvPicPr>
        <p:blipFill>
          <a:blip r:embed="rId3" cstate="print">
            <a:extLst>
              <a:ext uri="{28A0092B-C50C-407E-A947-70E740481C1C}">
                <a14:useLocalDpi xmlns:a14="http://schemas.microsoft.com/office/drawing/2010/main" val="0"/>
              </a:ext>
            </a:extLst>
          </a:blip>
          <a:srcRect/>
          <a:stretch>
            <a:fillRect/>
          </a:stretch>
        </p:blipFill>
        <p:spPr bwMode="auto">
          <a:xfrm>
            <a:off x="9169400" y="5673725"/>
            <a:ext cx="3022600" cy="865188"/>
          </a:xfrm>
          <a:prstGeom prst="rect">
            <a:avLst/>
          </a:prstGeom>
          <a:noFill/>
          <a:ln>
            <a:noFill/>
          </a:ln>
        </p:spPr>
      </p:pic>
      <p:sp>
        <p:nvSpPr>
          <p:cNvPr id="4" name="Rectangle 3"/>
          <p:cNvSpPr/>
          <p:nvPr/>
        </p:nvSpPr>
        <p:spPr>
          <a:xfrm>
            <a:off x="429642" y="706590"/>
            <a:ext cx="11086855" cy="5878532"/>
          </a:xfrm>
          <a:prstGeom prst="rect">
            <a:avLst/>
          </a:prstGeom>
        </p:spPr>
        <p:txBody>
          <a:bodyPr wrap="square">
            <a:spAutoFit/>
          </a:bodyPr>
          <a:lstStyle/>
          <a:p>
            <a:pPr marL="285750" lvl="0" indent="-285750">
              <a:buFont typeface="Arial" panose="020B0604020202020204" pitchFamily="34" charset="0"/>
              <a:buChar char="•"/>
            </a:pPr>
            <a:r>
              <a:rPr lang="fr-BE" b="1" dirty="0"/>
              <a:t>Eventail des actions du secteur de l’Aide en Milieu de Vie (AMV) : 216 services (handicap/santé)</a:t>
            </a:r>
          </a:p>
          <a:p>
            <a:pPr lvl="0"/>
            <a:endParaRPr lang="fr-BE" b="1" dirty="0"/>
          </a:p>
          <a:p>
            <a:pPr lvl="0"/>
            <a:endParaRPr lang="fr-BE" sz="600" b="1" dirty="0"/>
          </a:p>
          <a:p>
            <a:pPr marL="742950" lvl="1" indent="-285750">
              <a:buFontTx/>
              <a:buChar char="-"/>
            </a:pPr>
            <a:r>
              <a:rPr lang="fr-BE" sz="1400" dirty="0"/>
              <a:t>Les </a:t>
            </a:r>
            <a:r>
              <a:rPr lang="fr-BE" sz="1400" u="sng" dirty="0"/>
              <a:t>services d’aide précoce</a:t>
            </a:r>
            <a:r>
              <a:rPr lang="fr-BE" sz="1400" dirty="0"/>
              <a:t> (19) qui soutiennent, sur le plan éducatif, social et psychologique, les familles qui ont un enfant en situation de handicap depuis la naissance - ou dès l’annonce du diagnostic de handicap - jusqu’à l’âge de 8 ans ;</a:t>
            </a:r>
          </a:p>
          <a:p>
            <a:pPr marL="742950" lvl="1" indent="-285750">
              <a:buFontTx/>
              <a:buChar char="-"/>
            </a:pPr>
            <a:r>
              <a:rPr lang="fr-BE" sz="1400" dirty="0"/>
              <a:t>Les </a:t>
            </a:r>
            <a:r>
              <a:rPr lang="fr-BE" sz="1400" u="sng" dirty="0"/>
              <a:t>services d’aide à l’intégration</a:t>
            </a:r>
            <a:r>
              <a:rPr lang="fr-BE" sz="1400" dirty="0"/>
              <a:t> (30) qui prennent le relais des services d’aide précoce pour les jeunes </a:t>
            </a:r>
          </a:p>
          <a:p>
            <a:pPr lvl="1"/>
            <a:r>
              <a:rPr lang="fr-BE" sz="1400" dirty="0"/>
              <a:t>     de 6 et 20 ans et leur famille;</a:t>
            </a:r>
          </a:p>
          <a:p>
            <a:pPr marL="742950" lvl="1" indent="-285750">
              <a:buFontTx/>
              <a:buChar char="-"/>
            </a:pPr>
            <a:r>
              <a:rPr lang="fr-BE" sz="1400" dirty="0"/>
              <a:t>Les </a:t>
            </a:r>
            <a:r>
              <a:rPr lang="fr-BE" sz="1400" u="sng" dirty="0"/>
              <a:t>services d’accompagnement</a:t>
            </a:r>
            <a:r>
              <a:rPr lang="fr-BE" sz="1400" dirty="0"/>
              <a:t> (42) pour personnes en situation de handicap adultes;</a:t>
            </a:r>
          </a:p>
          <a:p>
            <a:pPr marL="742950" lvl="1" indent="-285750">
              <a:buFontTx/>
              <a:buChar char="-"/>
            </a:pPr>
            <a:r>
              <a:rPr lang="fr-BE" sz="1400" dirty="0"/>
              <a:t>Les </a:t>
            </a:r>
            <a:r>
              <a:rPr lang="fr-BE" sz="1400" u="sng" dirty="0"/>
              <a:t>services répit</a:t>
            </a:r>
            <a:r>
              <a:rPr lang="fr-BE" sz="1400" dirty="0"/>
              <a:t> (22) qui permettent aux personnes en situation de handicap et aux familles de prendre      un « break », de souffler pendant quelques heures, d’avoir une vie sociale, de pratiquer des loisirs, etc.       </a:t>
            </a:r>
          </a:p>
          <a:p>
            <a:pPr lvl="1"/>
            <a:r>
              <a:rPr lang="fr-BE" sz="1400" dirty="0"/>
              <a:t>     770 bénéficiaires en 2014 et 814 en 2016;</a:t>
            </a:r>
          </a:p>
          <a:p>
            <a:pPr marL="742950" lvl="1" indent="-285750">
              <a:buFontTx/>
              <a:buChar char="-"/>
            </a:pPr>
            <a:r>
              <a:rPr lang="fr-BE" sz="1400" dirty="0"/>
              <a:t>Les </a:t>
            </a:r>
            <a:r>
              <a:rPr lang="fr-BE" sz="1400" u="sng" dirty="0"/>
              <a:t>services d’aide à la vie journalière</a:t>
            </a:r>
            <a:r>
              <a:rPr lang="fr-BE" sz="1400" dirty="0"/>
              <a:t> (9) qui aident les personnes qui vivent dans un logement adapté situé à 500 mètres max. du centre de coordination à accomplir certains actes de la vie quotidienne.</a:t>
            </a:r>
          </a:p>
          <a:p>
            <a:pPr lvl="1"/>
            <a:r>
              <a:rPr lang="fr-BE" sz="1400" dirty="0"/>
              <a:t>     Ils ne se substituent pas aux autres professionnels : infirmiers, aide-ménagères, etc. ;</a:t>
            </a:r>
          </a:p>
          <a:p>
            <a:pPr marL="742950" lvl="1" indent="-285750">
              <a:buFontTx/>
              <a:buChar char="-"/>
            </a:pPr>
            <a:r>
              <a:rPr lang="fr-BE" sz="1400" dirty="0"/>
              <a:t>Les </a:t>
            </a:r>
            <a:r>
              <a:rPr lang="fr-BE" sz="1400" u="sng" dirty="0"/>
              <a:t>services d’accompagnement en accueil de type familial</a:t>
            </a:r>
            <a:r>
              <a:rPr lang="fr-BE" sz="1400" dirty="0"/>
              <a:t> (5) qui recherchent des familles d’accueil et accompagnent les familles et les bénéficiaires ;</a:t>
            </a:r>
          </a:p>
          <a:p>
            <a:pPr marL="742950" lvl="1" indent="-285750">
              <a:buFontTx/>
              <a:buChar char="-"/>
            </a:pPr>
            <a:r>
              <a:rPr lang="fr-BE" sz="1400" dirty="0"/>
              <a:t>Le </a:t>
            </a:r>
            <a:r>
              <a:rPr lang="fr-BE" sz="1400" u="sng" dirty="0"/>
              <a:t>service prestataire d’interprétation en langue des signes</a:t>
            </a:r>
            <a:r>
              <a:rPr lang="fr-BE" sz="1400" dirty="0"/>
              <a:t> (1) qui permet aux personnes qui pratiquent la langue des signes d’accomplir leurs activités privées et professionnelles en toute autonomie et d’être mieux intégrées dans la société.</a:t>
            </a:r>
          </a:p>
          <a:p>
            <a:pPr marL="742950" lvl="1" indent="-285750">
              <a:buFontTx/>
              <a:buChar char="-"/>
            </a:pPr>
            <a:r>
              <a:rPr lang="fr-BE" sz="1400" dirty="0">
                <a:solidFill>
                  <a:srgbClr val="C00000"/>
                </a:solidFill>
              </a:rPr>
              <a:t>Les </a:t>
            </a:r>
            <a:r>
              <a:rPr lang="fr-BE" sz="1400" u="sng" dirty="0">
                <a:solidFill>
                  <a:srgbClr val="C00000"/>
                </a:solidFill>
              </a:rPr>
              <a:t>services d’aide aux familles et aux aînés (SAFA</a:t>
            </a:r>
            <a:r>
              <a:rPr lang="fr-BE" sz="1400" dirty="0">
                <a:solidFill>
                  <a:srgbClr val="C00000"/>
                </a:solidFill>
              </a:rPr>
              <a:t>)(88) qui interviennent  au domicile de personnes malades, isolées, âgées, handicapées ou de familles en difficulté afin de fournir une aide à la vie quotidienne via des soins d’hygiène, tâches ménagères, confection et distribution de repas...</a:t>
            </a:r>
            <a:br>
              <a:rPr lang="fr-BE" sz="1400" dirty="0">
                <a:solidFill>
                  <a:srgbClr val="C00000"/>
                </a:solidFill>
              </a:rPr>
            </a:br>
            <a:r>
              <a:rPr lang="fr-BE" sz="1400" dirty="0">
                <a:solidFill>
                  <a:srgbClr val="C00000"/>
                </a:solidFill>
              </a:rPr>
              <a:t>88 opérateurs (33 privés et 55 publics) répartis dans toute la Wallonie, gérant annuellement environ 45.000 dossiers de bénéficiaires </a:t>
            </a:r>
            <a:r>
              <a:rPr lang="fr-BE" sz="1400" dirty="0">
                <a:solidFill>
                  <a:srgbClr val="FF0000"/>
                </a:solidFill>
                <a:latin typeface="Goudy Stout" panose="0202090407030B020401" pitchFamily="18" charset="0"/>
              </a:rPr>
              <a:t>	</a:t>
            </a:r>
            <a:endParaRPr lang="fr-BE" sz="1400" dirty="0"/>
          </a:p>
          <a:p>
            <a:endParaRPr lang="fr-BE" dirty="0"/>
          </a:p>
          <a:p>
            <a:br>
              <a:rPr lang="fr-BE" dirty="0"/>
            </a:br>
            <a:endParaRPr lang="fr-BE" dirty="0"/>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246987853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4294967295"/>
          </p:nvPr>
        </p:nvPicPr>
        <p:blipFill>
          <a:blip r:embed="rId3" cstate="print">
            <a:extLst>
              <a:ext uri="{28A0092B-C50C-407E-A947-70E740481C1C}">
                <a14:useLocalDpi xmlns:a14="http://schemas.microsoft.com/office/drawing/2010/main" val="0"/>
              </a:ext>
            </a:extLst>
          </a:blip>
          <a:srcRect/>
          <a:stretch>
            <a:fillRect/>
          </a:stretch>
        </p:blipFill>
        <p:spPr bwMode="auto">
          <a:xfrm>
            <a:off x="9169400" y="5673725"/>
            <a:ext cx="3022600" cy="865188"/>
          </a:xfrm>
          <a:prstGeom prst="rect">
            <a:avLst/>
          </a:prstGeom>
          <a:noFill/>
          <a:ln>
            <a:noFill/>
          </a:ln>
        </p:spPr>
      </p:pic>
      <p:sp>
        <p:nvSpPr>
          <p:cNvPr id="4" name="Rectangle 3"/>
          <p:cNvSpPr/>
          <p:nvPr/>
        </p:nvSpPr>
        <p:spPr>
          <a:xfrm>
            <a:off x="779961" y="639688"/>
            <a:ext cx="10632078" cy="4985980"/>
          </a:xfrm>
          <a:prstGeom prst="rect">
            <a:avLst/>
          </a:prstGeom>
        </p:spPr>
        <p:txBody>
          <a:bodyPr wrap="square">
            <a:spAutoFit/>
          </a:bodyPr>
          <a:lstStyle/>
          <a:p>
            <a:pPr marL="285750" indent="-285750">
              <a:buFont typeface="Arial" panose="020B0604020202020204" pitchFamily="34" charset="0"/>
              <a:buChar char="•"/>
            </a:pPr>
            <a:r>
              <a:rPr lang="fr-BE" b="1" dirty="0"/>
              <a:t>Les Budgets d’Assistance personnelle </a:t>
            </a:r>
            <a:r>
              <a:rPr lang="fr-BE" dirty="0"/>
              <a:t>(B.A.P.)</a:t>
            </a:r>
          </a:p>
          <a:p>
            <a:endParaRPr lang="fr-BE" sz="600" b="1" dirty="0"/>
          </a:p>
          <a:p>
            <a:pPr marL="285750" indent="-285750">
              <a:buFontTx/>
              <a:buChar char="-"/>
            </a:pPr>
            <a:r>
              <a:rPr lang="fr-BE" dirty="0"/>
              <a:t>Existent depuis 2009</a:t>
            </a:r>
          </a:p>
          <a:p>
            <a:pPr marL="285750" indent="-285750">
              <a:buFontTx/>
              <a:buChar char="-"/>
            </a:pPr>
            <a:r>
              <a:rPr lang="fr-BE" dirty="0"/>
              <a:t>388 bénéficiaires en 2016 (stabilité relative sur les trois dernières années) </a:t>
            </a:r>
          </a:p>
          <a:p>
            <a:pPr marL="285750" indent="-285750">
              <a:buFontTx/>
              <a:buChar char="-"/>
            </a:pPr>
            <a:r>
              <a:rPr lang="fr-BE" dirty="0"/>
              <a:t>Attribué si limitations fonctionnelles importantes pour </a:t>
            </a:r>
            <a:r>
              <a:rPr lang="fr-BE" b="1" dirty="0"/>
              <a:t>favoriser le maintien </a:t>
            </a:r>
            <a:r>
              <a:rPr lang="fr-BE" dirty="0"/>
              <a:t>des personnes dans leur milieu de vie naturel et </a:t>
            </a:r>
            <a:r>
              <a:rPr lang="fr-BE" b="1" dirty="0"/>
              <a:t>améliorer leur qualité de vie</a:t>
            </a:r>
            <a:r>
              <a:rPr lang="fr-BE" dirty="0"/>
              <a:t>.</a:t>
            </a:r>
          </a:p>
          <a:p>
            <a:pPr marL="285750" indent="-285750">
              <a:buFontTx/>
              <a:buChar char="-"/>
            </a:pPr>
            <a:r>
              <a:rPr lang="fr-BE" dirty="0"/>
              <a:t>Aide accordée en fonction des budgets disponibles et des critères d’attribution fixés chaque année par le Gouvernement wallon:</a:t>
            </a:r>
          </a:p>
          <a:p>
            <a:pPr marL="742950" lvl="1" indent="-285750">
              <a:buFont typeface="Wingdings" panose="05000000000000000000" pitchFamily="2" charset="2"/>
              <a:buChar char="Ø"/>
            </a:pPr>
            <a:r>
              <a:rPr lang="fr-BE" dirty="0"/>
              <a:t>En 2017, la priorité n°1 a été accordée aux personnes handicapées présentant une maladie évolutive reprise ci-dessous :</a:t>
            </a:r>
          </a:p>
          <a:p>
            <a:pPr lvl="0"/>
            <a:r>
              <a:rPr lang="fr-BE" sz="1600" dirty="0"/>
              <a:t>	Sclérose latérale amyotrophique (SLA) ;</a:t>
            </a:r>
          </a:p>
          <a:p>
            <a:pPr lvl="0"/>
            <a:r>
              <a:rPr lang="fr-BE" sz="1600" dirty="0"/>
              <a:t>	Sclérose latérale primitive (SLP) ;</a:t>
            </a:r>
          </a:p>
          <a:p>
            <a:pPr lvl="0"/>
            <a:r>
              <a:rPr lang="fr-BE" sz="1600" dirty="0"/>
              <a:t>	Atrophie sino musculaire progressive,</a:t>
            </a:r>
          </a:p>
          <a:p>
            <a:pPr lvl="0"/>
            <a:r>
              <a:rPr lang="fr-BE" sz="1600" dirty="0"/>
              <a:t>	Dégénérescence cortico-basale ;</a:t>
            </a:r>
          </a:p>
          <a:p>
            <a:pPr lvl="0"/>
            <a:r>
              <a:rPr lang="fr-BE" sz="1600" dirty="0"/>
              <a:t>	Atrophie multi système (MSA) ;</a:t>
            </a:r>
          </a:p>
          <a:p>
            <a:pPr lvl="0"/>
            <a:r>
              <a:rPr lang="fr-BE" sz="1600" dirty="0"/>
              <a:t>	Paralysie supra nucléaire progressive (PSP).</a:t>
            </a:r>
          </a:p>
          <a:p>
            <a:r>
              <a:rPr lang="fr-BE" dirty="0"/>
              <a:t> </a:t>
            </a:r>
          </a:p>
          <a:p>
            <a:r>
              <a:rPr lang="fr-BE" dirty="0"/>
              <a:t> </a:t>
            </a:r>
          </a:p>
          <a:p>
            <a:endParaRPr lang="fr-BE" dirty="0"/>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127182935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4294967295"/>
          </p:nvPr>
        </p:nvPicPr>
        <p:blipFill>
          <a:blip r:embed="rId3" cstate="print">
            <a:extLst>
              <a:ext uri="{28A0092B-C50C-407E-A947-70E740481C1C}">
                <a14:useLocalDpi xmlns:a14="http://schemas.microsoft.com/office/drawing/2010/main" val="0"/>
              </a:ext>
            </a:extLst>
          </a:blip>
          <a:srcRect/>
          <a:stretch>
            <a:fillRect/>
          </a:stretch>
        </p:blipFill>
        <p:spPr bwMode="auto">
          <a:xfrm>
            <a:off x="9169400" y="5673725"/>
            <a:ext cx="3022600" cy="865188"/>
          </a:xfrm>
          <a:prstGeom prst="rect">
            <a:avLst/>
          </a:prstGeom>
          <a:noFill/>
          <a:ln>
            <a:noFill/>
          </a:ln>
        </p:spPr>
      </p:pic>
      <p:sp>
        <p:nvSpPr>
          <p:cNvPr id="4" name="Rectangle 3"/>
          <p:cNvSpPr/>
          <p:nvPr/>
        </p:nvSpPr>
        <p:spPr>
          <a:xfrm>
            <a:off x="453324" y="714903"/>
            <a:ext cx="10632078" cy="3785652"/>
          </a:xfrm>
          <a:prstGeom prst="rect">
            <a:avLst/>
          </a:prstGeom>
        </p:spPr>
        <p:txBody>
          <a:bodyPr wrap="square">
            <a:spAutoFit/>
          </a:bodyPr>
          <a:lstStyle/>
          <a:p>
            <a:pPr marL="285750" lvl="0" indent="-285750">
              <a:buFont typeface="Arial" panose="020B0604020202020204" pitchFamily="34" charset="0"/>
              <a:buChar char="•"/>
            </a:pPr>
            <a:r>
              <a:rPr lang="fr-BE" b="1" dirty="0">
                <a:hlinkClick r:id="rId4"/>
              </a:rPr>
              <a:t>Assurance Autonomie</a:t>
            </a:r>
            <a:r>
              <a:rPr lang="fr-BE" b="1" dirty="0"/>
              <a:t>  pour toutes les situations de dépendance : </a:t>
            </a:r>
          </a:p>
          <a:p>
            <a:pPr lvl="0"/>
            <a:endParaRPr lang="fr-BE" b="1" dirty="0"/>
          </a:p>
          <a:p>
            <a:pPr lvl="0"/>
            <a:r>
              <a:rPr lang="fr-BE" b="1" dirty="0"/>
              <a:t>     	Une prestation en vue en Wallonie pour 2019</a:t>
            </a:r>
          </a:p>
          <a:p>
            <a:pPr lvl="0"/>
            <a:endParaRPr lang="fr-BE" b="1" dirty="0"/>
          </a:p>
          <a:p>
            <a:pPr lvl="0"/>
            <a:endParaRPr lang="fr-BE" sz="600" b="1" dirty="0"/>
          </a:p>
          <a:p>
            <a:pPr lvl="0"/>
            <a:r>
              <a:rPr lang="fr-BE" dirty="0"/>
              <a:t>-    Déclaration de Politique Régionale 2017-2019 « </a:t>
            </a:r>
            <a:r>
              <a:rPr lang="fr-BE" i="1" dirty="0"/>
              <a:t>La Wallonie plus forte</a:t>
            </a:r>
            <a:r>
              <a:rPr lang="fr-BE" dirty="0"/>
              <a:t> » </a:t>
            </a:r>
          </a:p>
          <a:p>
            <a:pPr marL="285750" indent="-285750">
              <a:buFontTx/>
              <a:buChar char="-"/>
            </a:pPr>
            <a:r>
              <a:rPr lang="fr-BE" dirty="0"/>
              <a:t>Vise à :</a:t>
            </a:r>
          </a:p>
          <a:p>
            <a:pPr marL="742950" lvl="1" indent="-285750">
              <a:buFontTx/>
              <a:buChar char="-"/>
            </a:pPr>
            <a:r>
              <a:rPr lang="fr-BE" dirty="0"/>
              <a:t>permettre aux personnes âgées et handicapées « dépendantes » de rester à leur domicile;</a:t>
            </a:r>
          </a:p>
          <a:p>
            <a:pPr marL="742950" lvl="1" indent="-285750">
              <a:buFontTx/>
              <a:buChar char="-"/>
            </a:pPr>
            <a:r>
              <a:rPr lang="fr-BE" dirty="0"/>
              <a:t>ou d’obtenir une intervention dans le montant de la facture à charge du résident hébergé dans un établissement d’accueil et d’hébergement pour aînés. </a:t>
            </a:r>
          </a:p>
          <a:p>
            <a:pPr marL="285750" indent="-285750">
              <a:buFontTx/>
              <a:buChar char="-"/>
            </a:pPr>
            <a:r>
              <a:rPr lang="fr-BE" dirty="0"/>
              <a:t>Droit ouvert </a:t>
            </a:r>
            <a:r>
              <a:rPr lang="fr-BE" u="sng" dirty="0"/>
              <a:t>à toute personne en situation de dépendance</a:t>
            </a:r>
            <a:r>
              <a:rPr lang="fr-BE" dirty="0"/>
              <a:t> indépendamment de son âge et quelque soit le motif de la perte d’autonomie et l’âge auquel elle survient (avant ou après 65 ans, en raison de l’âge, d’un handicap ou d’un accident)</a:t>
            </a:r>
          </a:p>
          <a:p>
            <a:endParaRPr lang="fr-BE" dirty="0"/>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310857198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4294967295"/>
          </p:nvPr>
        </p:nvPicPr>
        <p:blipFill>
          <a:blip r:embed="rId3" cstate="print">
            <a:extLst>
              <a:ext uri="{28A0092B-C50C-407E-A947-70E740481C1C}">
                <a14:useLocalDpi xmlns:a14="http://schemas.microsoft.com/office/drawing/2010/main" val="0"/>
              </a:ext>
            </a:extLst>
          </a:blip>
          <a:srcRect/>
          <a:stretch>
            <a:fillRect/>
          </a:stretch>
        </p:blipFill>
        <p:spPr bwMode="auto">
          <a:xfrm>
            <a:off x="9169400" y="5673725"/>
            <a:ext cx="3022600" cy="865188"/>
          </a:xfrm>
          <a:prstGeom prst="rect">
            <a:avLst/>
          </a:prstGeom>
          <a:noFill/>
          <a:ln>
            <a:noFill/>
          </a:ln>
        </p:spPr>
      </p:pic>
      <p:sp>
        <p:nvSpPr>
          <p:cNvPr id="4" name="Rectangle 3"/>
          <p:cNvSpPr/>
          <p:nvPr/>
        </p:nvSpPr>
        <p:spPr>
          <a:xfrm>
            <a:off x="307041" y="579358"/>
            <a:ext cx="11577918" cy="6524863"/>
          </a:xfrm>
          <a:prstGeom prst="rect">
            <a:avLst/>
          </a:prstGeom>
        </p:spPr>
        <p:txBody>
          <a:bodyPr wrap="square">
            <a:spAutoFit/>
          </a:bodyPr>
          <a:lstStyle/>
          <a:p>
            <a:pPr marL="285750" indent="-285750" algn="just">
              <a:buFont typeface="Arial" panose="020B0604020202020204" pitchFamily="34" charset="0"/>
              <a:buChar char="•"/>
            </a:pPr>
            <a:r>
              <a:rPr lang="fr-BE" b="1" dirty="0"/>
              <a:t>Cadre et éventail des actions du secteur de l’Accueil et de l’hébergement (AH)</a:t>
            </a:r>
          </a:p>
          <a:p>
            <a:pPr algn="just"/>
            <a:endParaRPr lang="fr-BE" b="1" dirty="0"/>
          </a:p>
          <a:p>
            <a:pPr algn="just">
              <a:spcAft>
                <a:spcPts val="0"/>
              </a:spcAft>
            </a:pPr>
            <a:endParaRPr lang="fr-BE" sz="600" b="1" dirty="0"/>
          </a:p>
          <a:p>
            <a:pPr algn="just">
              <a:spcAft>
                <a:spcPts val="0"/>
              </a:spcAft>
            </a:pPr>
            <a:r>
              <a:rPr lang="fr-BE" u="sng" dirty="0"/>
              <a:t>Réforme des services du secteur de l’AH et l’apport des aides techniques :</a:t>
            </a:r>
            <a:r>
              <a:rPr lang="fr-BE" dirty="0"/>
              <a:t> </a:t>
            </a:r>
            <a:r>
              <a:rPr lang="fr-BE" b="1" dirty="0"/>
              <a:t>des solutions de logement flexibles</a:t>
            </a:r>
            <a:r>
              <a:rPr lang="fr-BE" b="1" dirty="0">
                <a:latin typeface="Calibri" panose="020F0502020204030204" pitchFamily="34" charset="0"/>
                <a:cs typeface="Times New Roman" panose="02020603050405020304" pitchFamily="18" charset="0"/>
              </a:rPr>
              <a:t> </a:t>
            </a:r>
          </a:p>
          <a:p>
            <a:pPr marL="742950" lvl="1" indent="-285750" algn="just">
              <a:buFontTx/>
              <a:buChar char="-"/>
            </a:pPr>
            <a:r>
              <a:rPr lang="fr-BE" sz="1600" i="1" dirty="0">
                <a:latin typeface="Calibri" panose="020F0502020204030204" pitchFamily="34" charset="0"/>
                <a:ea typeface="Calibri" panose="020F0502020204030204" pitchFamily="34" charset="0"/>
                <a:cs typeface="Times New Roman" panose="02020603050405020304" pitchFamily="18" charset="0"/>
              </a:rPr>
              <a:t>347 services agréés et subventionnés par l’AViQ</a:t>
            </a:r>
          </a:p>
          <a:p>
            <a:pPr marL="742950" lvl="1" indent="-285750" algn="just">
              <a:buFontTx/>
              <a:buChar char="-"/>
            </a:pPr>
            <a:r>
              <a:rPr lang="fr-BE" sz="1600" i="1" dirty="0">
                <a:latin typeface="Calibri" panose="020F0502020204030204" pitchFamily="34" charset="0"/>
                <a:ea typeface="Calibri" panose="020F0502020204030204" pitchFamily="34" charset="0"/>
                <a:cs typeface="Times New Roman" panose="02020603050405020304" pitchFamily="18" charset="0"/>
              </a:rPr>
              <a:t>8.913 bénéficiaires</a:t>
            </a:r>
          </a:p>
          <a:p>
            <a:pPr marL="742950" lvl="1" indent="-285750" algn="just">
              <a:buFontTx/>
              <a:buChar char="-"/>
            </a:pPr>
            <a:r>
              <a:rPr lang="fr-BE" sz="1600" i="1" dirty="0">
                <a:latin typeface="Calibri" panose="020F0502020204030204" pitchFamily="34" charset="0"/>
                <a:ea typeface="Calibri" panose="020F0502020204030204" pitchFamily="34" charset="0"/>
                <a:cs typeface="Times New Roman" panose="02020603050405020304" pitchFamily="18" charset="0"/>
              </a:rPr>
              <a:t>462.393.709 € de dépenses, soit 71 % des dépenses de la branche Handicap de l’AViQ</a:t>
            </a:r>
          </a:p>
          <a:p>
            <a:pPr lvl="1" algn="just"/>
            <a:endParaRPr lang="fr-BE" sz="1600" i="1" dirty="0">
              <a:latin typeface="Calibri" panose="020F0502020204030204" pitchFamily="34" charset="0"/>
              <a:ea typeface="Calibri" panose="020F0502020204030204" pitchFamily="34" charset="0"/>
              <a:cs typeface="Times New Roman" panose="02020603050405020304" pitchFamily="18" charset="0"/>
            </a:endParaRPr>
          </a:p>
          <a:p>
            <a:pPr marL="285750" lvl="0" indent="-285750">
              <a:buFontTx/>
              <a:buChar char="-"/>
            </a:pPr>
            <a:r>
              <a:rPr lang="fr-FR" dirty="0"/>
              <a:t>Simplification des procédures pour les usagers du secteur AH au 1</a:t>
            </a:r>
            <a:r>
              <a:rPr lang="fr-FR" baseline="30000" dirty="0"/>
              <a:t>er</a:t>
            </a:r>
            <a:r>
              <a:rPr lang="fr-FR" dirty="0"/>
              <a:t> janvier 2015</a:t>
            </a:r>
          </a:p>
          <a:p>
            <a:pPr lvl="0"/>
            <a:endParaRPr lang="fr-FR" sz="600" dirty="0"/>
          </a:p>
          <a:p>
            <a:pPr marL="285750" lvl="0" indent="-285750">
              <a:buFontTx/>
              <a:buChar char="-"/>
            </a:pPr>
            <a:r>
              <a:rPr lang="fr-BE" dirty="0"/>
              <a:t>Les </a:t>
            </a:r>
            <a:r>
              <a:rPr lang="fr-BE" u="sng" dirty="0"/>
              <a:t>services d’accueil de jour pour adultes </a:t>
            </a:r>
            <a:r>
              <a:rPr lang="fr-BE" dirty="0"/>
              <a:t>(SAJA): offre flexible (temps partiel etc.)</a:t>
            </a:r>
          </a:p>
          <a:p>
            <a:pPr marL="285750" lvl="0" indent="-285750">
              <a:buFontTx/>
              <a:buChar char="-"/>
            </a:pPr>
            <a:r>
              <a:rPr lang="fr-BE" dirty="0"/>
              <a:t>Les </a:t>
            </a:r>
            <a:r>
              <a:rPr lang="fr-BE" u="sng" dirty="0"/>
              <a:t>services de logements supervisés  </a:t>
            </a:r>
            <a:r>
              <a:rPr lang="fr-BE" dirty="0"/>
              <a:t>(SLS) : </a:t>
            </a:r>
            <a:r>
              <a:rPr lang="fr-BE" b="1" dirty="0">
                <a:solidFill>
                  <a:srgbClr val="00B050"/>
                </a:solidFill>
              </a:rPr>
              <a:t>38 en 2011, 64 en 2016, pour 451 places </a:t>
            </a:r>
          </a:p>
          <a:p>
            <a:pPr marL="285750" lvl="0" indent="-285750">
              <a:buFontTx/>
              <a:buChar char="-"/>
            </a:pPr>
            <a:r>
              <a:rPr lang="fr-BE" dirty="0"/>
              <a:t>Les </a:t>
            </a:r>
            <a:r>
              <a:rPr lang="fr-BE" u="sng" dirty="0"/>
              <a:t>logements encadrés novateurs </a:t>
            </a:r>
            <a:r>
              <a:rPr lang="fr-BE" dirty="0"/>
              <a:t>(LEN) :  9 services de « vie autonome » pour 166 personnes (1</a:t>
            </a:r>
            <a:r>
              <a:rPr lang="fr-BE" baseline="30000" dirty="0"/>
              <a:t>er</a:t>
            </a:r>
            <a:r>
              <a:rPr lang="fr-BE" dirty="0"/>
              <a:t> trimestre 2017)</a:t>
            </a:r>
          </a:p>
          <a:p>
            <a:pPr lvl="0"/>
            <a:endParaRPr lang="fr-BE" sz="600" dirty="0"/>
          </a:p>
          <a:p>
            <a:r>
              <a:rPr lang="fr-BE" b="1" dirty="0">
                <a:ea typeface="Verdana" panose="020B0604030504040204" pitchFamily="34" charset="0"/>
                <a:cs typeface="Verdana" panose="020B0604030504040204" pitchFamily="34" charset="0"/>
              </a:rPr>
              <a:t>Arrêté du Gouvernement wallon du 8 mars 2012 : </a:t>
            </a:r>
            <a:r>
              <a:rPr lang="fr-BE" b="1" u="sng" dirty="0">
                <a:ea typeface="Verdana" panose="020B0604030504040204" pitchFamily="34" charset="0"/>
                <a:cs typeface="Verdana" panose="020B0604030504040204" pitchFamily="34" charset="0"/>
              </a:rPr>
              <a:t>obligation de transformation</a:t>
            </a:r>
            <a:r>
              <a:rPr lang="fr-BE" b="1" dirty="0">
                <a:ea typeface="Verdana" panose="020B0604030504040204" pitchFamily="34" charset="0"/>
                <a:cs typeface="Verdana" panose="020B0604030504040204" pitchFamily="34" charset="0"/>
              </a:rPr>
              <a:t> des services résidentiels pour adultes </a:t>
            </a:r>
            <a:r>
              <a:rPr lang="fr-BE" dirty="0">
                <a:ea typeface="Verdana" panose="020B0604030504040204" pitchFamily="34" charset="0"/>
                <a:cs typeface="Verdana" panose="020B0604030504040204" pitchFamily="34" charset="0"/>
              </a:rPr>
              <a:t>(SRA vers SLS) – neutralité budgétaire et flexibilité (structures &lt; 15 places) </a:t>
            </a:r>
          </a:p>
          <a:p>
            <a:r>
              <a:rPr lang="fr-BE" b="1" dirty="0">
                <a:solidFill>
                  <a:srgbClr val="FF0000"/>
                </a:solidFill>
              </a:rPr>
              <a:t>Les Services de Logements Supervisés  (SLS) </a:t>
            </a:r>
            <a:r>
              <a:rPr lang="fr-BE" b="1" dirty="0"/>
              <a:t> </a:t>
            </a:r>
            <a:r>
              <a:rPr lang="fr-BE" dirty="0"/>
              <a:t>Enquête de satisfaction octobre 2015: c’est bon pour tous !</a:t>
            </a:r>
          </a:p>
          <a:p>
            <a:pPr lvl="0"/>
            <a:r>
              <a:rPr lang="fr-BE" u="sng" dirty="0">
                <a:ea typeface="Verdana" panose="020B0604030504040204" pitchFamily="34" charset="0"/>
                <a:cs typeface="Verdana" panose="020B0604030504040204" pitchFamily="34" charset="0"/>
              </a:rPr>
              <a:t>Conversion volontaire pour SRA avec 250-300 places</a:t>
            </a:r>
            <a:r>
              <a:rPr lang="fr-BE" dirty="0">
                <a:ea typeface="Verdana" panose="020B0604030504040204" pitchFamily="34" charset="0"/>
                <a:cs typeface="Verdana" panose="020B0604030504040204" pitchFamily="34" charset="0"/>
              </a:rPr>
              <a:t>: peut conserver les subventions non dépensées pour</a:t>
            </a:r>
          </a:p>
          <a:p>
            <a:pPr marL="742950" lvl="1" indent="-285750">
              <a:buFontTx/>
              <a:buChar char="-"/>
            </a:pPr>
            <a:r>
              <a:rPr lang="fr-BE" dirty="0">
                <a:ea typeface="Verdana" panose="020B0604030504040204" pitchFamily="34" charset="0"/>
                <a:cs typeface="Verdana" panose="020B0604030504040204" pitchFamily="34" charset="0"/>
              </a:rPr>
              <a:t>déplacer les bâtiments dans un environnement naturel</a:t>
            </a:r>
          </a:p>
          <a:p>
            <a:pPr marL="742950" lvl="1" indent="-285750">
              <a:buFontTx/>
              <a:buChar char="-"/>
            </a:pPr>
            <a:r>
              <a:rPr lang="fr-BE" dirty="0">
                <a:ea typeface="Verdana" panose="020B0604030504040204" pitchFamily="34" charset="0"/>
                <a:cs typeface="Verdana" panose="020B0604030504040204" pitchFamily="34" charset="0"/>
              </a:rPr>
              <a:t>créer des unités plus petites</a:t>
            </a:r>
          </a:p>
          <a:p>
            <a:pPr marL="285750" indent="-285750">
              <a:buFont typeface="Arial" panose="020B0604020202020204" pitchFamily="34" charset="0"/>
              <a:buChar char="•"/>
            </a:pPr>
            <a:endParaRPr lang="fr-BE" b="1" dirty="0">
              <a:solidFill>
                <a:srgbClr val="C00000"/>
              </a:solidFill>
              <a:ea typeface="Verdana" panose="020B0604030504040204" pitchFamily="34" charset="0"/>
              <a:cs typeface="Verdana" panose="020B0604030504040204" pitchFamily="34" charset="0"/>
            </a:endParaRPr>
          </a:p>
          <a:p>
            <a:pPr lvl="0"/>
            <a:endParaRPr lang="fr-BE" sz="2400" dirty="0">
              <a:solidFill>
                <a:srgbClr val="C00000"/>
              </a:solidFill>
              <a:latin typeface="Arial"/>
              <a:ea typeface="MS Gothic"/>
            </a:endParaRPr>
          </a:p>
          <a:p>
            <a:pPr lvl="0"/>
            <a:endParaRPr lang="fr-BE" sz="2400" dirty="0">
              <a:solidFill>
                <a:srgbClr val="000000"/>
              </a:solidFill>
              <a:latin typeface="Arial"/>
              <a:ea typeface="MS Gothic"/>
            </a:endParaRPr>
          </a:p>
          <a:p>
            <a:endParaRPr lang="fr-FR" dirty="0">
              <a:solidFill>
                <a:srgbClr val="C00000"/>
              </a:solidFill>
              <a:ea typeface="Verdana" panose="020B0604030504040204" pitchFamily="34" charset="0"/>
              <a:cs typeface="Times New Roman" panose="02020603050405020304" pitchFamily="18" charset="0"/>
            </a:endParaRPr>
          </a:p>
          <a:p>
            <a:endParaRPr lang="fr-BE" dirty="0">
              <a:effectLst/>
            </a:endParaRPr>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361616307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4294967295"/>
          </p:nvPr>
        </p:nvPicPr>
        <p:blipFill>
          <a:blip r:embed="rId3" cstate="print">
            <a:extLst>
              <a:ext uri="{28A0092B-C50C-407E-A947-70E740481C1C}">
                <a14:useLocalDpi xmlns:a14="http://schemas.microsoft.com/office/drawing/2010/main" val="0"/>
              </a:ext>
            </a:extLst>
          </a:blip>
          <a:srcRect/>
          <a:stretch>
            <a:fillRect/>
          </a:stretch>
        </p:blipFill>
        <p:spPr bwMode="auto">
          <a:xfrm>
            <a:off x="9169400" y="5673725"/>
            <a:ext cx="3022600" cy="865188"/>
          </a:xfrm>
          <a:prstGeom prst="rect">
            <a:avLst/>
          </a:prstGeom>
          <a:noFill/>
          <a:ln>
            <a:noFill/>
          </a:ln>
        </p:spPr>
      </p:pic>
      <p:sp>
        <p:nvSpPr>
          <p:cNvPr id="4" name="Rectangle 3"/>
          <p:cNvSpPr/>
          <p:nvPr/>
        </p:nvSpPr>
        <p:spPr>
          <a:xfrm>
            <a:off x="178247" y="431651"/>
            <a:ext cx="11672047" cy="7340471"/>
          </a:xfrm>
          <a:prstGeom prst="rect">
            <a:avLst/>
          </a:prstGeom>
        </p:spPr>
        <p:txBody>
          <a:bodyPr wrap="square">
            <a:spAutoFit/>
          </a:bodyPr>
          <a:lstStyle/>
          <a:p>
            <a:r>
              <a:rPr lang="fr-BE" sz="2500" b="1" u="sng" dirty="0">
                <a:solidFill>
                  <a:schemeClr val="accent1">
                    <a:lumMod val="75000"/>
                  </a:schemeClr>
                </a:solidFill>
              </a:rPr>
              <a:t>Diversification de l’offre:</a:t>
            </a:r>
          </a:p>
          <a:p>
            <a:r>
              <a:rPr lang="fr-BE" sz="2500" b="1" dirty="0">
                <a:solidFill>
                  <a:schemeClr val="accent1">
                    <a:lumMod val="75000"/>
                  </a:schemeClr>
                </a:solidFill>
              </a:rPr>
              <a:t>	</a:t>
            </a:r>
            <a:r>
              <a:rPr lang="fr-BE" sz="2500" b="1" u="sng" dirty="0">
                <a:solidFill>
                  <a:schemeClr val="accent1">
                    <a:lumMod val="75000"/>
                  </a:schemeClr>
                </a:solidFill>
              </a:rPr>
              <a:t>stratégie d’intensification face à la « grande dépendance »</a:t>
            </a:r>
          </a:p>
          <a:p>
            <a:endParaRPr lang="fr-BE" sz="2500" b="1" u="sng" dirty="0">
              <a:solidFill>
                <a:schemeClr val="accent1">
                  <a:lumMod val="75000"/>
                </a:schemeClr>
              </a:solidFill>
            </a:endParaRPr>
          </a:p>
          <a:p>
            <a:pPr marL="285750" indent="-285750">
              <a:buFont typeface="Arial" panose="020B0604020202020204" pitchFamily="34" charset="0"/>
              <a:buChar char="•"/>
            </a:pPr>
            <a:r>
              <a:rPr lang="fr-BE" b="1" dirty="0"/>
              <a:t>plan « grande dépendance » </a:t>
            </a:r>
            <a:r>
              <a:rPr lang="fr-BE" dirty="0"/>
              <a:t>adopté par le Gouvernement wallon en mai 2013, avec un budget de 4,5 millions d’euros dégagé en 2014</a:t>
            </a:r>
          </a:p>
          <a:p>
            <a:endParaRPr lang="fr-BE" sz="600" dirty="0"/>
          </a:p>
          <a:p>
            <a:pPr marL="285750" indent="-285750">
              <a:buFont typeface="Arial" panose="020B0604020202020204" pitchFamily="34" charset="0"/>
              <a:buChar char="•"/>
            </a:pPr>
            <a:r>
              <a:rPr lang="fr-BE" b="1" dirty="0"/>
              <a:t>suivi des cas prioritaires</a:t>
            </a:r>
            <a:r>
              <a:rPr lang="fr-BE" dirty="0"/>
              <a:t>, hébergement de crise et autres actions : </a:t>
            </a:r>
          </a:p>
          <a:p>
            <a:pPr marL="742950" lvl="1" indent="-285750">
              <a:buFontTx/>
              <a:buChar char="-"/>
            </a:pPr>
            <a:r>
              <a:rPr lang="fr-BE" dirty="0"/>
              <a:t>augmentation conséquente des budgets : 2.300.000 €en 2015 et 3.300.000 € en 2016</a:t>
            </a:r>
          </a:p>
          <a:p>
            <a:pPr marL="742950" lvl="1" indent="-285750">
              <a:buFontTx/>
              <a:buChar char="-"/>
            </a:pPr>
            <a:r>
              <a:rPr lang="fr-BE" dirty="0"/>
              <a:t>en 2014, cette cellule a permis d’assurer le suivi de 403 personnes dont 245 en situation d’urgence</a:t>
            </a:r>
          </a:p>
          <a:p>
            <a:pPr marL="742950" lvl="1" indent="-285750">
              <a:buFontTx/>
              <a:buChar char="-"/>
            </a:pPr>
            <a:r>
              <a:rPr lang="fr-BE" dirty="0"/>
              <a:t>en 2015, ces chiffres étaient de 395 personnes dont:</a:t>
            </a:r>
          </a:p>
          <a:p>
            <a:pPr marL="1200150" lvl="2" indent="-285750">
              <a:buFontTx/>
              <a:buChar char="-"/>
            </a:pPr>
            <a:r>
              <a:rPr lang="fr-BE" dirty="0"/>
              <a:t>274 en situation d’urgence</a:t>
            </a:r>
          </a:p>
          <a:p>
            <a:pPr marL="1200150" lvl="2" indent="-285750">
              <a:buFontTx/>
              <a:buChar char="-"/>
            </a:pPr>
            <a:r>
              <a:rPr lang="fr-BE" dirty="0"/>
              <a:t>217 de moins 25 ans</a:t>
            </a:r>
          </a:p>
          <a:p>
            <a:pPr marL="742950" lvl="1" indent="-285750">
              <a:buFontTx/>
              <a:buChar char="-"/>
            </a:pPr>
            <a:r>
              <a:rPr lang="fr-BE" dirty="0"/>
              <a:t>de plus, 131 personnes ont trouvé une solution AH via la création de 134 places nominatives.</a:t>
            </a:r>
          </a:p>
          <a:p>
            <a:pPr marL="285750" lvl="0" indent="-285750">
              <a:buFont typeface="Arial" panose="020B0604020202020204" pitchFamily="34" charset="0"/>
              <a:buChar char="•"/>
            </a:pPr>
            <a:r>
              <a:rPr lang="fr-BE" b="1" dirty="0">
                <a:solidFill>
                  <a:prstClr val="black"/>
                </a:solidFill>
                <a:hlinkClick r:id="rId4"/>
              </a:rPr>
              <a:t>7 cellules mobiles d’intervention </a:t>
            </a:r>
            <a:r>
              <a:rPr lang="fr-BE" dirty="0">
                <a:solidFill>
                  <a:prstClr val="black"/>
                </a:solidFill>
              </a:rPr>
              <a:t>(CMI) en 2016:</a:t>
            </a:r>
          </a:p>
          <a:p>
            <a:pPr marL="285750" lvl="0" indent="-285750">
              <a:buFontTx/>
              <a:buChar char="-"/>
            </a:pPr>
            <a:r>
              <a:rPr lang="fr-BE" dirty="0">
                <a:solidFill>
                  <a:prstClr val="black"/>
                </a:solidFill>
              </a:rPr>
              <a:t>484 personnes présentant une déficience intellectuelle et des troubles du comportement (double diagnostic) </a:t>
            </a:r>
          </a:p>
          <a:p>
            <a:pPr marL="285750" lvl="0" indent="-285750">
              <a:buFontTx/>
              <a:buChar char="-"/>
            </a:pPr>
            <a:r>
              <a:rPr lang="fr-BE" dirty="0">
                <a:solidFill>
                  <a:prstClr val="black"/>
                </a:solidFill>
              </a:rPr>
              <a:t>Budget global annuel de 700 000 €</a:t>
            </a:r>
          </a:p>
          <a:p>
            <a:pPr marL="285750" lvl="0" indent="-285750">
              <a:buFontTx/>
              <a:buChar char="-"/>
            </a:pPr>
            <a:r>
              <a:rPr lang="fr-BE" dirty="0">
                <a:solidFill>
                  <a:prstClr val="black"/>
                </a:solidFill>
              </a:rPr>
              <a:t>La CMI Arcade a été créée en 2014 et est financée par le SPF Santé publique (Plan pluriannuel) </a:t>
            </a:r>
          </a:p>
          <a:p>
            <a:pPr lvl="1"/>
            <a:r>
              <a:rPr lang="fr-BE" dirty="0">
                <a:solidFill>
                  <a:prstClr val="black"/>
                </a:solidFill>
                <a:sym typeface="Wingdings" panose="05000000000000000000" pitchFamily="2" charset="2"/>
              </a:rPr>
              <a:t> </a:t>
            </a:r>
            <a:r>
              <a:rPr lang="fr-BE" dirty="0">
                <a:solidFill>
                  <a:prstClr val="black"/>
                </a:solidFill>
              </a:rPr>
              <a:t>prise en charge de 41 personnes </a:t>
            </a:r>
            <a:r>
              <a:rPr lang="fr-BE" u="sng" dirty="0">
                <a:solidFill>
                  <a:prstClr val="black"/>
                </a:solidFill>
              </a:rPr>
              <a:t>internées pâtissant d’un double diagnostic</a:t>
            </a:r>
            <a:r>
              <a:rPr lang="fr-BE" dirty="0">
                <a:solidFill>
                  <a:prstClr val="black"/>
                </a:solidFill>
              </a:rPr>
              <a:t> dans la mise en place de leur projet de sortie et de libération.</a:t>
            </a:r>
          </a:p>
          <a:p>
            <a:endParaRPr lang="fr-BE" dirty="0"/>
          </a:p>
          <a:p>
            <a:pPr lvl="0"/>
            <a:endParaRPr lang="fr-BE" dirty="0"/>
          </a:p>
          <a:p>
            <a:pPr lvl="0"/>
            <a:endParaRPr lang="fr-BE" sz="2400" dirty="0">
              <a:solidFill>
                <a:srgbClr val="C00000"/>
              </a:solidFill>
              <a:latin typeface="Arial"/>
              <a:ea typeface="MS Gothic"/>
            </a:endParaRPr>
          </a:p>
          <a:p>
            <a:pPr lvl="0"/>
            <a:endParaRPr lang="fr-BE" sz="2400" dirty="0">
              <a:solidFill>
                <a:srgbClr val="000000"/>
              </a:solidFill>
              <a:latin typeface="Arial"/>
              <a:ea typeface="MS Gothic"/>
            </a:endParaRPr>
          </a:p>
          <a:p>
            <a:endParaRPr lang="fr-FR" dirty="0">
              <a:solidFill>
                <a:srgbClr val="C00000"/>
              </a:solidFill>
              <a:ea typeface="Verdana" panose="020B0604030504040204" pitchFamily="34" charset="0"/>
              <a:cs typeface="Times New Roman" panose="02020603050405020304" pitchFamily="18" charset="0"/>
            </a:endParaRPr>
          </a:p>
          <a:p>
            <a:endParaRPr lang="fr-BE" dirty="0">
              <a:effectLst/>
            </a:endParaRPr>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103264703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4294967295"/>
          </p:nvPr>
        </p:nvPicPr>
        <p:blipFill>
          <a:blip r:embed="rId3" cstate="print">
            <a:extLst>
              <a:ext uri="{28A0092B-C50C-407E-A947-70E740481C1C}">
                <a14:useLocalDpi xmlns:a14="http://schemas.microsoft.com/office/drawing/2010/main" val="0"/>
              </a:ext>
            </a:extLst>
          </a:blip>
          <a:srcRect/>
          <a:stretch>
            <a:fillRect/>
          </a:stretch>
        </p:blipFill>
        <p:spPr bwMode="auto">
          <a:xfrm>
            <a:off x="9169400" y="5673725"/>
            <a:ext cx="3022600" cy="865188"/>
          </a:xfrm>
          <a:prstGeom prst="rect">
            <a:avLst/>
          </a:prstGeom>
          <a:noFill/>
          <a:ln>
            <a:noFill/>
          </a:ln>
        </p:spPr>
      </p:pic>
      <p:sp>
        <p:nvSpPr>
          <p:cNvPr id="4" name="Rectangle 3"/>
          <p:cNvSpPr/>
          <p:nvPr/>
        </p:nvSpPr>
        <p:spPr>
          <a:xfrm>
            <a:off x="388935" y="566341"/>
            <a:ext cx="11414129" cy="6555641"/>
          </a:xfrm>
          <a:prstGeom prst="rect">
            <a:avLst/>
          </a:prstGeom>
        </p:spPr>
        <p:txBody>
          <a:bodyPr wrap="square">
            <a:spAutoFit/>
          </a:bodyPr>
          <a:lstStyle/>
          <a:p>
            <a:pPr lvl="0"/>
            <a:endParaRPr lang="fr-BE" dirty="0"/>
          </a:p>
          <a:p>
            <a:endParaRPr lang="fr-BE" sz="600" dirty="0"/>
          </a:p>
          <a:p>
            <a:pPr marL="285750" lvl="0" indent="-285750">
              <a:buFont typeface="Arial" panose="020B0604020202020204" pitchFamily="34" charset="0"/>
              <a:buChar char="•"/>
            </a:pPr>
            <a:r>
              <a:rPr lang="fr-BE" dirty="0"/>
              <a:t>Le projet pilote de « </a:t>
            </a:r>
            <a:r>
              <a:rPr lang="fr-BE" b="1" dirty="0">
                <a:hlinkClick r:id="rId4"/>
              </a:rPr>
              <a:t>Centre ressources en </a:t>
            </a:r>
            <a:r>
              <a:rPr lang="fr-BE" b="1" dirty="0" err="1">
                <a:hlinkClick r:id="rId4"/>
              </a:rPr>
              <a:t>cérébrolésion</a:t>
            </a:r>
            <a:r>
              <a:rPr lang="fr-BE" dirty="0"/>
              <a:t> »</a:t>
            </a:r>
          </a:p>
          <a:p>
            <a:pPr lvl="0"/>
            <a:endParaRPr lang="fr-BE" sz="600" dirty="0"/>
          </a:p>
          <a:p>
            <a:pPr marL="285750" indent="-285750">
              <a:buFont typeface="Arial" panose="020B0604020202020204" pitchFamily="34" charset="0"/>
              <a:buChar char="•"/>
            </a:pPr>
            <a:r>
              <a:rPr lang="fr-BE" dirty="0"/>
              <a:t>Le « </a:t>
            </a:r>
            <a:r>
              <a:rPr lang="fr-BE" b="1" dirty="0">
                <a:hlinkClick r:id="rId5"/>
              </a:rPr>
              <a:t>Plan Transversal Autisme</a:t>
            </a:r>
            <a:r>
              <a:rPr lang="fr-BE" dirty="0"/>
              <a:t> » : appel à projets </a:t>
            </a:r>
          </a:p>
          <a:p>
            <a:pPr lvl="1"/>
            <a:r>
              <a:rPr lang="fr-BE" dirty="0"/>
              <a:t>Du 28/10/2016 au 31/12/2016: 70 places (5 millions €)</a:t>
            </a:r>
          </a:p>
          <a:p>
            <a:pPr marL="285750" indent="-285750">
              <a:buFont typeface="Arial" panose="020B0604020202020204" pitchFamily="34" charset="0"/>
              <a:buChar char="•"/>
            </a:pPr>
            <a:r>
              <a:rPr lang="fr-BE" dirty="0"/>
              <a:t>Perspectives en matière de </a:t>
            </a:r>
            <a:r>
              <a:rPr lang="fr-BE" b="1" dirty="0"/>
              <a:t>vieillissement de la population </a:t>
            </a:r>
            <a:r>
              <a:rPr lang="fr-BE" dirty="0"/>
              <a:t>au sein des structures : « </a:t>
            </a:r>
            <a:r>
              <a:rPr lang="fr-BE" dirty="0" err="1"/>
              <a:t>cantous</a:t>
            </a:r>
            <a:r>
              <a:rPr lang="fr-BE" dirty="0"/>
              <a:t> » en maison de repos (personnes âgées en situation de handicap lourde en raison d’un état de démence sévère)</a:t>
            </a:r>
            <a:endParaRPr lang="fr-BE" dirty="0">
              <a:solidFill>
                <a:prstClr val="black"/>
              </a:solidFill>
            </a:endParaRPr>
          </a:p>
          <a:p>
            <a:pPr marL="285750" indent="-285750">
              <a:buFont typeface="Arial" panose="020B0604020202020204" pitchFamily="34" charset="0"/>
              <a:buChar char="•"/>
            </a:pPr>
            <a:r>
              <a:rPr lang="fr-BE" dirty="0"/>
              <a:t>« </a:t>
            </a:r>
            <a:r>
              <a:rPr lang="fr-BE" b="1" dirty="0">
                <a:hlinkClick r:id="rId6"/>
              </a:rPr>
              <a:t>Actes majeurs pour le Handicap en Wallonie</a:t>
            </a:r>
            <a:r>
              <a:rPr lang="fr-BE" dirty="0"/>
              <a:t> » : 31 mai 2017, le Gouvernement wallon : </a:t>
            </a:r>
            <a:r>
              <a:rPr lang="fr-BE" b="1" dirty="0"/>
              <a:t>63 millions € </a:t>
            </a:r>
            <a:endParaRPr lang="fr-BE" dirty="0"/>
          </a:p>
          <a:p>
            <a:pPr marL="742950" lvl="1" indent="-285750">
              <a:buFontTx/>
              <a:buChar char="-"/>
            </a:pPr>
            <a:r>
              <a:rPr lang="fr-BE" u="sng" dirty="0"/>
              <a:t>Soutenir la rénovation et l’adaptation </a:t>
            </a:r>
            <a:r>
              <a:rPr lang="fr-BE" dirty="0"/>
              <a:t>: accessibilité, autonomie et participation à la vie communautaire « </a:t>
            </a:r>
            <a:r>
              <a:rPr lang="fr-BE" b="1" dirty="0" err="1"/>
              <a:t>ERICh</a:t>
            </a:r>
            <a:r>
              <a:rPr lang="fr-BE" b="1" dirty="0"/>
              <a:t> »</a:t>
            </a:r>
            <a:r>
              <a:rPr lang="fr-BE" dirty="0"/>
              <a:t> (</a:t>
            </a:r>
            <a:r>
              <a:rPr lang="fr-BE" b="1" dirty="0"/>
              <a:t>E</a:t>
            </a:r>
            <a:r>
              <a:rPr lang="fr-BE" dirty="0"/>
              <a:t>nsemble </a:t>
            </a:r>
            <a:r>
              <a:rPr lang="fr-BE" b="1" dirty="0"/>
              <a:t>R</a:t>
            </a:r>
            <a:r>
              <a:rPr lang="fr-BE" dirty="0"/>
              <a:t>énovons les </a:t>
            </a:r>
            <a:r>
              <a:rPr lang="fr-BE" b="1" dirty="0"/>
              <a:t>I</a:t>
            </a:r>
            <a:r>
              <a:rPr lang="fr-BE" dirty="0"/>
              <a:t>nstitutions pour les </a:t>
            </a:r>
            <a:r>
              <a:rPr lang="fr-BE" b="1" dirty="0"/>
              <a:t>C</a:t>
            </a:r>
            <a:r>
              <a:rPr lang="fr-BE" dirty="0"/>
              <a:t>itoyens </a:t>
            </a:r>
            <a:r>
              <a:rPr lang="fr-BE" b="1" dirty="0"/>
              <a:t>H</a:t>
            </a:r>
            <a:r>
              <a:rPr lang="fr-BE" dirty="0"/>
              <a:t>andicapés - 50.000.000 €);</a:t>
            </a:r>
          </a:p>
          <a:p>
            <a:pPr marL="742950" lvl="1" indent="-285750">
              <a:buFontTx/>
              <a:buChar char="-"/>
            </a:pPr>
            <a:r>
              <a:rPr lang="fr-BE" u="sng" dirty="0"/>
              <a:t>Créer de nouvelles places en services résidentiels</a:t>
            </a:r>
            <a:r>
              <a:rPr lang="fr-BE" dirty="0"/>
              <a:t> (situation de handicap, grave ou absolue, </a:t>
            </a:r>
            <a:r>
              <a:rPr lang="fr-BE" b="1" dirty="0"/>
              <a:t>polyhandicap ou d’une </a:t>
            </a:r>
            <a:r>
              <a:rPr lang="fr-BE" b="1" dirty="0" err="1"/>
              <a:t>cérébrolésion</a:t>
            </a:r>
            <a:r>
              <a:rPr lang="fr-BE" dirty="0"/>
              <a:t> (5.000.000 €) ; </a:t>
            </a:r>
          </a:p>
          <a:p>
            <a:pPr marL="742950" lvl="1" indent="-285750">
              <a:buFontTx/>
              <a:buChar char="-"/>
            </a:pPr>
            <a:r>
              <a:rPr lang="fr-BE" u="sng" dirty="0"/>
              <a:t>Gérer les cas prioritaires</a:t>
            </a:r>
            <a:r>
              <a:rPr lang="fr-BE" dirty="0"/>
              <a:t> par la cellule établie au sein de l’AViQ : handicap complexe et situation d’urgence (3.000.000); enveloppe globale pour ces situations s’élève à 31.000.000 € en 2017 contre 20.000.000 € en 2014, soit une augmentation de 55 % en trois ans. </a:t>
            </a:r>
          </a:p>
          <a:p>
            <a:pPr marL="285750" lvl="0" indent="-285750">
              <a:buFont typeface="Arial" panose="020B0604020202020204" pitchFamily="34" charset="0"/>
              <a:buChar char="•"/>
            </a:pPr>
            <a:r>
              <a:rPr lang="fr-BE" dirty="0"/>
              <a:t>Dans l’objectif d’accroître la qualité de vie et le soutien aux </a:t>
            </a:r>
            <a:r>
              <a:rPr lang="fr-BE" b="1" dirty="0"/>
              <a:t>personnes atteintes d’autisme ou de double diagnostic</a:t>
            </a:r>
            <a:r>
              <a:rPr lang="fr-BE" dirty="0"/>
              <a:t> : 5.000.000 € pour améliorer les solutions d’accueil, l’hébergement de crise (création de places en unités de crise) et les dispositifs de répit résidentiel. </a:t>
            </a:r>
          </a:p>
          <a:p>
            <a:pPr lvl="0"/>
            <a:r>
              <a:rPr lang="fr-BE" dirty="0"/>
              <a:t>      Cette enveloppe supplémentaire s’inscrit dans le Plan « Autisme » du Gouvernement wallon.</a:t>
            </a:r>
          </a:p>
          <a:p>
            <a:pPr lvl="0"/>
            <a:endParaRPr lang="fr-BE" sz="2400" dirty="0">
              <a:solidFill>
                <a:srgbClr val="C00000"/>
              </a:solidFill>
              <a:latin typeface="Arial"/>
              <a:ea typeface="MS Gothic"/>
            </a:endParaRPr>
          </a:p>
          <a:p>
            <a:pPr lvl="0"/>
            <a:endParaRPr lang="fr-BE" sz="2400" dirty="0">
              <a:solidFill>
                <a:srgbClr val="000000"/>
              </a:solidFill>
              <a:latin typeface="Arial"/>
              <a:ea typeface="MS Gothic"/>
            </a:endParaRPr>
          </a:p>
          <a:p>
            <a:endParaRPr lang="fr-FR" dirty="0">
              <a:solidFill>
                <a:srgbClr val="C00000"/>
              </a:solidFill>
              <a:ea typeface="Verdana" panose="020B0604030504040204" pitchFamily="34" charset="0"/>
              <a:cs typeface="Times New Roman" panose="02020603050405020304" pitchFamily="18" charset="0"/>
            </a:endParaRPr>
          </a:p>
          <a:p>
            <a:endParaRPr lang="fr-BE" dirty="0">
              <a:effectLst/>
            </a:endParaRPr>
          </a:p>
        </p:txBody>
      </p:sp>
      <p:sp>
        <p:nvSpPr>
          <p:cNvPr id="3" name="Espace réservé du pied de page 2"/>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90086525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4" name="Rectangle 3"/>
          <p:cNvSpPr/>
          <p:nvPr/>
        </p:nvSpPr>
        <p:spPr>
          <a:xfrm>
            <a:off x="837127" y="1455242"/>
            <a:ext cx="10612191" cy="289951"/>
          </a:xfrm>
          <a:prstGeom prst="rect">
            <a:avLst/>
          </a:prstGeom>
        </p:spPr>
        <p:txBody>
          <a:bodyPr wrap="square">
            <a:spAutoFit/>
          </a:bodyPr>
          <a:lstStyle/>
          <a:p>
            <a:pPr marL="457200">
              <a:lnSpc>
                <a:spcPct val="107000"/>
              </a:lnSpc>
              <a:spcAft>
                <a:spcPts val="800"/>
              </a:spcAft>
            </a:pPr>
            <a:r>
              <a:rPr lang="fr-BE" sz="1200" dirty="0">
                <a:latin typeface="Calibri" panose="020F0502020204030204" pitchFamily="34" charset="0"/>
                <a:ea typeface="Calibri" panose="020F0502020204030204" pitchFamily="34" charset="0"/>
                <a:cs typeface="Times New Roman" panose="02020603050405020304" pitchFamily="18" charset="0"/>
              </a:rPr>
              <a:t>	</a:t>
            </a:r>
            <a:endParaRPr lang="fr-BE" sz="12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7" name="Rectangle 6"/>
          <p:cNvSpPr/>
          <p:nvPr/>
        </p:nvSpPr>
        <p:spPr>
          <a:xfrm>
            <a:off x="623420" y="520801"/>
            <a:ext cx="10439996" cy="4954177"/>
          </a:xfrm>
          <a:prstGeom prst="rect">
            <a:avLst/>
          </a:prstGeom>
        </p:spPr>
        <p:txBody>
          <a:bodyPr wrap="square">
            <a:spAutoFit/>
          </a:bodyPr>
          <a:lstStyle/>
          <a:p>
            <a:pPr>
              <a:lnSpc>
                <a:spcPct val="115000"/>
              </a:lnSpc>
              <a:spcAft>
                <a:spcPts val="1000"/>
              </a:spcAft>
            </a:pPr>
            <a:r>
              <a:rPr lang="fr-BE" sz="2500" b="1" u="sng" dirty="0">
                <a:solidFill>
                  <a:schemeClr val="accent1">
                    <a:lumMod val="75000"/>
                  </a:schemeClr>
                </a:solidFill>
              </a:rPr>
              <a:t>Et au niveau fédéral?</a:t>
            </a:r>
          </a:p>
          <a:p>
            <a:pPr>
              <a:lnSpc>
                <a:spcPct val="115000"/>
              </a:lnSpc>
              <a:spcAft>
                <a:spcPts val="1000"/>
              </a:spcAft>
            </a:pPr>
            <a:r>
              <a:rPr lang="fr-BE" b="1" dirty="0">
                <a:ea typeface="Verdana" panose="020B0604030504040204" pitchFamily="34" charset="0"/>
                <a:cs typeface="Times New Roman" panose="02020603050405020304" pitchFamily="18" charset="0"/>
              </a:rPr>
              <a:t>Statut de colocataire ou cohabitant:    </a:t>
            </a:r>
            <a:r>
              <a:rPr lang="fr-BE" dirty="0"/>
              <a:t>NOUVEAUX DEFIS pour l’éducateur /accompagnateur: nouvelle ingéniosité « sociale »  ?</a:t>
            </a:r>
          </a:p>
          <a:p>
            <a:pPr>
              <a:lnSpc>
                <a:spcPct val="115000"/>
              </a:lnSpc>
              <a:spcAft>
                <a:spcPts val="1000"/>
              </a:spcAft>
            </a:pPr>
            <a:r>
              <a:rPr lang="fr-BE" dirty="0">
                <a:solidFill>
                  <a:srgbClr val="FF0000"/>
                </a:solidFill>
                <a:latin typeface="DIN-Regular"/>
              </a:rPr>
              <a:t>Je veux vivre en colocation </a:t>
            </a:r>
          </a:p>
          <a:p>
            <a:pPr>
              <a:lnSpc>
                <a:spcPct val="115000"/>
              </a:lnSpc>
              <a:spcAft>
                <a:spcPts val="1000"/>
              </a:spcAft>
            </a:pPr>
            <a:r>
              <a:rPr lang="fr-BE" dirty="0"/>
              <a:t>Je loue une maison avec d'autres (en colocation)  </a:t>
            </a:r>
            <a:r>
              <a:rPr lang="fr-BE" u="sng" dirty="0"/>
              <a:t>tout en assurant seul ma subsistance</a:t>
            </a:r>
            <a:r>
              <a:rPr lang="fr-BE" dirty="0"/>
              <a:t>: je peux être considéré comme « isolé » </a:t>
            </a:r>
            <a:r>
              <a:rPr lang="fr-BE" u="sng" dirty="0"/>
              <a:t>pour conserver mon allocation P.H</a:t>
            </a:r>
            <a:r>
              <a:rPr lang="fr-BE" dirty="0"/>
              <a:t>. ? Je dois le prouver. Il m’ appartient de prouver moi-même que je partage uniquement la location, les charges et quelques espaces avec ses colocataires.</a:t>
            </a:r>
          </a:p>
          <a:p>
            <a:pPr>
              <a:lnSpc>
                <a:spcPct val="115000"/>
              </a:lnSpc>
              <a:spcAft>
                <a:spcPts val="1000"/>
              </a:spcAft>
            </a:pPr>
            <a:endParaRPr lang="fr-BE" dirty="0"/>
          </a:p>
          <a:p>
            <a:pPr>
              <a:lnSpc>
                <a:spcPct val="115000"/>
              </a:lnSpc>
              <a:spcAft>
                <a:spcPts val="1000"/>
              </a:spcAft>
            </a:pPr>
            <a:r>
              <a:rPr lang="fr-BE" dirty="0">
                <a:ea typeface="Verdana" panose="020B0604030504040204" pitchFamily="34" charset="0"/>
                <a:cs typeface="Times New Roman" panose="02020603050405020304" pitchFamily="18" charset="0"/>
              </a:rPr>
              <a:t>Base légale: Article 9 Arrêté Royal du 22 mai 2003</a:t>
            </a:r>
          </a:p>
          <a:p>
            <a:pPr>
              <a:lnSpc>
                <a:spcPct val="115000"/>
              </a:lnSpc>
              <a:spcAft>
                <a:spcPts val="1000"/>
              </a:spcAft>
            </a:pPr>
            <a:r>
              <a:rPr lang="fr-BE" sz="1300" dirty="0">
                <a:ea typeface="Verdana" panose="020B0604030504040204" pitchFamily="34" charset="0"/>
                <a:cs typeface="Times New Roman" panose="02020603050405020304" pitchFamily="18" charset="0"/>
              </a:rPr>
              <a:t>…§ 2. Les informations obtenues auprès du Registre national des personnes physiques et consignées sur une fiche d'identification versée au dossier font foi </a:t>
            </a:r>
            <a:r>
              <a:rPr lang="fr-BE" sz="1300" u="sng" dirty="0">
                <a:ea typeface="Verdana" panose="020B0604030504040204" pitchFamily="34" charset="0"/>
                <a:cs typeface="Times New Roman" panose="02020603050405020304" pitchFamily="18" charset="0"/>
              </a:rPr>
              <a:t>jusqu'à preuve du contraire</a:t>
            </a:r>
            <a:r>
              <a:rPr lang="fr-BE" sz="1300" dirty="0">
                <a:ea typeface="Verdana" panose="020B0604030504040204" pitchFamily="34" charset="0"/>
                <a:cs typeface="Times New Roman" panose="02020603050405020304" pitchFamily="18" charset="0"/>
              </a:rPr>
              <a:t>… </a:t>
            </a:r>
            <a:r>
              <a:rPr lang="fr-BE" sz="1300" u="sng" dirty="0">
                <a:ea typeface="Verdana" panose="020B0604030504040204" pitchFamily="34" charset="0"/>
                <a:cs typeface="Times New Roman" panose="02020603050405020304" pitchFamily="18" charset="0"/>
              </a:rPr>
              <a:t>Lorsque la preuve du contraire est acceptée par le Service</a:t>
            </a:r>
            <a:r>
              <a:rPr lang="fr-BE" sz="1300" dirty="0">
                <a:ea typeface="Verdana" panose="020B0604030504040204" pitchFamily="34" charset="0"/>
                <a:cs typeface="Times New Roman" panose="02020603050405020304" pitchFamily="18" charset="0"/>
              </a:rPr>
              <a:t>, celui-ci communique le contenu de l'information ainsi acceptée, à titre de renseignement, au Registre national des personnes physiques en y joignant les documents justificatifs.</a:t>
            </a:r>
          </a:p>
          <a:p>
            <a:pPr>
              <a:lnSpc>
                <a:spcPct val="115000"/>
              </a:lnSpc>
              <a:spcAft>
                <a:spcPts val="1000"/>
              </a:spcAft>
            </a:pPr>
            <a:endParaRPr lang="fr-BE" sz="1600" dirty="0">
              <a:solidFill>
                <a:srgbClr val="FF0000"/>
              </a:solidFill>
              <a:effectLst/>
              <a:ea typeface="Verdana" panose="020B0604030504040204" pitchFamily="34" charset="0"/>
              <a:cs typeface="Times New Roman" panose="02020603050405020304" pitchFamily="18" charset="0"/>
            </a:endParaRPr>
          </a:p>
        </p:txBody>
      </p:sp>
      <p:sp>
        <p:nvSpPr>
          <p:cNvPr id="8" name="Espace réservé du pied de page 7"/>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404063625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8" name="Rectangle 7"/>
          <p:cNvSpPr/>
          <p:nvPr/>
        </p:nvSpPr>
        <p:spPr>
          <a:xfrm>
            <a:off x="515155" y="425003"/>
            <a:ext cx="10300286" cy="3877985"/>
          </a:xfrm>
          <a:prstGeom prst="rect">
            <a:avLst/>
          </a:prstGeom>
        </p:spPr>
        <p:txBody>
          <a:bodyPr wrap="square">
            <a:spAutoFit/>
          </a:bodyPr>
          <a:lstStyle/>
          <a:p>
            <a:pPr marL="285750" indent="-285750">
              <a:buFont typeface="Arial" panose="020B0604020202020204" pitchFamily="34" charset="0"/>
              <a:buChar char="•"/>
            </a:pPr>
            <a:r>
              <a:rPr lang="fr-BE" b="1" dirty="0">
                <a:solidFill>
                  <a:srgbClr val="000000"/>
                </a:solidFill>
              </a:rPr>
              <a:t>Essais à l’emploi: </a:t>
            </a:r>
            <a:r>
              <a:rPr lang="fr-BE" dirty="0"/>
              <a:t>NOUVEAUX DEFIS pour l’éducateur /accompagnateur: nouvelle ingéniosité « sociale » ? </a:t>
            </a:r>
          </a:p>
          <a:p>
            <a:r>
              <a:rPr lang="fr-BE" dirty="0"/>
              <a:t> </a:t>
            </a:r>
            <a:endParaRPr lang="fr-BE" b="1" dirty="0">
              <a:solidFill>
                <a:srgbClr val="000000"/>
              </a:solidFill>
              <a:latin typeface="DIN-Regular"/>
            </a:endParaRPr>
          </a:p>
          <a:p>
            <a:r>
              <a:rPr lang="fr-BE" dirty="0">
                <a:solidFill>
                  <a:srgbClr val="FF0000"/>
                </a:solidFill>
                <a:latin typeface="DIN-Regular"/>
              </a:rPr>
              <a:t>J’ai un </a:t>
            </a:r>
            <a:r>
              <a:rPr lang="fr-BE" dirty="0">
                <a:solidFill>
                  <a:srgbClr val="FF0000"/>
                </a:solidFill>
                <a:latin typeface="DIN-Bold"/>
              </a:rPr>
              <a:t>handicap </a:t>
            </a:r>
            <a:r>
              <a:rPr lang="fr-BE" dirty="0">
                <a:solidFill>
                  <a:srgbClr val="FF0000"/>
                </a:solidFill>
                <a:latin typeface="DIN-Regular"/>
              </a:rPr>
              <a:t>et je veux </a:t>
            </a:r>
            <a:r>
              <a:rPr lang="fr-BE" dirty="0">
                <a:solidFill>
                  <a:srgbClr val="FF0000"/>
                </a:solidFill>
                <a:latin typeface="DIN-Bold"/>
              </a:rPr>
              <a:t>travailler </a:t>
            </a:r>
            <a:r>
              <a:rPr lang="fr-BE" dirty="0">
                <a:solidFill>
                  <a:srgbClr val="FF0000"/>
                </a:solidFill>
                <a:latin typeface="DIN-Regular"/>
              </a:rPr>
              <a:t>: qu’en est-il de </a:t>
            </a:r>
            <a:r>
              <a:rPr lang="fr-BE" dirty="0">
                <a:solidFill>
                  <a:srgbClr val="FF0000"/>
                </a:solidFill>
                <a:latin typeface="DIN-Bold"/>
              </a:rPr>
              <a:t>mon allocation </a:t>
            </a:r>
            <a:r>
              <a:rPr lang="fr-BE" dirty="0">
                <a:solidFill>
                  <a:srgbClr val="FF0000"/>
                </a:solidFill>
                <a:latin typeface="DIN-Regular"/>
              </a:rPr>
              <a:t>?</a:t>
            </a:r>
          </a:p>
          <a:p>
            <a:endParaRPr lang="fr-BE" sz="600" dirty="0">
              <a:solidFill>
                <a:srgbClr val="000000"/>
              </a:solidFill>
            </a:endParaRPr>
          </a:p>
          <a:p>
            <a:r>
              <a:rPr lang="fr-BE" u="sng" dirty="0">
                <a:solidFill>
                  <a:srgbClr val="000000"/>
                </a:solidFill>
                <a:hlinkClick r:id="rId4"/>
              </a:rPr>
              <a:t>Brochure </a:t>
            </a:r>
            <a:r>
              <a:rPr lang="fr-BE" u="sng" dirty="0"/>
              <a:t>«</a:t>
            </a:r>
            <a:r>
              <a:rPr lang="fr-BE" i="1" u="sng" dirty="0"/>
              <a:t> J’ai un handicap et je veux travailler : qu’en est-il de mon allocation ?</a:t>
            </a:r>
            <a:r>
              <a:rPr lang="fr-BE" u="sng" dirty="0"/>
              <a:t> »</a:t>
            </a:r>
          </a:p>
          <a:p>
            <a:r>
              <a:rPr lang="fr-BE" dirty="0">
                <a:solidFill>
                  <a:srgbClr val="000000"/>
                </a:solidFill>
              </a:rPr>
              <a:t>du Service public fédéral - Sécurité Sociale - </a:t>
            </a:r>
            <a:r>
              <a:rPr lang="fr-BE" dirty="0"/>
              <a:t>Direction générale Personnes handicapées</a:t>
            </a:r>
          </a:p>
          <a:p>
            <a:endParaRPr lang="fr-BE" sz="600" dirty="0"/>
          </a:p>
          <a:p>
            <a:pPr marL="285750" indent="-285750">
              <a:buFontTx/>
              <a:buChar char="-"/>
            </a:pPr>
            <a:r>
              <a:rPr lang="fr-BE" dirty="0"/>
              <a:t>J’ai demandé une allocation pour personnes handicapées ou j’en perçois déjà une. Que devient cette allocation si je commence à travailler? </a:t>
            </a:r>
          </a:p>
          <a:p>
            <a:pPr marL="285750" indent="-285750">
              <a:buFontTx/>
              <a:buChar char="-"/>
            </a:pPr>
            <a:r>
              <a:rPr lang="fr-BE" dirty="0"/>
              <a:t>Que se passe-t-il si après quelques temps, je perds mon travail ou mes revenus diminuent? </a:t>
            </a:r>
          </a:p>
          <a:p>
            <a:pPr marL="285750" indent="-285750">
              <a:buFontTx/>
              <a:buChar char="-"/>
            </a:pPr>
            <a:r>
              <a:rPr lang="fr-BE" dirty="0"/>
              <a:t>Je souhaite m’engager comme volontaire (ex. « </a:t>
            </a:r>
            <a:r>
              <a:rPr lang="fr-BE" i="1" dirty="0"/>
              <a:t>activités citoyennes</a:t>
            </a:r>
            <a:r>
              <a:rPr lang="fr-BE" dirty="0"/>
              <a:t> » de l’AViQ) . Que deviendra mon allocation? </a:t>
            </a:r>
          </a:p>
          <a:p>
            <a:endParaRPr lang="fr-BE" dirty="0"/>
          </a:p>
          <a:p>
            <a:endParaRPr lang="fr-BE" dirty="0">
              <a:latin typeface="DIN-Regular"/>
            </a:endParaRPr>
          </a:p>
          <a:p>
            <a:endParaRPr lang="fr-BE" dirty="0"/>
          </a:p>
        </p:txBody>
      </p:sp>
      <p:sp>
        <p:nvSpPr>
          <p:cNvPr id="9" name="Espace réservé du pied de page 8"/>
          <p:cNvSpPr>
            <a:spLocks noGrp="1"/>
          </p:cNvSpPr>
          <p:nvPr>
            <p:ph type="ftr" sz="quarter" idx="11"/>
          </p:nvPr>
        </p:nvSpPr>
        <p:spPr/>
        <p:txBody>
          <a:bodyPr/>
          <a:lstStyle/>
          <a:p>
            <a:r>
              <a:rPr lang="fr-BE"/>
              <a:t>Séminaire de formation sur la désinstitutionalisation - Auditorium de l'AViQ, 7 décembre 2017</a:t>
            </a:r>
          </a:p>
        </p:txBody>
      </p:sp>
      <p:pic>
        <p:nvPicPr>
          <p:cNvPr id="2" name="Image 1"/>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4633086" y="3462998"/>
            <a:ext cx="2144945" cy="2726030"/>
          </a:xfrm>
          <a:prstGeom prst="rect">
            <a:avLst/>
          </a:prstGeom>
        </p:spPr>
      </p:pic>
    </p:spTree>
    <p:extLst>
      <p:ext uri="{BB962C8B-B14F-4D97-AF65-F5344CB8AC3E}">
        <p14:creationId xmlns:p14="http://schemas.microsoft.com/office/powerpoint/2010/main" val="258549844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8938221" y="5674388"/>
            <a:ext cx="3021676" cy="864524"/>
          </a:xfrm>
          <a:prstGeom prst="rect">
            <a:avLst/>
          </a:prstGeom>
          <a:noFill/>
          <a:ln>
            <a:noFill/>
          </a:ln>
        </p:spPr>
      </p:pic>
      <p:sp>
        <p:nvSpPr>
          <p:cNvPr id="3" name="Rectangle 2"/>
          <p:cNvSpPr/>
          <p:nvPr/>
        </p:nvSpPr>
        <p:spPr>
          <a:xfrm>
            <a:off x="733168" y="437090"/>
            <a:ext cx="11045497" cy="4693593"/>
          </a:xfrm>
          <a:prstGeom prst="rect">
            <a:avLst/>
          </a:prstGeom>
        </p:spPr>
        <p:txBody>
          <a:bodyPr wrap="square">
            <a:spAutoFit/>
          </a:bodyPr>
          <a:lstStyle/>
          <a:p>
            <a:endParaRPr lang="fr-BE" sz="1100" dirty="0">
              <a:solidFill>
                <a:srgbClr val="000000"/>
              </a:solidFill>
              <a:latin typeface="Arial Rounded MT Bold" panose="020F0704030504030204" pitchFamily="34" charset="0"/>
            </a:endParaRPr>
          </a:p>
          <a:p>
            <a:pPr marL="285750" indent="-285750">
              <a:buFont typeface="Arial" panose="020B0604020202020204" pitchFamily="34" charset="0"/>
              <a:buChar char="•"/>
            </a:pPr>
            <a:r>
              <a:rPr lang="fr-BE" dirty="0">
                <a:latin typeface="Arial Rounded MT Bold" panose="020F0704030504030204" pitchFamily="34" charset="0"/>
              </a:rPr>
              <a:t>ONG représentatives pour le processus de </a:t>
            </a:r>
            <a:r>
              <a:rPr lang="fr-BE" dirty="0" err="1">
                <a:latin typeface="Arial Rounded MT Bold" panose="020F0704030504030204" pitchFamily="34" charset="0"/>
              </a:rPr>
              <a:t>désinstitutionnalisation</a:t>
            </a:r>
            <a:endParaRPr lang="fr-BE" dirty="0">
              <a:latin typeface="Arial Rounded MT Bold" panose="020F0704030504030204" pitchFamily="34" charset="0"/>
            </a:endParaRPr>
          </a:p>
          <a:p>
            <a:endParaRPr lang="fr-BE" dirty="0">
              <a:latin typeface="Arial Rounded MT Bold" panose="020F0704030504030204" pitchFamily="34" charset="0"/>
            </a:endParaRPr>
          </a:p>
          <a:p>
            <a:r>
              <a:rPr lang="fr-BE" dirty="0">
                <a:hlinkClick r:id="rId4"/>
              </a:rPr>
              <a:t>EASPD </a:t>
            </a:r>
            <a:endParaRPr lang="fr-BE" dirty="0"/>
          </a:p>
          <a:p>
            <a:r>
              <a:rPr lang="fr-BE" dirty="0">
                <a:hlinkClick r:id="rId5"/>
              </a:rPr>
              <a:t>Plate-forme des ONG sociales européennes </a:t>
            </a:r>
            <a:endParaRPr lang="fr-BE" dirty="0"/>
          </a:p>
          <a:p>
            <a:r>
              <a:rPr lang="fr-BE" dirty="0"/>
              <a:t>Service d'Action des Citoyens Européens (</a:t>
            </a:r>
            <a:r>
              <a:rPr lang="fr-BE" dirty="0">
                <a:hlinkClick r:id="rId6"/>
              </a:rPr>
              <a:t>ECAS</a:t>
            </a:r>
            <a:r>
              <a:rPr lang="fr-BE" dirty="0"/>
              <a:t>) </a:t>
            </a:r>
          </a:p>
          <a:p>
            <a:r>
              <a:rPr lang="fr-BE" dirty="0"/>
              <a:t>Association Internationale pour l'Etude Scientifique de la Déficience Intellectuelle (</a:t>
            </a:r>
            <a:r>
              <a:rPr lang="fr-BE" dirty="0">
                <a:hlinkClick r:id="rId7"/>
              </a:rPr>
              <a:t>IASSID</a:t>
            </a:r>
            <a:r>
              <a:rPr lang="fr-BE" dirty="0"/>
              <a:t>)</a:t>
            </a:r>
          </a:p>
          <a:p>
            <a:r>
              <a:rPr lang="fr-BE" dirty="0"/>
              <a:t>Coopération Nordique sur le Handicap (NSH)</a:t>
            </a:r>
          </a:p>
          <a:p>
            <a:r>
              <a:rPr lang="fr-BE" dirty="0"/>
              <a:t>Association pour l'Avancement des Technologies d'Assistance en Europe (</a:t>
            </a:r>
            <a:r>
              <a:rPr lang="fr-BE" dirty="0">
                <a:hlinkClick r:id="rId8"/>
              </a:rPr>
              <a:t>AAATE</a:t>
            </a:r>
            <a:r>
              <a:rPr lang="fr-BE" dirty="0"/>
              <a:t>)</a:t>
            </a:r>
          </a:p>
          <a:p>
            <a:r>
              <a:rPr lang="fr-BE" dirty="0"/>
              <a:t>Réseau de Recherche et d’Information Mondial pour les Personnes handicapées (</a:t>
            </a:r>
            <a:r>
              <a:rPr lang="fr-BE" dirty="0">
                <a:hlinkClick r:id="rId9"/>
              </a:rPr>
              <a:t>GLADNET</a:t>
            </a:r>
            <a:r>
              <a:rPr lang="fr-BE" dirty="0"/>
              <a:t>).</a:t>
            </a:r>
          </a:p>
          <a:p>
            <a:r>
              <a:rPr lang="fr-BE" dirty="0"/>
              <a:t>Confédération des Organisations Familiales de l'Union européenne (</a:t>
            </a:r>
            <a:r>
              <a:rPr lang="fr-BE" dirty="0">
                <a:hlinkClick r:id="rId10"/>
              </a:rPr>
              <a:t>COFACE</a:t>
            </a:r>
            <a:r>
              <a:rPr lang="fr-BE" dirty="0"/>
              <a:t>)</a:t>
            </a:r>
          </a:p>
          <a:p>
            <a:r>
              <a:rPr lang="fr-BE" dirty="0"/>
              <a:t>Forum Européen des Personnes Handicapées (</a:t>
            </a:r>
            <a:r>
              <a:rPr lang="fr-BE" dirty="0">
                <a:hlinkClick r:id="rId11"/>
              </a:rPr>
              <a:t>EDF</a:t>
            </a:r>
            <a:r>
              <a:rPr lang="fr-BE" dirty="0"/>
              <a:t>) </a:t>
            </a:r>
          </a:p>
          <a:p>
            <a:r>
              <a:rPr lang="fr-BE" dirty="0"/>
              <a:t>Réseau Européen pour la Vie Autonome (</a:t>
            </a:r>
            <a:r>
              <a:rPr lang="fr-BE" dirty="0">
                <a:hlinkClick r:id="rId12"/>
              </a:rPr>
              <a:t>ENIL</a:t>
            </a:r>
            <a:r>
              <a:rPr lang="fr-BE" dirty="0"/>
              <a:t>)  </a:t>
            </a:r>
          </a:p>
          <a:p>
            <a:r>
              <a:rPr lang="fr-BE" dirty="0">
                <a:hlinkClick r:id="rId13"/>
              </a:rPr>
              <a:t>Inclusion Europe</a:t>
            </a:r>
            <a:endParaRPr lang="fr-BE" dirty="0"/>
          </a:p>
          <a:p>
            <a:r>
              <a:rPr lang="fr-BE" dirty="0">
                <a:hlinkClick r:id="rId14"/>
              </a:rPr>
              <a:t>FEANTSA</a:t>
            </a:r>
            <a:r>
              <a:rPr lang="fr-BE" dirty="0"/>
              <a:t> European </a:t>
            </a:r>
            <a:r>
              <a:rPr lang="en-GB" dirty="0"/>
              <a:t>Observatory of Homelessness</a:t>
            </a:r>
          </a:p>
          <a:p>
            <a:r>
              <a:rPr lang="fr-BE" dirty="0" err="1">
                <a:hlinkClick r:id="rId15"/>
              </a:rPr>
              <a:t>Cecodhas</a:t>
            </a:r>
            <a:r>
              <a:rPr lang="fr-BE" dirty="0"/>
              <a:t>  Union sociale pour l’habitat</a:t>
            </a:r>
          </a:p>
          <a:p>
            <a:r>
              <a:rPr lang="fr-BE" dirty="0">
                <a:hlinkClick r:id="rId16"/>
              </a:rPr>
              <a:t>EEG - Groupe d'experts européen sur la transition des soins en institution vers les soins de proximité </a:t>
            </a:r>
            <a:endParaRPr lang="fr-BE" dirty="0">
              <a:effectLst/>
            </a:endParaRPr>
          </a:p>
        </p:txBody>
      </p:sp>
      <p:sp>
        <p:nvSpPr>
          <p:cNvPr id="4" name="Espace réservé du pied de page 3"/>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237543433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Espace réservé du contenu 5" descr="http://monportail.awiph.be/SiteDirectory/14/Docs/Documents/Charte%20Graphique%20de%20l'AViQ/Logo%20AViQ%20en%20.jpg%20grand%20format.jpg"/>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4386525" y="3608200"/>
            <a:ext cx="3021676" cy="864524"/>
          </a:xfrm>
          <a:prstGeom prst="rect">
            <a:avLst/>
          </a:prstGeom>
          <a:noFill/>
          <a:ln>
            <a:noFill/>
          </a:ln>
        </p:spPr>
      </p:pic>
      <p:sp>
        <p:nvSpPr>
          <p:cNvPr id="4" name="Rectangle 3"/>
          <p:cNvSpPr/>
          <p:nvPr/>
        </p:nvSpPr>
        <p:spPr>
          <a:xfrm>
            <a:off x="591267" y="2001183"/>
            <a:ext cx="10612191" cy="1080296"/>
          </a:xfrm>
          <a:prstGeom prst="rect">
            <a:avLst/>
          </a:prstGeom>
        </p:spPr>
        <p:txBody>
          <a:bodyPr wrap="square">
            <a:spAutoFit/>
          </a:bodyPr>
          <a:lstStyle/>
          <a:p>
            <a:pPr marL="457200">
              <a:lnSpc>
                <a:spcPct val="107000"/>
              </a:lnSpc>
              <a:spcAft>
                <a:spcPts val="800"/>
              </a:spcAft>
            </a:pPr>
            <a:r>
              <a:rPr lang="fr-BE" sz="1200" dirty="0">
                <a:latin typeface="Calibri" panose="020F0502020204030204" pitchFamily="34" charset="0"/>
                <a:ea typeface="Calibri" panose="020F0502020204030204" pitchFamily="34" charset="0"/>
                <a:cs typeface="Times New Roman" panose="02020603050405020304" pitchFamily="18" charset="0"/>
              </a:rPr>
              <a:t>	</a:t>
            </a:r>
            <a:r>
              <a:rPr lang="fr-BE" sz="6000" b="1" dirty="0">
                <a:latin typeface="Calibri" panose="020F0502020204030204" pitchFamily="34" charset="0"/>
                <a:ea typeface="Calibri" panose="020F0502020204030204" pitchFamily="34" charset="0"/>
                <a:cs typeface="Times New Roman" panose="02020603050405020304" pitchFamily="18" charset="0"/>
              </a:rPr>
              <a:t>Merci pour votre attention </a:t>
            </a:r>
            <a:endParaRPr lang="fr-BE" sz="6000" b="1"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3" name="Rectangle 2"/>
          <p:cNvSpPr/>
          <p:nvPr/>
        </p:nvSpPr>
        <p:spPr>
          <a:xfrm>
            <a:off x="1393252" y="1043575"/>
            <a:ext cx="9687123" cy="430887"/>
          </a:xfrm>
          <a:prstGeom prst="rect">
            <a:avLst/>
          </a:prstGeom>
        </p:spPr>
        <p:txBody>
          <a:bodyPr wrap="square">
            <a:spAutoFit/>
          </a:bodyPr>
          <a:lstStyle/>
          <a:p>
            <a:endParaRPr lang="fr-BE" sz="1100" dirty="0">
              <a:solidFill>
                <a:srgbClr val="000000"/>
              </a:solidFill>
              <a:latin typeface="Verdana" panose="020B0604030504040204" pitchFamily="34" charset="0"/>
            </a:endParaRPr>
          </a:p>
          <a:p>
            <a:endParaRPr lang="fr-BE" sz="1100" dirty="0">
              <a:latin typeface="Verdana" panose="020B0604030504040204" pitchFamily="34" charset="0"/>
            </a:endParaRPr>
          </a:p>
        </p:txBody>
      </p:sp>
      <p:sp>
        <p:nvSpPr>
          <p:cNvPr id="7" name="Espace réservé du pied de page 6"/>
          <p:cNvSpPr>
            <a:spLocks noGrp="1"/>
          </p:cNvSpPr>
          <p:nvPr>
            <p:ph type="ftr" sz="quarter" idx="11"/>
          </p:nvPr>
        </p:nvSpPr>
        <p:spPr/>
        <p:txBody>
          <a:bodyPr/>
          <a:lstStyle/>
          <a:p>
            <a:r>
              <a:rPr lang="fr-BE"/>
              <a:t>Séminaire de formation sur la désinstitutionalisation - Auditorium de l'AViQ, 7 décembre 2017</a:t>
            </a:r>
          </a:p>
        </p:txBody>
      </p:sp>
    </p:spTree>
    <p:extLst>
      <p:ext uri="{BB962C8B-B14F-4D97-AF65-F5344CB8AC3E}">
        <p14:creationId xmlns:p14="http://schemas.microsoft.com/office/powerpoint/2010/main" val="1637931398"/>
      </p:ext>
    </p:extLst>
  </p:cSld>
  <p:clrMapOvr>
    <a:masterClrMapping/>
  </p:clrMapOvr>
</p:sld>
</file>

<file path=ppt/theme/theme1.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1138</Words>
  <Application>Microsoft Office PowerPoint</Application>
  <PresentationFormat>Grand écran</PresentationFormat>
  <Paragraphs>309</Paragraphs>
  <Slides>21</Slides>
  <Notes>20</Notes>
  <HiddenSlides>0</HiddenSlides>
  <MMClips>0</MMClips>
  <ScaleCrop>false</ScaleCrop>
  <HeadingPairs>
    <vt:vector size="6" baseType="variant">
      <vt:variant>
        <vt:lpstr>Polices utilisées</vt:lpstr>
      </vt:variant>
      <vt:variant>
        <vt:i4>11</vt:i4>
      </vt:variant>
      <vt:variant>
        <vt:lpstr>Thème</vt:lpstr>
      </vt:variant>
      <vt:variant>
        <vt:i4>1</vt:i4>
      </vt:variant>
      <vt:variant>
        <vt:lpstr>Titres des diapositives</vt:lpstr>
      </vt:variant>
      <vt:variant>
        <vt:i4>21</vt:i4>
      </vt:variant>
    </vt:vector>
  </HeadingPairs>
  <TitlesOfParts>
    <vt:vector size="33" baseType="lpstr">
      <vt:lpstr>MS Gothic</vt:lpstr>
      <vt:lpstr>Arial</vt:lpstr>
      <vt:lpstr>Arial Rounded MT Bold</vt:lpstr>
      <vt:lpstr>Calibri</vt:lpstr>
      <vt:lpstr>Calibri Light</vt:lpstr>
      <vt:lpstr>DIN-Bold</vt:lpstr>
      <vt:lpstr>DIN-Regular</vt:lpstr>
      <vt:lpstr>Goudy Stout</vt:lpstr>
      <vt:lpstr>Times New Roman</vt:lpstr>
      <vt:lpstr>Verdana</vt:lpstr>
      <vt:lpstr>Wingdings</vt:lpstr>
      <vt:lpstr>Thème Office</vt:lpstr>
      <vt:lpstr>Présentation PowerPoint</vt:lpstr>
      <vt:lpstr>Présentation PowerPoint</vt:lpstr>
      <vt:lpstr>  1. La Convention des Nations Unies relative       aux Droits des Personnes Handicapées – CDPH </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vector>
  </TitlesOfParts>
  <Company>AWIPH</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Présentation PowerPoint</dc:title>
  <dc:creator>DALLEMOLLE Ingrid</dc:creator>
  <cp:lastModifiedBy>Duchenne Véronique</cp:lastModifiedBy>
  <cp:revision>132</cp:revision>
  <cp:lastPrinted>2017-11-06T13:37:45Z</cp:lastPrinted>
  <dcterms:created xsi:type="dcterms:W3CDTF">2017-09-14T12:20:20Z</dcterms:created>
  <dcterms:modified xsi:type="dcterms:W3CDTF">2018-01-03T15:45:52Z</dcterms:modified>
</cp:coreProperties>
</file>