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91" r:id="rId4"/>
    <p:sldId id="292" r:id="rId5"/>
    <p:sldId id="387" r:id="rId6"/>
    <p:sldId id="393" r:id="rId7"/>
    <p:sldId id="289" r:id="rId8"/>
    <p:sldId id="267" r:id="rId9"/>
    <p:sldId id="259" r:id="rId10"/>
    <p:sldId id="273" r:id="rId11"/>
    <p:sldId id="276" r:id="rId12"/>
    <p:sldId id="274" r:id="rId13"/>
    <p:sldId id="277" r:id="rId14"/>
    <p:sldId id="288" r:id="rId15"/>
    <p:sldId id="278" r:id="rId16"/>
    <p:sldId id="280" r:id="rId17"/>
    <p:sldId id="279" r:id="rId18"/>
    <p:sldId id="287" r:id="rId19"/>
    <p:sldId id="281" r:id="rId20"/>
    <p:sldId id="282" r:id="rId21"/>
    <p:sldId id="283" r:id="rId22"/>
    <p:sldId id="284" r:id="rId23"/>
    <p:sldId id="285" r:id="rId24"/>
    <p:sldId id="275" r:id="rId25"/>
    <p:sldId id="388" r:id="rId26"/>
    <p:sldId id="390" r:id="rId27"/>
    <p:sldId id="391" r:id="rId28"/>
    <p:sldId id="392" r:id="rId29"/>
    <p:sldId id="389" r:id="rId30"/>
    <p:sldId id="286" r:id="rId31"/>
    <p:sldId id="382" r:id="rId32"/>
    <p:sldId id="386" r:id="rId33"/>
    <p:sldId id="38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61" autoAdjust="0"/>
  </p:normalViewPr>
  <p:slideViewPr>
    <p:cSldViewPr snapToGrid="0">
      <p:cViewPr varScale="1">
        <p:scale>
          <a:sx n="70" d="100"/>
          <a:sy n="70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ps/en/197766/LUCIA_DURIS+NICHOLSONOVA/hom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ps/en/28122/DAVID_CASA/hom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oparl.europa.eu/meps/en/88715/JOSE_GUSMAO/home" TargetMode="External"/><Relationship Id="rId5" Type="http://schemas.openxmlformats.org/officeDocument/2006/relationships/hyperlink" Target="https://www.europarl.europa.eu/meps/en/197461/KATRIN_LANGENSIEPEN/home" TargetMode="External"/><Relationship Id="rId4" Type="http://schemas.openxmlformats.org/officeDocument/2006/relationships/hyperlink" Target="https://www.europarl.europa.eu/meps/en/237224/JOAO_ALBUQUERQUE/home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ps/en/197544/ELZBIETA_RAFALSKA/hom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parl.europa.eu/meps/en/197611/ELENA_LIZZI/home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ps/en/197396/ERIK_BERGKVIST/hom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parl.europa.eu/meps/en/96811/ROSA_ESTARAS+FERRAGUT/home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content/uploads/2022/05/EDF-Position-on-the-European-Disability-Card-2022_final.pdf" TargetMode="External"/><Relationship Id="rId7" Type="http://schemas.openxmlformats.org/officeDocument/2006/relationships/hyperlink" Target="https://www.edf-feph.org/eu-disability-card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df-feph.org/content/uploads/2023/10/EDF-Proposed-Amendments-Disability-Card-2023.docx" TargetMode="External"/><Relationship Id="rId5" Type="http://schemas.openxmlformats.org/officeDocument/2006/relationships/hyperlink" Target="https://ec.europa.eu/info/law/better-regulation/have-your-say/initiatives/13517-European-disability-card/F3441689_en" TargetMode="External"/><Relationship Id="rId4" Type="http://schemas.openxmlformats.org/officeDocument/2006/relationships/hyperlink" Target="https://www.edf-feph.org/publications/edf-analysis-of-the-commission-proposal-for-a-european-disability-card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denninghaus@edf-feph.org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EDF logo</a:t>
            </a:r>
          </a:p>
          <a:p>
            <a:r>
              <a:rPr lang="en-GB" sz="1200" dirty="0"/>
              <a:t>European Disability Card proposal and steps until it is adopted</a:t>
            </a:r>
          </a:p>
          <a:p>
            <a:r>
              <a:rPr lang="en-US" sz="1200" dirty="0"/>
              <a:t>André Félix – Communications Coordinator</a:t>
            </a:r>
          </a:p>
          <a:p>
            <a:r>
              <a:rPr lang="en-US" dirty="0"/>
              <a:t>9 November 2023</a:t>
            </a:r>
            <a:endParaRPr lang="en-GB" sz="120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b="1" dirty="0">
                <a:solidFill>
                  <a:srgbClr val="0070C0"/>
                </a:solidFill>
              </a:rPr>
              <a:t>Pilot </a:t>
            </a:r>
            <a:r>
              <a:rPr lang="fr-BE" b="1" dirty="0" err="1">
                <a:solidFill>
                  <a:srgbClr val="0070C0"/>
                </a:solidFill>
              </a:rPr>
              <a:t>projects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Started in 2015.</a:t>
            </a:r>
          </a:p>
          <a:p>
            <a:pPr>
              <a:lnSpc>
                <a:spcPct val="150000"/>
              </a:lnSpc>
            </a:pPr>
            <a:r>
              <a:rPr lang="en-GB" dirty="0"/>
              <a:t>Limited scope and funding: Culture, Leisure, Sport.</a:t>
            </a:r>
          </a:p>
          <a:p>
            <a:pPr>
              <a:lnSpc>
                <a:spcPct val="150000"/>
              </a:lnSpc>
            </a:pPr>
            <a:r>
              <a:rPr lang="en-GB" dirty="0"/>
              <a:t>Demands led to pilot projects in 8 countries: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Belgium, C</a:t>
            </a:r>
            <a:r>
              <a:rPr lang="it-IT" dirty="0"/>
              <a:t>yprus, Estonia, Finland, Italy, Malta, Romania, and Slovenia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0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GB" dirty="0"/>
              <a:t>The proposal for legislation presented two different Cards: the European Disability Card and the European Parking Card for Persons with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5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At a </a:t>
            </a:r>
            <a:r>
              <a:rPr lang="fr-BE" dirty="0" err="1"/>
              <a:t>glance</a:t>
            </a:r>
            <a:endParaRPr lang="fr-BE" dirty="0"/>
          </a:p>
          <a:p>
            <a:pPr>
              <a:lnSpc>
                <a:spcPct val="150000"/>
              </a:lnSpc>
            </a:pPr>
            <a:r>
              <a:rPr lang="en-GB" dirty="0"/>
              <a:t>Announced in 2021.</a:t>
            </a:r>
          </a:p>
          <a:p>
            <a:pPr>
              <a:lnSpc>
                <a:spcPct val="150000"/>
              </a:lnSpc>
            </a:pPr>
            <a:r>
              <a:rPr lang="en-GB" dirty="0"/>
              <a:t>Based on 2 public consultations, assessment of pilot projects.</a:t>
            </a:r>
          </a:p>
          <a:p>
            <a:pPr>
              <a:lnSpc>
                <a:spcPct val="150000"/>
              </a:lnSpc>
            </a:pPr>
            <a:r>
              <a:rPr lang="en-GB" dirty="0"/>
              <a:t>Presented on 6 September</a:t>
            </a:r>
          </a:p>
          <a:p>
            <a:pPr>
              <a:lnSpc>
                <a:spcPct val="150000"/>
              </a:lnSpc>
            </a:pPr>
            <a:r>
              <a:rPr lang="en-GB" dirty="0"/>
              <a:t>“Start of the journey”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Image: EDF President Yannis Vardakastanis with EU Commission for Equality, Belgian Minister for Disability and MEP </a:t>
            </a:r>
            <a:r>
              <a:rPr lang="en-GB" dirty="0" err="1"/>
              <a:t>Langensiepen</a:t>
            </a:r>
            <a:r>
              <a:rPr lang="en-GB" dirty="0"/>
              <a:t> holding a cardboard sign</a:t>
            </a:r>
          </a:p>
          <a:p>
            <a:pPr>
              <a:lnSpc>
                <a:spcPct val="150000"/>
              </a:lnSpc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Disability Card</a:t>
            </a:r>
          </a:p>
          <a:p>
            <a:pPr>
              <a:lnSpc>
                <a:spcPct val="150000"/>
              </a:lnSpc>
            </a:pPr>
            <a:r>
              <a:rPr lang="en-GB" dirty="0"/>
              <a:t>Physical and Digital Card.</a:t>
            </a:r>
          </a:p>
          <a:p>
            <a:pPr>
              <a:lnSpc>
                <a:spcPct val="150000"/>
              </a:lnSpc>
            </a:pPr>
            <a:r>
              <a:rPr lang="en-GB" dirty="0"/>
              <a:t>Only for short stays.</a:t>
            </a:r>
          </a:p>
          <a:p>
            <a:pPr>
              <a:lnSpc>
                <a:spcPct val="150000"/>
              </a:lnSpc>
            </a:pPr>
            <a:r>
              <a:rPr lang="en-GB" dirty="0"/>
              <a:t>Expands the scope of pilot projects: all EU countries; mutual recognition of disability status, except in social protection. </a:t>
            </a:r>
          </a:p>
          <a:p>
            <a:pPr>
              <a:lnSpc>
                <a:spcPct val="150000"/>
              </a:lnSpc>
            </a:pPr>
            <a:r>
              <a:rPr lang="en-GB" dirty="0"/>
              <a:t>Available to EU citizens and non-EU citizens that are residents (additional legislation).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2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Disability Card</a:t>
            </a:r>
            <a:r>
              <a:rPr lang="en-GB" dirty="0"/>
              <a:t>Started in 2015.</a:t>
            </a:r>
          </a:p>
          <a:p>
            <a:pPr>
              <a:lnSpc>
                <a:spcPct val="150000"/>
              </a:lnSpc>
            </a:pPr>
            <a:r>
              <a:rPr lang="en-GB" dirty="0"/>
              <a:t>Takes the form of a Directive: means the EU countries are responsible to adapt and enforce the Card.</a:t>
            </a:r>
          </a:p>
          <a:p>
            <a:pPr>
              <a:lnSpc>
                <a:spcPct val="150000"/>
              </a:lnSpc>
            </a:pPr>
            <a:r>
              <a:rPr lang="en-GB" dirty="0"/>
              <a:t>Currently, EU Countries will have 18 months from the date the law enters into force to adapt the law and start delivering the Card.</a:t>
            </a:r>
          </a:p>
          <a:p>
            <a:pPr>
              <a:lnSpc>
                <a:spcPct val="150000"/>
              </a:lnSpc>
            </a:pPr>
            <a:r>
              <a:rPr lang="en-GB" dirty="0"/>
              <a:t>This means, </a:t>
            </a:r>
            <a:r>
              <a:rPr lang="en-GB" b="1" dirty="0"/>
              <a:t>at least 2 to 3 years </a:t>
            </a:r>
            <a:r>
              <a:rPr lang="en-GB" dirty="0"/>
              <a:t>until it’s a reality.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5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Parking Card</a:t>
            </a:r>
          </a:p>
          <a:p>
            <a:pPr>
              <a:lnSpc>
                <a:spcPct val="150000"/>
              </a:lnSpc>
            </a:pPr>
            <a:r>
              <a:rPr lang="en-GB" dirty="0"/>
              <a:t>Same card across the Union.</a:t>
            </a:r>
          </a:p>
          <a:p>
            <a:pPr>
              <a:lnSpc>
                <a:spcPct val="150000"/>
              </a:lnSpc>
            </a:pPr>
            <a:r>
              <a:rPr lang="en-GB" dirty="0"/>
              <a:t>Recognised everywhere</a:t>
            </a:r>
          </a:p>
          <a:p>
            <a:pPr>
              <a:lnSpc>
                <a:spcPct val="150000"/>
              </a:lnSpc>
            </a:pPr>
            <a:r>
              <a:rPr lang="en-GB" dirty="0"/>
              <a:t>Replaces national Cards. </a:t>
            </a:r>
          </a:p>
          <a:p>
            <a:pPr>
              <a:lnSpc>
                <a:spcPct val="150000"/>
              </a:lnSpc>
            </a:pPr>
            <a:r>
              <a:rPr lang="en-GB" dirty="0"/>
              <a:t>Parking spaces and rules around it remain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0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b="1" dirty="0">
                <a:solidFill>
                  <a:srgbClr val="0070C0"/>
                </a:solidFill>
              </a:rPr>
              <a:t>Pilot </a:t>
            </a:r>
            <a:r>
              <a:rPr lang="fr-BE" b="1" dirty="0" err="1">
                <a:solidFill>
                  <a:srgbClr val="0070C0"/>
                </a:solidFill>
              </a:rPr>
              <a:t>projects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Started in 2015.</a:t>
            </a:r>
          </a:p>
          <a:p>
            <a:pPr>
              <a:lnSpc>
                <a:spcPct val="150000"/>
              </a:lnSpc>
            </a:pPr>
            <a:r>
              <a:rPr lang="en-GB" dirty="0"/>
              <a:t>Limited scope and funding: Culture, Leisure, Sport.</a:t>
            </a:r>
          </a:p>
          <a:p>
            <a:pPr>
              <a:lnSpc>
                <a:spcPct val="150000"/>
              </a:lnSpc>
            </a:pPr>
            <a:r>
              <a:rPr lang="en-GB" dirty="0"/>
              <a:t>Demands led to pilot projects in 8 countries: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Belgium, C</a:t>
            </a:r>
            <a:r>
              <a:rPr lang="it-IT" dirty="0"/>
              <a:t>yprus, Estonia, Finland, Italy, Malta, Romania, and Slovenia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70C0"/>
                </a:solidFill>
              </a:rPr>
              <a:t>Next steps</a:t>
            </a:r>
          </a:p>
          <a:p>
            <a:pPr>
              <a:lnSpc>
                <a:spcPct val="150000"/>
              </a:lnSpc>
            </a:pPr>
            <a:r>
              <a:rPr lang="en-GB" dirty="0"/>
              <a:t>Graph showing two different timelines. The timeline above is for the European parliament with the following steps: decision on lead negotiator then discussion of report in Committees, then approval of report in Committees; submission of report to all MEPs and finally vote on the report.</a:t>
            </a:r>
          </a:p>
          <a:p>
            <a:pPr>
              <a:lnSpc>
                <a:spcPct val="150000"/>
              </a:lnSpc>
            </a:pPr>
            <a:r>
              <a:rPr lang="en-GB" dirty="0"/>
              <a:t>The timeline below is for the European Council: Decision on  which set of ministers is responsible; discussion in meetings to create a position and vote of position by ministers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31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Next </a:t>
            </a:r>
            <a:r>
              <a:rPr lang="fr-BE" dirty="0" err="1"/>
              <a:t>steps</a:t>
            </a:r>
            <a:r>
              <a:rPr lang="fr-BE" dirty="0"/>
              <a:t> – phase 2</a:t>
            </a:r>
            <a:r>
              <a:rPr lang="en-GB" dirty="0"/>
              <a:t>Started in 2015.</a:t>
            </a:r>
          </a:p>
          <a:p>
            <a:pPr>
              <a:lnSpc>
                <a:spcPct val="150000"/>
              </a:lnSpc>
            </a:pPr>
            <a:r>
              <a:rPr lang="en-GB" dirty="0"/>
              <a:t>Graph showing a timeline with following points: lead negotiators of the EU </a:t>
            </a:r>
            <a:r>
              <a:rPr lang="en-GB" dirty="0" err="1"/>
              <a:t>Parliamn</a:t>
            </a:r>
            <a:r>
              <a:rPr lang="en-GB" dirty="0"/>
              <a:t> and Council discuss the law; agreement on the final text of the law; Council Votes on final text of the Law, EU </a:t>
            </a:r>
            <a:r>
              <a:rPr lang="en-GB" dirty="0" err="1"/>
              <a:t>Prliament</a:t>
            </a:r>
            <a:r>
              <a:rPr lang="en-GB" dirty="0"/>
              <a:t> votes on the final text of the law; then publication in the Official EU Journals, and then EU Countries have some </a:t>
            </a:r>
            <a:r>
              <a:rPr lang="en-GB" dirty="0" err="1"/>
              <a:t>tim</a:t>
            </a:r>
            <a:r>
              <a:rPr lang="en-GB" dirty="0"/>
              <a:t> to implement the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6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</a:t>
            </a:r>
            <a:r>
              <a:rPr lang="fr-BE" dirty="0" err="1"/>
              <a:t>Parliament</a:t>
            </a:r>
            <a:endParaRPr lang="fr-BE" dirty="0"/>
          </a:p>
          <a:p>
            <a:pPr>
              <a:lnSpc>
                <a:spcPct val="150000"/>
              </a:lnSpc>
            </a:pPr>
            <a:r>
              <a:rPr lang="en-GB" b="1" dirty="0"/>
              <a:t>Main</a:t>
            </a:r>
            <a:r>
              <a:rPr lang="en-GB" dirty="0"/>
              <a:t> </a:t>
            </a:r>
            <a:r>
              <a:rPr lang="en-GB" b="1" dirty="0"/>
              <a:t>Committee</a:t>
            </a:r>
            <a:r>
              <a:rPr lang="en-GB" dirty="0"/>
              <a:t>: Committee on Employment and Social Affairs</a:t>
            </a:r>
          </a:p>
          <a:p>
            <a:pPr>
              <a:lnSpc>
                <a:spcPct val="150000"/>
              </a:lnSpc>
            </a:pPr>
            <a:r>
              <a:rPr lang="en-GB" dirty="0"/>
              <a:t>Associated Committee: participates in </a:t>
            </a:r>
            <a:r>
              <a:rPr lang="en-GB"/>
              <a:t>trilogues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Supporting</a:t>
            </a:r>
            <a:r>
              <a:rPr lang="en-GB" dirty="0"/>
              <a:t> </a:t>
            </a:r>
            <a:r>
              <a:rPr lang="en-GB" b="1" dirty="0"/>
              <a:t>Committees</a:t>
            </a:r>
            <a:r>
              <a:rPr lang="en-GB" dirty="0"/>
              <a:t>: Internal Market, Transport, Women’s Rights, Petitions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information 1</a:t>
            </a:r>
          </a:p>
          <a:p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None/>
              <a:defRPr/>
            </a:pPr>
            <a:r>
              <a:rPr lang="en-GB" b="1" kern="0" dirty="0">
                <a:solidFill>
                  <a:prstClr val="black"/>
                </a:solidFill>
                <a:cs typeface="Arial" panose="020B0604020202020204" pitchFamily="34" charset="0"/>
              </a:rPr>
              <a:t>Accessibility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Real time captioning in English (activate in zoom or use external link from chat box)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International sign Interpretation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r>
              <a:rPr lang="en-US" kern="0" dirty="0">
                <a:solidFill>
                  <a:prstClr val="black"/>
                </a:solidFill>
                <a:cs typeface="Arial" panose="020B0604020202020204" pitchFamily="34" charset="0"/>
              </a:rPr>
              <a:t>Please remain muted with camera off while you are not speaking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1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Main </a:t>
            </a:r>
            <a:r>
              <a:rPr lang="fr-BE" dirty="0" err="1"/>
              <a:t>negotiator</a:t>
            </a:r>
            <a:endParaRPr lang="fr-BE" dirty="0"/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Lucia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Ďuriš</a:t>
            </a:r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200" dirty="0" err="1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N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icholsonová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Slovakia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/>
              <a:t>Logo of the Renew Europe group in the European Parliament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12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</a:t>
            </a:r>
            <a:r>
              <a:rPr lang="fr-BE" dirty="0" err="1"/>
              <a:t>supporting</a:t>
            </a:r>
            <a:r>
              <a:rPr lang="fr-BE" dirty="0"/>
              <a:t> </a:t>
            </a:r>
            <a:r>
              <a:rPr lang="fr-BE" dirty="0" err="1"/>
              <a:t>negotiators</a:t>
            </a:r>
            <a:endParaRPr lang="fr-BE" dirty="0"/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David Casa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Malta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 People’s Party</a:t>
            </a:r>
          </a:p>
          <a:p>
            <a:endParaRPr lang="en-GB" sz="1200" dirty="0">
              <a:solidFill>
                <a:srgbClr val="1E1E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João Albuquerque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Portugal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Socialists &amp; Democrats</a:t>
            </a:r>
          </a:p>
          <a:p>
            <a:endParaRPr lang="en-GB" sz="1200" dirty="0">
              <a:solidFill>
                <a:srgbClr val="1E1E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Katrin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Langensiepen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Germany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Greens/EFA</a:t>
            </a:r>
          </a:p>
          <a:p>
            <a:endParaRPr lang="en-GB" sz="1200" dirty="0">
              <a:solidFill>
                <a:srgbClr val="1E1E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José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Gusmão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Portugal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Left - GUE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</a:t>
            </a:r>
            <a:r>
              <a:rPr lang="fr-BE" dirty="0" err="1"/>
              <a:t>supporting</a:t>
            </a:r>
            <a:r>
              <a:rPr lang="fr-BE" dirty="0"/>
              <a:t> </a:t>
            </a:r>
            <a:r>
              <a:rPr lang="fr-BE" dirty="0" err="1"/>
              <a:t>negotiators</a:t>
            </a:r>
            <a:endParaRPr lang="fr-BE" dirty="0"/>
          </a:p>
          <a:p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Elżbieta</a:t>
            </a:r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Rafalska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Poland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Conservatives &amp; Reformists</a:t>
            </a:r>
          </a:p>
          <a:p>
            <a:endParaRPr lang="en-GB" sz="1200" dirty="0">
              <a:solidFill>
                <a:srgbClr val="1E1E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Elena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Lizzi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Italy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Identity and Democracy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70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</a:t>
            </a:r>
            <a:r>
              <a:rPr lang="fr-BE" dirty="0" err="1"/>
              <a:t>negotiators</a:t>
            </a:r>
            <a:r>
              <a:rPr lang="fr-BE" dirty="0"/>
              <a:t>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Committees</a:t>
            </a:r>
            <a:endParaRPr lang="fr-BE" dirty="0"/>
          </a:p>
          <a:p>
            <a:pPr>
              <a:lnSpc>
                <a:spcPct val="150000"/>
              </a:lnSpc>
            </a:pPr>
            <a:endParaRPr lang="fr-BE" dirty="0"/>
          </a:p>
          <a:p>
            <a:r>
              <a:rPr lang="en-GB" sz="1200" b="1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Transport Committee:</a:t>
            </a:r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Erik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Bergvist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Sweden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Socialists &amp; Democrats</a:t>
            </a:r>
          </a:p>
          <a:p>
            <a:endParaRPr lang="en-GB" sz="1200" dirty="0">
              <a:solidFill>
                <a:srgbClr val="1E1E1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b="1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Women’s Rights Committee:</a:t>
            </a:r>
          </a:p>
          <a:p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Rosa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Estaràs</a:t>
            </a:r>
            <a:r>
              <a:rPr lang="en-GB" sz="12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</a:t>
            </a:r>
            <a:r>
              <a:rPr lang="en-GB" sz="12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Ferragut</a:t>
            </a:r>
            <a:endParaRPr lang="en-GB" sz="12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Spain</a:t>
            </a:r>
          </a:p>
          <a:p>
            <a:r>
              <a:rPr lang="en-GB" sz="12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 People’s Party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7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Council</a:t>
            </a:r>
          </a:p>
          <a:p>
            <a:pPr>
              <a:lnSpc>
                <a:spcPct val="150000"/>
              </a:lnSpc>
            </a:pPr>
            <a:r>
              <a:rPr lang="en-GB" dirty="0"/>
              <a:t>Representatives of National Ministries.</a:t>
            </a:r>
          </a:p>
          <a:p>
            <a:pPr>
              <a:lnSpc>
                <a:spcPct val="150000"/>
              </a:lnSpc>
            </a:pPr>
            <a:r>
              <a:rPr lang="en-GB" dirty="0"/>
              <a:t>Presidency leads negotiations: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Until end 2023: Spain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First semester 2024: Belgium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97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EDF logo</a:t>
            </a:r>
          </a:p>
          <a:p>
            <a:r>
              <a:rPr lang="en-GB" sz="1200" dirty="0"/>
              <a:t>The position of the European Disability Forum</a:t>
            </a:r>
          </a:p>
          <a:p>
            <a:r>
              <a:rPr lang="en-GB" sz="1200" dirty="0"/>
              <a:t>The position of the European Disability Forum</a:t>
            </a:r>
          </a:p>
          <a:p>
            <a:r>
              <a:rPr lang="en-US" sz="1200" dirty="0"/>
              <a:t>Alejandro Moledo – Deputy Director &amp; Head of Policy</a:t>
            </a:r>
          </a:p>
          <a:p>
            <a:r>
              <a:rPr lang="en-US" dirty="0"/>
              <a:t>9 November 2023</a:t>
            </a:r>
            <a:endParaRPr lang="en-GB" sz="120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84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Proposal: </a:t>
            </a:r>
            <a:r>
              <a:rPr lang="en-GB" dirty="0" err="1"/>
              <a:t>strenghts</a:t>
            </a:r>
            <a:r>
              <a:rPr lang="en-GB" dirty="0"/>
              <a:t> &amp; </a:t>
            </a:r>
            <a:r>
              <a:rPr lang="en-GB" dirty="0" err="1"/>
              <a:t>weakn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Strengths:</a:t>
            </a:r>
          </a:p>
          <a:p>
            <a:pPr>
              <a:lnSpc>
                <a:spcPct val="150000"/>
              </a:lnSpc>
            </a:pPr>
            <a:r>
              <a:rPr lang="en-GB" dirty="0"/>
              <a:t>Directive (binding law)</a:t>
            </a:r>
          </a:p>
          <a:p>
            <a:pPr>
              <a:lnSpc>
                <a:spcPct val="150000"/>
              </a:lnSpc>
            </a:pPr>
            <a:r>
              <a:rPr lang="en-GB" dirty="0"/>
              <a:t>Mutual recognition</a:t>
            </a:r>
          </a:p>
          <a:p>
            <a:pPr>
              <a:lnSpc>
                <a:spcPct val="150000"/>
              </a:lnSpc>
            </a:pPr>
            <a:r>
              <a:rPr lang="en-GB" dirty="0"/>
              <a:t>All services</a:t>
            </a:r>
          </a:p>
          <a:p>
            <a:pPr>
              <a:lnSpc>
                <a:spcPct val="150000"/>
              </a:lnSpc>
            </a:pPr>
            <a:r>
              <a:rPr lang="en-GB" dirty="0"/>
              <a:t>Including personal assistants</a:t>
            </a:r>
          </a:p>
          <a:p>
            <a:pPr>
              <a:lnSpc>
                <a:spcPct val="150000"/>
              </a:lnSpc>
            </a:pPr>
            <a:r>
              <a:rPr lang="en-GB" dirty="0"/>
              <a:t>Respects privacy</a:t>
            </a:r>
          </a:p>
          <a:p>
            <a:pPr>
              <a:lnSpc>
                <a:spcPct val="150000"/>
              </a:lnSpc>
            </a:pPr>
            <a:r>
              <a:rPr lang="en-GB" dirty="0"/>
              <a:t>Can complement national cards</a:t>
            </a:r>
          </a:p>
          <a:p>
            <a:pPr>
              <a:lnSpc>
                <a:spcPct val="150000"/>
              </a:lnSpc>
            </a:pPr>
            <a:r>
              <a:rPr lang="en-GB" dirty="0"/>
              <a:t>Digital capabilities</a:t>
            </a:r>
          </a:p>
          <a:p>
            <a:pPr>
              <a:lnSpc>
                <a:spcPct val="150000"/>
              </a:lnSpc>
            </a:pPr>
            <a:r>
              <a:rPr lang="en-GB" dirty="0"/>
              <a:t>Voluntary use</a:t>
            </a:r>
          </a:p>
          <a:p>
            <a:pPr>
              <a:lnSpc>
                <a:spcPct val="150000"/>
              </a:lnSpc>
            </a:pPr>
            <a:r>
              <a:rPr lang="en-GB" dirty="0"/>
              <a:t>Separate from the Parking Card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Weaknesses:</a:t>
            </a:r>
          </a:p>
          <a:p>
            <a:pPr>
              <a:lnSpc>
                <a:spcPct val="150000"/>
              </a:lnSpc>
            </a:pPr>
            <a:r>
              <a:rPr lang="en-GB" dirty="0"/>
              <a:t>Totally excludes social protection</a:t>
            </a:r>
          </a:p>
          <a:p>
            <a:pPr>
              <a:lnSpc>
                <a:spcPct val="150000"/>
              </a:lnSpc>
            </a:pPr>
            <a:r>
              <a:rPr lang="en-GB" dirty="0"/>
              <a:t>No link with EU mobility programmes</a:t>
            </a:r>
          </a:p>
          <a:p>
            <a:pPr>
              <a:lnSpc>
                <a:spcPct val="150000"/>
              </a:lnSpc>
            </a:pPr>
            <a:r>
              <a:rPr lang="en-GB" dirty="0"/>
              <a:t>Raising awareness only by Member States</a:t>
            </a:r>
          </a:p>
          <a:p>
            <a:pPr>
              <a:lnSpc>
                <a:spcPct val="150000"/>
              </a:lnSpc>
            </a:pPr>
            <a:r>
              <a:rPr lang="en-GB" dirty="0"/>
              <a:t>Minor involvement of persons with disabilities and their organisations</a:t>
            </a:r>
          </a:p>
          <a:p>
            <a:pPr>
              <a:lnSpc>
                <a:spcPct val="150000"/>
              </a:lnSpc>
            </a:pPr>
            <a:r>
              <a:rPr lang="en-GB" dirty="0"/>
              <a:t>Potential fees to get the Card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90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EDF Proposals 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Scope:</a:t>
            </a:r>
            <a:r>
              <a:rPr lang="en-GB" dirty="0"/>
              <a:t> should be retained to allow for the widest scope possible (all services including transport)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Scope:</a:t>
            </a:r>
            <a:r>
              <a:rPr lang="en-GB" dirty="0"/>
              <a:t> should be extended to include temporary protection when moving permanently to another Member State to work or study, while a persons’ disability status is being reassessed.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Issuing of Disability Card</a:t>
            </a:r>
            <a:r>
              <a:rPr lang="en-GB" dirty="0"/>
              <a:t>: free of charge.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Validity: </a:t>
            </a:r>
            <a:r>
              <a:rPr lang="en-GB" dirty="0"/>
              <a:t>not required to access other rights under EU law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29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EDF Proposals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Parking Card: </a:t>
            </a:r>
            <a:r>
              <a:rPr lang="en-GB" dirty="0"/>
              <a:t>database with parking rules.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Parking Card format:</a:t>
            </a:r>
            <a:r>
              <a:rPr lang="en-GB" dirty="0"/>
              <a:t> in Braille.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Awareness raising:</a:t>
            </a:r>
            <a:r>
              <a:rPr lang="en-GB" dirty="0"/>
              <a:t> coordinated by EU, public website with information, more accessible (sign languages, easy to read format).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Complementing acts:</a:t>
            </a:r>
            <a:r>
              <a:rPr lang="en-GB" dirty="0"/>
              <a:t> involvement of persons with disabilities and their representative organisations.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0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EDF position </a:t>
            </a:r>
            <a:r>
              <a:rPr lang="fr-BE" dirty="0" err="1"/>
              <a:t>papers</a:t>
            </a:r>
            <a:endParaRPr lang="en-GB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2022 position paper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4"/>
              </a:rPr>
              <a:t>Analysis of the proposal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5"/>
              </a:rPr>
              <a:t>Feedback to the Commission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hlinkClick r:id="rId6"/>
              </a:rPr>
              <a:t>Proposals for amendments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hlinkClick r:id="rId7"/>
              </a:rPr>
              <a:t>Check EDF dedicated webpage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2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None/>
              <a:defRPr/>
            </a:pPr>
            <a:r>
              <a:rPr lang="en-GB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General rules: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defRPr/>
            </a:pPr>
            <a:r>
              <a:rPr lang="en-US" sz="1200" dirty="0">
                <a:effectLst/>
                <a:cs typeface="Arial" panose="020B0604020202020204" pitchFamily="34" charset="0"/>
              </a:rPr>
              <a:t>During the questions and answers use raise hand function and take the floor or send questions via the chat box. </a:t>
            </a:r>
            <a:endParaRPr lang="en-GB" sz="1200" dirty="0">
              <a:effectLst/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defRPr/>
            </a:pPr>
            <a:r>
              <a:rPr lang="en-GB" sz="1200" dirty="0">
                <a:effectLst/>
                <a:cs typeface="Arial" panose="020B0604020202020204" pitchFamily="34" charset="0"/>
              </a:rPr>
              <a:t>Introduce yourself when speaking </a:t>
            </a:r>
            <a:endParaRPr lang="en-GB" sz="1200" dirty="0"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defRPr/>
            </a:pPr>
            <a:r>
              <a:rPr lang="en-GB" sz="1200" dirty="0">
                <a:cs typeface="Arial" panose="020B0604020202020204" pitchFamily="34" charset="0"/>
              </a:rPr>
              <a:t>Please s</a:t>
            </a:r>
            <a:r>
              <a:rPr lang="en-GB" sz="1200" dirty="0">
                <a:effectLst/>
                <a:cs typeface="Arial" panose="020B0604020202020204" pitchFamily="34" charset="0"/>
              </a:rPr>
              <a:t>peak slowly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7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/>
              <a:t>European Disability Forum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Staff member responsible: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Marie Denninghaus, Senior Policy Coordinator: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hlinkClick r:id="rId3"/>
              </a:rPr>
              <a:t>marie.denninghaus@edf-feph.org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17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Thanks to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Our captioner &amp;</a:t>
            </a:r>
            <a:r>
              <a:rPr lang="en-US" b="1" dirty="0">
                <a:latin typeface="Verdana"/>
                <a:ea typeface="Verdana"/>
              </a:rPr>
              <a:t> </a:t>
            </a:r>
            <a:r>
              <a:rPr lang="en-US" dirty="0">
                <a:latin typeface="Verdana"/>
                <a:ea typeface="Verdana"/>
              </a:rPr>
              <a:t>our International Sign Language interpreters 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Raquel for supporting.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MEP </a:t>
            </a:r>
            <a:r>
              <a:rPr lang="en-US" dirty="0" err="1">
                <a:latin typeface="Verdana"/>
                <a:ea typeface="Verdana"/>
              </a:rPr>
              <a:t>Nicholsonova</a:t>
            </a:r>
            <a:r>
              <a:rPr lang="en-US" dirty="0">
                <a:latin typeface="Verdana"/>
                <a:ea typeface="Verdana"/>
              </a:rPr>
              <a:t> for the video message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Alejandro for speaking.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11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this Webinar?</a:t>
            </a:r>
          </a:p>
          <a:p>
            <a:r>
              <a:rPr lang="en-US" sz="1200" dirty="0"/>
              <a:t>The European Disability Card will be an important asset for travelling</a:t>
            </a:r>
            <a:endParaRPr lang="en-US" sz="1200" b="1" dirty="0">
              <a:solidFill>
                <a:srgbClr val="0070C0"/>
              </a:solidFill>
            </a:endParaRPr>
          </a:p>
          <a:p>
            <a:r>
              <a:rPr lang="en-US" sz="1200" dirty="0"/>
              <a:t>The proposal does not mean the Card already exists: it’s the first step in a long journey.</a:t>
            </a:r>
          </a:p>
          <a:p>
            <a:r>
              <a:rPr lang="en-US" sz="1200" dirty="0"/>
              <a:t>Important for citizens with disabilities to know more and pressure political representatives for fast adoption.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1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b="1" dirty="0"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Keynote speech</a:t>
            </a:r>
            <a:r>
              <a:rPr lang="en-GB" dirty="0">
                <a:cs typeface="Arial" panose="020B0604020202020204" pitchFamily="34" charset="0"/>
              </a:rPr>
              <a:t>: MEP </a:t>
            </a:r>
            <a:r>
              <a:rPr lang="en-GB" dirty="0" err="1">
                <a:cs typeface="Arial" panose="020B0604020202020204" pitchFamily="34" charset="0"/>
              </a:rPr>
              <a:t>Duris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Nicholsonová</a:t>
            </a:r>
            <a:r>
              <a:rPr lang="en-GB" dirty="0">
                <a:cs typeface="Arial" panose="020B0604020202020204" pitchFamily="34" charset="0"/>
              </a:rPr>
              <a:t>, lead negotiator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Presenting the proposal </a:t>
            </a:r>
            <a:r>
              <a:rPr lang="en-GB" dirty="0">
                <a:cs typeface="Arial" panose="020B0604020202020204" pitchFamily="34" charset="0"/>
              </a:rPr>
              <a:t>and steps until it is adopted: André Félix, EDF Communications Coordinator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The position of the European Disability Forum</a:t>
            </a:r>
            <a:r>
              <a:rPr lang="en-GB" dirty="0">
                <a:cs typeface="Arial" panose="020B0604020202020204" pitchFamily="34" charset="0"/>
              </a:rPr>
              <a:t>:	Alejandro Moledo, EDF Deputy Director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Experience from Card user in Belgium</a:t>
            </a:r>
            <a:r>
              <a:rPr lang="en-GB" dirty="0">
                <a:cs typeface="Arial" panose="020B0604020202020204" pitchFamily="34" charset="0"/>
              </a:rPr>
              <a:t>: Pierre Gyselinck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Questions and Answers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3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cs typeface="Arial" panose="020B0604020202020204" pitchFamily="34" charset="0"/>
              </a:rPr>
              <a:t>Keynote video</a:t>
            </a:r>
            <a:r>
              <a:rPr lang="en-GB" sz="1200" dirty="0">
                <a:cs typeface="Arial" panose="020B0604020202020204" pitchFamily="34" charset="0"/>
              </a:rPr>
              <a:t>: </a:t>
            </a:r>
            <a:r>
              <a:rPr lang="en-GB" sz="1200" dirty="0">
                <a:solidFill>
                  <a:schemeClr val="tx1"/>
                </a:solidFill>
                <a:cs typeface="Arial" panose="020B0604020202020204" pitchFamily="34" charset="0"/>
              </a:rPr>
              <a:t>MEP </a:t>
            </a:r>
            <a:r>
              <a:rPr lang="en-GB" sz="1200" dirty="0" err="1">
                <a:solidFill>
                  <a:schemeClr val="tx1"/>
                </a:solidFill>
                <a:cs typeface="Arial" panose="020B0604020202020204" pitchFamily="34" charset="0"/>
              </a:rPr>
              <a:t>Duris</a:t>
            </a:r>
            <a:r>
              <a:rPr lang="en-GB" sz="1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cs typeface="Arial" panose="020B0604020202020204" pitchFamily="34" charset="0"/>
              </a:rPr>
              <a:t>Nicholsonová</a:t>
            </a:r>
            <a:r>
              <a:rPr lang="en-GB" sz="1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  <a:cs typeface="Arial" panose="020B0604020202020204" pitchFamily="34" charset="0"/>
              </a:rPr>
              <a:t>Lead negotiator for the European Parliament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4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EDF logo</a:t>
            </a:r>
          </a:p>
          <a:p>
            <a:r>
              <a:rPr lang="en-GB" sz="1200" dirty="0"/>
              <a:t>European Disability Card proposal and steps until it is adopted</a:t>
            </a:r>
          </a:p>
          <a:p>
            <a:r>
              <a:rPr lang="en-US" sz="1200" dirty="0"/>
              <a:t>André Félix – Communications Coordinator</a:t>
            </a:r>
          </a:p>
          <a:p>
            <a:r>
              <a:rPr lang="en-US" dirty="0"/>
              <a:t>9 November 2023</a:t>
            </a:r>
            <a:endParaRPr lang="en-GB" sz="120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0070C0"/>
                </a:solidFill>
              </a:rPr>
              <a:t>Agenda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Origins</a:t>
            </a:r>
          </a:p>
          <a:p>
            <a:pPr>
              <a:lnSpc>
                <a:spcPct val="150000"/>
              </a:lnSpc>
            </a:pPr>
            <a:r>
              <a:rPr lang="en-GB" dirty="0"/>
              <a:t>Pilot Project</a:t>
            </a:r>
          </a:p>
          <a:p>
            <a:pPr>
              <a:lnSpc>
                <a:spcPct val="150000"/>
              </a:lnSpc>
            </a:pPr>
            <a:r>
              <a:rPr lang="en-GB" dirty="0"/>
              <a:t>Proposal at a glance</a:t>
            </a:r>
          </a:p>
          <a:p>
            <a:pPr>
              <a:lnSpc>
                <a:spcPct val="150000"/>
              </a:lnSpc>
            </a:pPr>
            <a:r>
              <a:rPr lang="en-GB" dirty="0"/>
              <a:t>Next steps</a:t>
            </a:r>
          </a:p>
          <a:p>
            <a:pPr>
              <a:lnSpc>
                <a:spcPct val="150000"/>
              </a:lnSpc>
            </a:pPr>
            <a:r>
              <a:rPr lang="en-GB" dirty="0"/>
              <a:t>Key Players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Image: A MEP holding a cardboard version of the Disability Card in the European Parliament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1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rgbClr val="0070C0"/>
                </a:solidFill>
              </a:rPr>
              <a:t>Origins</a:t>
            </a:r>
          </a:p>
          <a:p>
            <a:pPr>
              <a:lnSpc>
                <a:spcPct val="150000"/>
              </a:lnSpc>
            </a:pPr>
            <a:r>
              <a:rPr lang="en-GB" dirty="0"/>
              <a:t>Demand from disability movement in </a:t>
            </a:r>
            <a:r>
              <a:rPr lang="en-GB" b="1" dirty="0"/>
              <a:t>2011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Ensure same disability-related rights and discounts.</a:t>
            </a:r>
          </a:p>
          <a:p>
            <a:pPr>
              <a:lnSpc>
                <a:spcPct val="150000"/>
              </a:lnSpc>
            </a:pPr>
            <a:r>
              <a:rPr lang="en-GB" dirty="0"/>
              <a:t>Demands led to pilot projects in 8 countries.</a:t>
            </a:r>
          </a:p>
          <a:p>
            <a:endParaRPr lang="en-GB" dirty="0"/>
          </a:p>
          <a:p>
            <a:r>
              <a:rPr lang="en-GB" dirty="0"/>
              <a:t>Alt text: Close-up of the European Disability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8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09-11-23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%3A52023PC051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omnat%3ACOM_2023_0698_F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arl.europa.eu/meps/en/197766/LUCIA_DURIS+NICHOLSONOVA/home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arl.europa.eu/meps/en/88715/JOSE_GUSMAO/home" TargetMode="External"/><Relationship Id="rId3" Type="http://schemas.openxmlformats.org/officeDocument/2006/relationships/hyperlink" Target="https://www.europarl.europa.eu/meps/en/28122/DAVID_CASA/home" TargetMode="External"/><Relationship Id="rId7" Type="http://schemas.openxmlformats.org/officeDocument/2006/relationships/hyperlink" Target="https://www.europarl.europa.eu/meps/en/197461/KATRIN_LANGENSIEPEN/hom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s://www.europarl.europa.eu/meps/en/237224/JOAO_ALBUQUERQUE/home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ps/en/197544/ELZBIETA_RAFALSKA/hom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www.europarl.europa.eu/meps/en/197611/ELENA_LIZZI/hom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ps/en/197396/ERIK_BERGKVIST/hom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www.europarl.europa.eu/meps/en/96811/ROSA_ESTARAS+FERRAGUT/home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content/uploads/2022/05/EDF-Position-on-the-European-Disability-Card-2022_final.pdf" TargetMode="External"/><Relationship Id="rId7" Type="http://schemas.openxmlformats.org/officeDocument/2006/relationships/hyperlink" Target="https://www.edf-feph.org/eu-disability-card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f-feph.org/content/uploads/2023/10/EDF-Proposed-Amendments-Disability-Card-2023.docx" TargetMode="External"/><Relationship Id="rId5" Type="http://schemas.openxmlformats.org/officeDocument/2006/relationships/hyperlink" Target="https://ec.europa.eu/info/law/better-regulation/have-your-say/initiatives/13517-European-disability-card/F3441689_en" TargetMode="External"/><Relationship Id="rId4" Type="http://schemas.openxmlformats.org/officeDocument/2006/relationships/hyperlink" Target="https://www.edf-feph.org/publications/edf-analysis-of-the-commission-proposal-for-a-european-disability-car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denninghaus@edf-feph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f-feph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7534" y="3690110"/>
            <a:ext cx="7176304" cy="1277126"/>
          </a:xfrm>
        </p:spPr>
        <p:txBody>
          <a:bodyPr>
            <a:noAutofit/>
          </a:bodyPr>
          <a:lstStyle/>
          <a:p>
            <a:r>
              <a:rPr lang="en-GB" sz="2800" dirty="0"/>
              <a:t>European Disability Card</a:t>
            </a:r>
            <a:br>
              <a:rPr lang="en-GB" sz="2800" dirty="0"/>
            </a:br>
            <a:r>
              <a:rPr lang="en-GB" sz="2800" dirty="0"/>
              <a:t>from proposal to reality</a:t>
            </a:r>
            <a:endParaRPr lang="fr-B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899" y="5169336"/>
            <a:ext cx="9144000" cy="1168476"/>
          </a:xfrm>
        </p:spPr>
        <p:txBody>
          <a:bodyPr>
            <a:normAutofit/>
          </a:bodyPr>
          <a:lstStyle/>
          <a:p>
            <a:r>
              <a:rPr lang="en-US" sz="2800" dirty="0"/>
              <a:t>André Félix – Communications Coordinator</a:t>
            </a:r>
          </a:p>
          <a:p>
            <a:r>
              <a:rPr lang="en-US" dirty="0"/>
              <a:t>9 November 2023</a:t>
            </a:r>
            <a:endParaRPr lang="en-GB" sz="2800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517107"/>
            <a:ext cx="2595744" cy="2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70C0"/>
                </a:solidFill>
              </a:rPr>
              <a:t>Pilot </a:t>
            </a:r>
            <a:r>
              <a:rPr lang="fr-BE" b="1" dirty="0" err="1">
                <a:solidFill>
                  <a:srgbClr val="0070C0"/>
                </a:solidFill>
              </a:rPr>
              <a:t>projects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8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Started in 2015.</a:t>
            </a:r>
          </a:p>
          <a:p>
            <a:pPr>
              <a:lnSpc>
                <a:spcPct val="150000"/>
              </a:lnSpc>
            </a:pPr>
            <a:r>
              <a:rPr lang="en-GB" dirty="0"/>
              <a:t>Limited scope and funding: Culture, Leisure, Sport.</a:t>
            </a:r>
          </a:p>
          <a:p>
            <a:pPr>
              <a:lnSpc>
                <a:spcPct val="150000"/>
              </a:lnSpc>
            </a:pPr>
            <a:r>
              <a:rPr lang="en-GB" dirty="0"/>
              <a:t>Voluntary for service providers</a:t>
            </a:r>
          </a:p>
          <a:p>
            <a:pPr>
              <a:lnSpc>
                <a:spcPct val="150000"/>
              </a:lnSpc>
            </a:pPr>
            <a:r>
              <a:rPr lang="en-GB" dirty="0"/>
              <a:t>8 countries: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Belgium, C</a:t>
            </a:r>
            <a:r>
              <a:rPr lang="it-IT" dirty="0"/>
              <a:t>yprus, Estonia, Finland, Italy, Malta, Romania, and Slovenia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1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Proposal</a:t>
            </a:r>
            <a:r>
              <a:rPr lang="fr-BE" dirty="0"/>
              <a:t> for European Disability Card and Parking Card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08EC93-259D-E6A6-3584-E0304F10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8" y="2501159"/>
            <a:ext cx="7200418" cy="37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1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At a </a:t>
            </a:r>
            <a:r>
              <a:rPr lang="fr-BE" dirty="0" err="1"/>
              <a:t>glance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8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Announced in 2021.</a:t>
            </a:r>
          </a:p>
          <a:p>
            <a:pPr>
              <a:lnSpc>
                <a:spcPct val="150000"/>
              </a:lnSpc>
            </a:pPr>
            <a:r>
              <a:rPr lang="en-GB" dirty="0"/>
              <a:t>Based on 2 public consultations, assessment of pilot projects.</a:t>
            </a:r>
          </a:p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Proposal </a:t>
            </a:r>
            <a:r>
              <a:rPr lang="en-GB" dirty="0"/>
              <a:t>on 6 September</a:t>
            </a:r>
          </a:p>
          <a:p>
            <a:pPr>
              <a:lnSpc>
                <a:spcPct val="150000"/>
              </a:lnSpc>
            </a:pPr>
            <a:r>
              <a:rPr lang="en-GB" dirty="0"/>
              <a:t>“Start of the journey”</a:t>
            </a:r>
          </a:p>
        </p:txBody>
      </p:sp>
      <p:pic>
        <p:nvPicPr>
          <p:cNvPr id="5" name="Picture 4" descr="EDF President Yannis Vardakastanis with EU Commission for Equality, Belgian Minister for Disability and MEP Langensiepen holding a cardboard sign">
            <a:extLst>
              <a:ext uri="{FF2B5EF4-FFF2-40B4-BE49-F238E27FC236}">
                <a16:creationId xmlns:a16="http://schemas.microsoft.com/office/drawing/2014/main" id="{9C91971C-2139-CFCE-9D61-FC00B6536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64" y="3176802"/>
            <a:ext cx="5519036" cy="36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European Disability Card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Physical and Digital Card.</a:t>
            </a:r>
          </a:p>
          <a:p>
            <a:pPr>
              <a:lnSpc>
                <a:spcPct val="150000"/>
              </a:lnSpc>
            </a:pPr>
            <a:r>
              <a:rPr lang="en-GB" dirty="0"/>
              <a:t>Only for short stays.</a:t>
            </a:r>
          </a:p>
          <a:p>
            <a:pPr>
              <a:lnSpc>
                <a:spcPct val="150000"/>
              </a:lnSpc>
            </a:pPr>
            <a:r>
              <a:rPr lang="en-GB" dirty="0"/>
              <a:t>Expands the scope of pilot projects: all EU countries; mutual recognition of disability status, except in social protection; covers all services including transport. </a:t>
            </a:r>
          </a:p>
          <a:p>
            <a:pPr>
              <a:lnSpc>
                <a:spcPct val="150000"/>
              </a:lnSpc>
            </a:pPr>
            <a:r>
              <a:rPr lang="en-GB" dirty="0"/>
              <a:t>Available to EU citizens and non-EU citizens that are residents (</a:t>
            </a:r>
            <a:r>
              <a:rPr lang="en-GB" dirty="0">
                <a:hlinkClick r:id="rId3"/>
              </a:rPr>
              <a:t>additional legislation</a:t>
            </a:r>
            <a:r>
              <a:rPr lang="en-GB" dirty="0"/>
              <a:t>).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7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5" y="182280"/>
            <a:ext cx="11573857" cy="1325563"/>
          </a:xfrm>
        </p:spPr>
        <p:txBody>
          <a:bodyPr/>
          <a:lstStyle/>
          <a:p>
            <a:r>
              <a:rPr lang="fr-BE" dirty="0"/>
              <a:t>European Disability Card </a:t>
            </a:r>
            <a:r>
              <a:rPr lang="fr-BE" dirty="0" err="1"/>
              <a:t>continued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Takes the form of a Directive: means the EU countries are responsible to adapt and enforce the Card.</a:t>
            </a:r>
          </a:p>
          <a:p>
            <a:pPr>
              <a:lnSpc>
                <a:spcPct val="150000"/>
              </a:lnSpc>
            </a:pPr>
            <a:r>
              <a:rPr lang="en-GB" dirty="0"/>
              <a:t>Currently, EU Countries will have 18 months from the date the law enters into force to adapt the law and start delivering the Card.</a:t>
            </a:r>
          </a:p>
          <a:p>
            <a:pPr>
              <a:lnSpc>
                <a:spcPct val="150000"/>
              </a:lnSpc>
            </a:pPr>
            <a:r>
              <a:rPr lang="en-GB" dirty="0"/>
              <a:t>This means, </a:t>
            </a:r>
            <a:r>
              <a:rPr lang="en-GB" b="1" dirty="0"/>
              <a:t>at least 2 to 3 years </a:t>
            </a:r>
            <a:r>
              <a:rPr lang="en-GB" dirty="0"/>
              <a:t>until it’s a reality.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66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European Parking Card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Same card across the Union.</a:t>
            </a:r>
          </a:p>
          <a:p>
            <a:pPr>
              <a:lnSpc>
                <a:spcPct val="150000"/>
              </a:lnSpc>
            </a:pPr>
            <a:r>
              <a:rPr lang="en-GB" dirty="0"/>
              <a:t>Recognised everywhere</a:t>
            </a:r>
          </a:p>
          <a:p>
            <a:pPr>
              <a:lnSpc>
                <a:spcPct val="150000"/>
              </a:lnSpc>
            </a:pPr>
            <a:r>
              <a:rPr lang="en-GB" dirty="0"/>
              <a:t>Replaces national Cards. </a:t>
            </a:r>
          </a:p>
          <a:p>
            <a:pPr>
              <a:lnSpc>
                <a:spcPct val="150000"/>
              </a:lnSpc>
            </a:pPr>
            <a:r>
              <a:rPr lang="en-GB" dirty="0"/>
              <a:t>Parking spaces and rules around it remain different.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75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players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Logo of the European Parliament">
            <a:extLst>
              <a:ext uri="{FF2B5EF4-FFF2-40B4-BE49-F238E27FC236}">
                <a16:creationId xmlns:a16="http://schemas.microsoft.com/office/drawing/2014/main" id="{DBB53D97-FD6A-0EF5-849A-748B4DF27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6" y="2012488"/>
            <a:ext cx="3454762" cy="4198476"/>
          </a:xfrm>
          <a:prstGeom prst="rect">
            <a:avLst/>
          </a:prstGeom>
        </p:spPr>
      </p:pic>
      <p:pic>
        <p:nvPicPr>
          <p:cNvPr id="2050" name="Picture 2" descr="Logo of the Council of EU ">
            <a:extLst>
              <a:ext uri="{FF2B5EF4-FFF2-40B4-BE49-F238E27FC236}">
                <a16:creationId xmlns:a16="http://schemas.microsoft.com/office/drawing/2014/main" id="{1608D104-01AF-D5A0-A157-4C6426F0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8" y="3365978"/>
            <a:ext cx="7037543" cy="14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Next </a:t>
            </a:r>
            <a:r>
              <a:rPr lang="fr-BE" dirty="0" err="1"/>
              <a:t>steps</a:t>
            </a:r>
            <a:r>
              <a:rPr lang="fr-BE" dirty="0"/>
              <a:t> – phase 1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Graph showing two different timelines. The timeline above is for the European parliament with the following steps: decision on lead negotiator then discussion of report in Committees, then approval of report in Committees; submission of report to all MEPs and finally vote on the report.&#10;The timeline below is for the European Council: Decision on  which set of ministers is responsible; discussion in meetings to create a position and vote of position by ministers">
            <a:extLst>
              <a:ext uri="{FF2B5EF4-FFF2-40B4-BE49-F238E27FC236}">
                <a16:creationId xmlns:a16="http://schemas.microsoft.com/office/drawing/2014/main" id="{2D6B1DEE-C72F-18CB-B39C-77EFDC10E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7" r="-857" b="18819"/>
          <a:stretch/>
        </p:blipFill>
        <p:spPr>
          <a:xfrm>
            <a:off x="1098148" y="1122745"/>
            <a:ext cx="9995704" cy="50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Next </a:t>
            </a:r>
            <a:r>
              <a:rPr lang="fr-BE" dirty="0" err="1"/>
              <a:t>steps</a:t>
            </a:r>
            <a:r>
              <a:rPr lang="fr-BE" dirty="0"/>
              <a:t> – phase 2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Graph showing a timeline with following points: lead negotiators of the EU Parliamn and Council discuss the law; agreement on the final text of the law; Council Votes on final text of the Law, EU Prliament votes on the final text of the law; then publication in the Official EU Journals, and then EU Countries have some tim to implement the law">
            <a:extLst>
              <a:ext uri="{FF2B5EF4-FFF2-40B4-BE49-F238E27FC236}">
                <a16:creationId xmlns:a16="http://schemas.microsoft.com/office/drawing/2014/main" id="{6A7D1BD3-04C3-6F89-82D5-662C7D957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4262" r="830" b="14767"/>
          <a:stretch/>
        </p:blipFill>
        <p:spPr>
          <a:xfrm>
            <a:off x="1665307" y="1507843"/>
            <a:ext cx="8861385" cy="45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European </a:t>
            </a:r>
            <a:r>
              <a:rPr lang="fr-BE" dirty="0" err="1"/>
              <a:t>Parliament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E1D7-D1F1-C386-8AD9-2608BEB1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Main</a:t>
            </a:r>
            <a:r>
              <a:rPr lang="en-GB" dirty="0"/>
              <a:t> </a:t>
            </a:r>
            <a:r>
              <a:rPr lang="en-GB" b="1" dirty="0"/>
              <a:t>Committee</a:t>
            </a:r>
            <a:r>
              <a:rPr lang="en-GB" dirty="0"/>
              <a:t>: Committee on Employment and Social Affairs. </a:t>
            </a:r>
            <a:r>
              <a:rPr lang="en-GB" b="1" dirty="0"/>
              <a:t>Associated Committee</a:t>
            </a:r>
            <a:r>
              <a:rPr lang="en-GB" dirty="0"/>
              <a:t>: Transport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Supporting</a:t>
            </a:r>
            <a:r>
              <a:rPr lang="en-GB" dirty="0"/>
              <a:t> </a:t>
            </a:r>
            <a:r>
              <a:rPr lang="en-GB" b="1" dirty="0"/>
              <a:t>Committees</a:t>
            </a:r>
            <a:r>
              <a:rPr lang="en-GB" dirty="0"/>
              <a:t>: Internal Market, Women’s Rights, Petitions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F8D7E-3DA8-D7B2-9CDD-AC38B72D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83" y="3429000"/>
            <a:ext cx="5969277" cy="39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2" y="365125"/>
            <a:ext cx="1107600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information 1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14" y="1279984"/>
            <a:ext cx="11076008" cy="4730128"/>
          </a:xfrm>
        </p:spPr>
        <p:txBody>
          <a:bodyPr>
            <a:noAutofit/>
          </a:bodyPr>
          <a:lstStyle/>
          <a:p>
            <a:pPr marL="0" lvl="0" indent="0"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None/>
              <a:defRPr/>
            </a:pPr>
            <a:r>
              <a:rPr lang="en-GB" b="1" kern="0" dirty="0">
                <a:solidFill>
                  <a:prstClr val="black"/>
                </a:solidFill>
                <a:cs typeface="Arial" panose="020B0604020202020204" pitchFamily="34" charset="0"/>
              </a:rPr>
              <a:t>Accessibility</a:t>
            </a: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Real time captioning in English (activate in zoom or use external link from chat box) - automatic translation into German, Italian and Spanish on request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r>
              <a:rPr lang="en-GB" kern="0" dirty="0">
                <a:solidFill>
                  <a:prstClr val="black"/>
                </a:solidFill>
                <a:cs typeface="Arial" panose="020B0604020202020204" pitchFamily="34" charset="0"/>
              </a:rPr>
              <a:t>International Sign Language Interpretation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r>
              <a:rPr lang="en-US" kern="0" dirty="0">
                <a:solidFill>
                  <a:prstClr val="black"/>
                </a:solidFill>
                <a:cs typeface="Arial" panose="020B0604020202020204" pitchFamily="34" charset="0"/>
              </a:rPr>
              <a:t>Please remain muted with camera off while you are not speaking 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070C0"/>
              </a:buClr>
              <a:defRPr/>
            </a:pPr>
            <a:endParaRPr lang="en-GB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7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Main </a:t>
            </a:r>
            <a:r>
              <a:rPr lang="fr-BE" dirty="0" err="1"/>
              <a:t>negotiator</a:t>
            </a:r>
            <a:endParaRPr lang="fr-BE" b="1" dirty="0">
              <a:solidFill>
                <a:srgbClr val="0070C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6CA36E-6B18-E1E3-9E3D-2B9D6063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9" y="1832932"/>
            <a:ext cx="3208916" cy="405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Renew Europe - Wikipedia">
            <a:extLst>
              <a:ext uri="{FF2B5EF4-FFF2-40B4-BE49-F238E27FC236}">
                <a16:creationId xmlns:a16="http://schemas.microsoft.com/office/drawing/2014/main" id="{A6BF0845-4B09-38C1-0EBB-94F13DA4D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521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Logo of the Renew Europe group in the European Parliament">
            <a:extLst>
              <a:ext uri="{FF2B5EF4-FFF2-40B4-BE49-F238E27FC236}">
                <a16:creationId xmlns:a16="http://schemas.microsoft.com/office/drawing/2014/main" id="{95F358E4-0950-C9BB-82A6-054DBCB5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94" y="3304570"/>
            <a:ext cx="2813612" cy="13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EE6691-5E1C-F3B9-1481-421CA4DF84C5}"/>
              </a:ext>
            </a:extLst>
          </p:cNvPr>
          <p:cNvSpPr txBox="1"/>
          <p:nvPr/>
        </p:nvSpPr>
        <p:spPr>
          <a:xfrm>
            <a:off x="4723850" y="193503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Lucia </a:t>
            </a:r>
            <a:r>
              <a:rPr lang="en-GB" sz="36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Ďuriš</a:t>
            </a:r>
            <a:r>
              <a:rPr lang="en-GB" sz="36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 </a:t>
            </a:r>
            <a:r>
              <a:rPr lang="en-GB" sz="3600" dirty="0" err="1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N</a:t>
            </a:r>
            <a:r>
              <a:rPr lang="en-GB" sz="36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icholsonová</a:t>
            </a:r>
            <a:endParaRPr lang="en-GB" sz="36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6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Slovakia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1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</a:t>
            </a:r>
            <a:r>
              <a:rPr lang="fr-BE" dirty="0" err="1"/>
              <a:t>supporting</a:t>
            </a:r>
            <a:r>
              <a:rPr lang="fr-BE" dirty="0"/>
              <a:t> </a:t>
            </a:r>
            <a:r>
              <a:rPr lang="fr-BE" dirty="0" err="1"/>
              <a:t>negotiators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8" name="AutoShape 4" descr="Renew Europe - Wikipedia">
            <a:extLst>
              <a:ext uri="{FF2B5EF4-FFF2-40B4-BE49-F238E27FC236}">
                <a16:creationId xmlns:a16="http://schemas.microsoft.com/office/drawing/2014/main" id="{A6BF0845-4B09-38C1-0EBB-94F13DA4D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521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E6691-5E1C-F3B9-1481-421CA4DF84C5}"/>
              </a:ext>
            </a:extLst>
          </p:cNvPr>
          <p:cNvSpPr txBox="1"/>
          <p:nvPr/>
        </p:nvSpPr>
        <p:spPr>
          <a:xfrm>
            <a:off x="1803132" y="2289724"/>
            <a:ext cx="462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David Casa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Malta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 People’s Party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A23D11D-351F-05B5-9B7F-923FE306F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" y="2113708"/>
            <a:ext cx="1222094" cy="15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F1ACF0B-DF52-7324-6802-89AF31E9B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8" y="4456602"/>
            <a:ext cx="1384814" cy="17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7E7D049-60AB-4D29-7F57-8DE6810DE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4" y="2143467"/>
            <a:ext cx="1267303" cy="16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7AE60-DCEA-A624-92D7-5FF09CF52AF9}"/>
              </a:ext>
            </a:extLst>
          </p:cNvPr>
          <p:cNvSpPr txBox="1"/>
          <p:nvPr/>
        </p:nvSpPr>
        <p:spPr>
          <a:xfrm>
            <a:off x="8100772" y="2115648"/>
            <a:ext cx="462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Katrin Langensiepen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Germany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Greens/EFA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50131-661F-B494-3C30-8C016C44FF8C}"/>
              </a:ext>
            </a:extLst>
          </p:cNvPr>
          <p:cNvSpPr txBox="1"/>
          <p:nvPr/>
        </p:nvSpPr>
        <p:spPr>
          <a:xfrm>
            <a:off x="8301428" y="4545803"/>
            <a:ext cx="462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José Gusmão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Portugal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Left - GUE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78F533E6-BEC3-EADC-8169-AE6326703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60" y="4456603"/>
            <a:ext cx="1368712" cy="17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6016E-F1F7-2369-B4D4-CECD3484ACCB}"/>
              </a:ext>
            </a:extLst>
          </p:cNvPr>
          <p:cNvSpPr txBox="1"/>
          <p:nvPr/>
        </p:nvSpPr>
        <p:spPr>
          <a:xfrm>
            <a:off x="1903460" y="4629614"/>
            <a:ext cx="462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João Albuquerque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Portugal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Socialists &amp; Democrats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58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1367028" cy="1325563"/>
          </a:xfrm>
        </p:spPr>
        <p:txBody>
          <a:bodyPr>
            <a:normAutofit/>
          </a:bodyPr>
          <a:lstStyle/>
          <a:p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</a:t>
            </a:r>
            <a:r>
              <a:rPr lang="fr-BE" dirty="0" err="1"/>
              <a:t>supporting</a:t>
            </a:r>
            <a:r>
              <a:rPr lang="fr-BE" dirty="0"/>
              <a:t> </a:t>
            </a:r>
            <a:r>
              <a:rPr lang="fr-BE" dirty="0" err="1"/>
              <a:t>negotiators</a:t>
            </a:r>
            <a:r>
              <a:rPr lang="fr-BE" dirty="0"/>
              <a:t> </a:t>
            </a:r>
            <a:r>
              <a:rPr lang="fr-BE" dirty="0" err="1"/>
              <a:t>continued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8" name="AutoShape 4" descr="Renew Europe - Wikipedia">
            <a:extLst>
              <a:ext uri="{FF2B5EF4-FFF2-40B4-BE49-F238E27FC236}">
                <a16:creationId xmlns:a16="http://schemas.microsoft.com/office/drawing/2014/main" id="{A6BF0845-4B09-38C1-0EBB-94F13DA4D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521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E6691-5E1C-F3B9-1481-421CA4DF84C5}"/>
              </a:ext>
            </a:extLst>
          </p:cNvPr>
          <p:cNvSpPr txBox="1"/>
          <p:nvPr/>
        </p:nvSpPr>
        <p:spPr>
          <a:xfrm>
            <a:off x="2136254" y="1824899"/>
            <a:ext cx="4627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Elżbieta Rafalska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Poland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Conservatives &amp; Reformists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7AE60-DCEA-A624-92D7-5FF09CF52AF9}"/>
              </a:ext>
            </a:extLst>
          </p:cNvPr>
          <p:cNvSpPr txBox="1"/>
          <p:nvPr/>
        </p:nvSpPr>
        <p:spPr>
          <a:xfrm>
            <a:off x="2136254" y="4275554"/>
            <a:ext cx="462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Elena </a:t>
            </a:r>
            <a:r>
              <a:rPr lang="en-GB" sz="28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Lizzi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Italy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Identity and Democracy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E4BFF77-4659-3AB9-E7E0-95FC1DF62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" y="1592906"/>
            <a:ext cx="1619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94B376B-2AAB-3A88-2269-C94E68ED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" y="4162735"/>
            <a:ext cx="1619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3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/>
              <a:t>European </a:t>
            </a:r>
            <a:r>
              <a:rPr lang="fr-BE" dirty="0" err="1"/>
              <a:t>Parliament</a:t>
            </a:r>
            <a:r>
              <a:rPr lang="fr-BE" dirty="0"/>
              <a:t> – </a:t>
            </a:r>
            <a:r>
              <a:rPr lang="fr-BE" dirty="0" err="1"/>
              <a:t>negotiators</a:t>
            </a:r>
            <a:r>
              <a:rPr lang="fr-BE" dirty="0"/>
              <a:t>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Committees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8" name="AutoShape 4" descr="Renew Europe - Wikipedia">
            <a:extLst>
              <a:ext uri="{FF2B5EF4-FFF2-40B4-BE49-F238E27FC236}">
                <a16:creationId xmlns:a16="http://schemas.microsoft.com/office/drawing/2014/main" id="{A6BF0845-4B09-38C1-0EBB-94F13DA4D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521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E6691-5E1C-F3B9-1481-421CA4DF84C5}"/>
              </a:ext>
            </a:extLst>
          </p:cNvPr>
          <p:cNvSpPr txBox="1"/>
          <p:nvPr/>
        </p:nvSpPr>
        <p:spPr>
          <a:xfrm>
            <a:off x="2136254" y="1824899"/>
            <a:ext cx="7621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Transport Committee:</a:t>
            </a:r>
          </a:p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Erik </a:t>
            </a:r>
            <a:r>
              <a:rPr lang="en-GB" sz="28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Bergvist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Sweden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Socialists &amp; Democrats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E371F1E-7219-F3DE-F77A-B7B8C53F0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" y="1748233"/>
            <a:ext cx="1619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086C8-83DA-782F-69B3-7494A9E10D00}"/>
              </a:ext>
            </a:extLst>
          </p:cNvPr>
          <p:cNvSpPr txBox="1"/>
          <p:nvPr/>
        </p:nvSpPr>
        <p:spPr>
          <a:xfrm>
            <a:off x="2136254" y="4279773"/>
            <a:ext cx="7621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Women’s Rights Committee:</a:t>
            </a:r>
          </a:p>
          <a:p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Rosa </a:t>
            </a:r>
            <a:r>
              <a:rPr lang="en-GB" sz="28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Estaràs</a:t>
            </a:r>
            <a:r>
              <a:rPr lang="en-GB" sz="2800" b="0" i="0" dirty="0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 </a:t>
            </a:r>
            <a:r>
              <a:rPr lang="en-GB" sz="2800" b="0" i="0" dirty="0" err="1">
                <a:solidFill>
                  <a:srgbClr val="1E1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Ferragut</a:t>
            </a:r>
            <a:endParaRPr lang="en-GB" sz="2800" b="0" i="0" dirty="0">
              <a:solidFill>
                <a:srgbClr val="1E1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Spain</a:t>
            </a:r>
          </a:p>
          <a:p>
            <a:r>
              <a:rPr lang="en-GB" sz="2800" dirty="0">
                <a:solidFill>
                  <a:srgbClr val="1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 People’s Party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2322BDF-B226-56A6-A3AC-DDE8B1F2B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" y="4217542"/>
            <a:ext cx="1619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0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36" y="228579"/>
            <a:ext cx="10515600" cy="1325563"/>
          </a:xfrm>
        </p:spPr>
        <p:txBody>
          <a:bodyPr/>
          <a:lstStyle/>
          <a:p>
            <a:r>
              <a:rPr lang="fr-BE" dirty="0"/>
              <a:t>European Council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63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Representatives of National Ministries.</a:t>
            </a:r>
          </a:p>
          <a:p>
            <a:pPr>
              <a:lnSpc>
                <a:spcPct val="150000"/>
              </a:lnSpc>
            </a:pPr>
            <a:r>
              <a:rPr lang="en-GB" dirty="0"/>
              <a:t>Presidency leads negotiations: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Until end 2023: Spain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First semester 2024: Belgium</a:t>
            </a: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A8EF7F35-EA24-937F-DA83-B1B59EC7C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44" y="4484667"/>
            <a:ext cx="3013707" cy="20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71EDE01B-6BC0-D311-B19D-269BD31B7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35" y="4484667"/>
            <a:ext cx="3013707" cy="20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9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7534" y="3690110"/>
            <a:ext cx="7176304" cy="1277126"/>
          </a:xfrm>
        </p:spPr>
        <p:txBody>
          <a:bodyPr>
            <a:noAutofit/>
          </a:bodyPr>
          <a:lstStyle/>
          <a:p>
            <a:r>
              <a:rPr lang="en-GB" sz="2800" dirty="0"/>
              <a:t>The position of the European Disability Forum</a:t>
            </a:r>
            <a:endParaRPr lang="fr-B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899" y="5169336"/>
            <a:ext cx="9144000" cy="116847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Alejandro Moledo – Deputy Director &amp; Head of Policy</a:t>
            </a:r>
          </a:p>
          <a:p>
            <a:r>
              <a:rPr lang="en-US" dirty="0"/>
              <a:t>9 November 2023</a:t>
            </a:r>
            <a:endParaRPr lang="en-GB" sz="2800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517107"/>
            <a:ext cx="2595744" cy="2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68" y="-24554"/>
            <a:ext cx="11466814" cy="1325563"/>
          </a:xfrm>
        </p:spPr>
        <p:txBody>
          <a:bodyPr/>
          <a:lstStyle/>
          <a:p>
            <a:r>
              <a:rPr lang="en-GB" dirty="0"/>
              <a:t>Proposal: </a:t>
            </a:r>
            <a:r>
              <a:rPr lang="en-GB" dirty="0" err="1"/>
              <a:t>strenghts</a:t>
            </a:r>
            <a:r>
              <a:rPr lang="en-GB" dirty="0"/>
              <a:t> &amp; weaknesses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98" y="870857"/>
            <a:ext cx="5512443" cy="597480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Strengths:</a:t>
            </a:r>
          </a:p>
          <a:p>
            <a:pPr>
              <a:lnSpc>
                <a:spcPct val="150000"/>
              </a:lnSpc>
            </a:pPr>
            <a:r>
              <a:rPr lang="en-GB" dirty="0"/>
              <a:t>Directive (binding law)</a:t>
            </a:r>
          </a:p>
          <a:p>
            <a:pPr>
              <a:lnSpc>
                <a:spcPct val="150000"/>
              </a:lnSpc>
            </a:pPr>
            <a:r>
              <a:rPr lang="en-GB" dirty="0"/>
              <a:t>Mutual recognition</a:t>
            </a:r>
          </a:p>
          <a:p>
            <a:pPr>
              <a:lnSpc>
                <a:spcPct val="150000"/>
              </a:lnSpc>
            </a:pPr>
            <a:r>
              <a:rPr lang="en-GB" dirty="0"/>
              <a:t>All services</a:t>
            </a:r>
          </a:p>
          <a:p>
            <a:pPr>
              <a:lnSpc>
                <a:spcPct val="150000"/>
              </a:lnSpc>
            </a:pPr>
            <a:r>
              <a:rPr lang="en-GB" dirty="0"/>
              <a:t>Including personal assistants</a:t>
            </a:r>
          </a:p>
          <a:p>
            <a:pPr>
              <a:lnSpc>
                <a:spcPct val="150000"/>
              </a:lnSpc>
            </a:pPr>
            <a:r>
              <a:rPr lang="en-GB" dirty="0"/>
              <a:t>Respects privacy</a:t>
            </a:r>
          </a:p>
          <a:p>
            <a:pPr>
              <a:lnSpc>
                <a:spcPct val="150000"/>
              </a:lnSpc>
            </a:pPr>
            <a:r>
              <a:rPr lang="en-GB" dirty="0"/>
              <a:t>Can complement national cards</a:t>
            </a:r>
          </a:p>
          <a:p>
            <a:pPr>
              <a:lnSpc>
                <a:spcPct val="150000"/>
              </a:lnSpc>
            </a:pPr>
            <a:r>
              <a:rPr lang="en-GB" dirty="0"/>
              <a:t>Digital capabilities</a:t>
            </a:r>
          </a:p>
          <a:p>
            <a:pPr>
              <a:lnSpc>
                <a:spcPct val="150000"/>
              </a:lnSpc>
            </a:pPr>
            <a:r>
              <a:rPr lang="en-GB" dirty="0"/>
              <a:t>Voluntary use</a:t>
            </a:r>
          </a:p>
          <a:p>
            <a:pPr>
              <a:lnSpc>
                <a:spcPct val="150000"/>
              </a:lnSpc>
            </a:pPr>
            <a:r>
              <a:rPr lang="en-GB" dirty="0"/>
              <a:t>Separate from the Parking Card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D8BDA7-809E-3A1E-8168-5B7E28625612}"/>
              </a:ext>
            </a:extLst>
          </p:cNvPr>
          <p:cNvSpPr txBox="1">
            <a:spLocks/>
          </p:cNvSpPr>
          <p:nvPr/>
        </p:nvSpPr>
        <p:spPr>
          <a:xfrm>
            <a:off x="6068671" y="1224002"/>
            <a:ext cx="5690243" cy="5489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Weaknesses:</a:t>
            </a:r>
          </a:p>
          <a:p>
            <a:pPr>
              <a:lnSpc>
                <a:spcPct val="150000"/>
              </a:lnSpc>
            </a:pPr>
            <a:r>
              <a:rPr lang="en-GB" dirty="0"/>
              <a:t>Totally excludes social protection</a:t>
            </a:r>
          </a:p>
          <a:p>
            <a:pPr>
              <a:lnSpc>
                <a:spcPct val="150000"/>
              </a:lnSpc>
            </a:pPr>
            <a:r>
              <a:rPr lang="en-GB" dirty="0"/>
              <a:t>No link with EU mobility programmes</a:t>
            </a:r>
          </a:p>
          <a:p>
            <a:pPr>
              <a:lnSpc>
                <a:spcPct val="150000"/>
              </a:lnSpc>
            </a:pPr>
            <a:r>
              <a:rPr lang="en-GB" dirty="0"/>
              <a:t>Raising awareness only by Member States</a:t>
            </a:r>
          </a:p>
          <a:p>
            <a:pPr>
              <a:lnSpc>
                <a:spcPct val="150000"/>
              </a:lnSpc>
            </a:pPr>
            <a:r>
              <a:rPr lang="en-GB" dirty="0"/>
              <a:t>Minor involvement of persons with disabilities and their organisations</a:t>
            </a:r>
          </a:p>
          <a:p>
            <a:pPr>
              <a:lnSpc>
                <a:spcPct val="150000"/>
              </a:lnSpc>
            </a:pPr>
            <a:r>
              <a:rPr lang="en-GB" dirty="0"/>
              <a:t>Potential fees to get the Card</a:t>
            </a:r>
          </a:p>
        </p:txBody>
      </p:sp>
    </p:spTree>
    <p:extLst>
      <p:ext uri="{BB962C8B-B14F-4D97-AF65-F5344CB8AC3E}">
        <p14:creationId xmlns:p14="http://schemas.microsoft.com/office/powerpoint/2010/main" val="97166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en-GB" dirty="0"/>
              <a:t>EDF Proposals 1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Scope:</a:t>
            </a:r>
            <a:r>
              <a:rPr lang="en-GB" dirty="0"/>
              <a:t> should be retained to allow for the widest scope possible (all services including transport)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Scope:</a:t>
            </a:r>
            <a:r>
              <a:rPr lang="en-GB" dirty="0"/>
              <a:t> should be extended to include temporary protection when moving permanently to another Member State to work or study, while a persons’ disability status is being reassessed.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Issuing of Disability Card</a:t>
            </a:r>
            <a:r>
              <a:rPr lang="en-GB" dirty="0"/>
              <a:t>: free of charge.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Validity: </a:t>
            </a:r>
            <a:r>
              <a:rPr lang="en-GB" dirty="0"/>
              <a:t>not required to access other rights under EU law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37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en-GB" dirty="0"/>
              <a:t>EDF Proposals 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Parking Card: </a:t>
            </a:r>
            <a:r>
              <a:rPr lang="en-GB" dirty="0"/>
              <a:t>database with parking rules.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Parking Card format:</a:t>
            </a:r>
            <a:r>
              <a:rPr lang="en-GB" dirty="0"/>
              <a:t> in Braille.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Awareness raising:</a:t>
            </a:r>
            <a:r>
              <a:rPr lang="en-GB" dirty="0"/>
              <a:t> coordinated by EU, public website with information, more accessible (sign languages, easy to read format).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Complementing acts:</a:t>
            </a:r>
            <a:r>
              <a:rPr lang="en-GB" dirty="0"/>
              <a:t> involvement of persons with disabilities and their representative organisations.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95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82280"/>
            <a:ext cx="10515600" cy="1325563"/>
          </a:xfrm>
        </p:spPr>
        <p:txBody>
          <a:bodyPr/>
          <a:lstStyle/>
          <a:p>
            <a:r>
              <a:rPr lang="fr-BE" dirty="0"/>
              <a:t>EDF position </a:t>
            </a:r>
            <a:r>
              <a:rPr lang="fr-BE" dirty="0" err="1"/>
              <a:t>papers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7" y="1224002"/>
            <a:ext cx="10515600" cy="5489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2022 position paper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4"/>
              </a:rPr>
              <a:t>Analysis of the proposal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5"/>
              </a:rPr>
              <a:t>Feedback to the Commission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hlinkClick r:id="rId6"/>
              </a:rPr>
              <a:t>Proposals for amendments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hlinkClick r:id="rId7"/>
              </a:rPr>
              <a:t>Check EDF dedicated webpage</a:t>
            </a:r>
            <a:endParaRPr lang="en-GB" b="1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1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information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22" y="1432086"/>
            <a:ext cx="10515600" cy="5060789"/>
          </a:xfrm>
        </p:spPr>
        <p:txBody>
          <a:bodyPr>
            <a:normAutofit fontScale="77500" lnSpcReduction="20000"/>
          </a:bodyPr>
          <a:lstStyle/>
          <a:p>
            <a:pPr marL="0" indent="0"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None/>
              <a:defRPr/>
            </a:pPr>
            <a:r>
              <a:rPr lang="en-GB" sz="4000" b="1" kern="0" dirty="0">
                <a:solidFill>
                  <a:prstClr val="black"/>
                </a:solidFill>
                <a:cs typeface="Arial" panose="020B0604020202020204" pitchFamily="34" charset="0"/>
              </a:rPr>
              <a:t>General rules: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defRPr/>
            </a:pPr>
            <a:r>
              <a:rPr lang="en-US" sz="4000" dirty="0">
                <a:effectLst/>
                <a:cs typeface="Arial" panose="020B0604020202020204" pitchFamily="34" charset="0"/>
              </a:rPr>
              <a:t>During the questions and answers use raise hand function and take the floor or send questions via the</a:t>
            </a:r>
            <a:r>
              <a:rPr lang="en-US" sz="4000" dirty="0">
                <a:cs typeface="Arial" panose="020B0604020202020204" pitchFamily="34" charset="0"/>
              </a:rPr>
              <a:t> Q&amp;A function. The chat</a:t>
            </a:r>
            <a:r>
              <a:rPr lang="en-US" sz="4000" dirty="0">
                <a:effectLst/>
                <a:cs typeface="Arial" panose="020B0604020202020204" pitchFamily="34" charset="0"/>
              </a:rPr>
              <a:t> box is for technical questions only. </a:t>
            </a:r>
            <a:endParaRPr lang="en-GB" sz="4000" dirty="0">
              <a:effectLst/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defRPr/>
            </a:pPr>
            <a:r>
              <a:rPr lang="en-GB" sz="4000" dirty="0">
                <a:effectLst/>
                <a:cs typeface="Arial" panose="020B0604020202020204" pitchFamily="34" charset="0"/>
              </a:rPr>
              <a:t>Introduce yourself when speaking </a:t>
            </a:r>
            <a:endParaRPr lang="en-GB" sz="4000" dirty="0"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defRPr/>
            </a:pPr>
            <a:r>
              <a:rPr lang="en-GB" sz="4000" dirty="0">
                <a:cs typeface="Arial" panose="020B0604020202020204" pitchFamily="34" charset="0"/>
              </a:rPr>
              <a:t>Please s</a:t>
            </a:r>
            <a:r>
              <a:rPr lang="en-GB" sz="4000" dirty="0">
                <a:effectLst/>
                <a:cs typeface="Arial" panose="020B0604020202020204" pitchFamily="34" charset="0"/>
              </a:rPr>
              <a:t>peak slowly </a:t>
            </a:r>
          </a:p>
          <a:p>
            <a:pPr marL="0" indent="0"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Clr>
                <a:srgbClr val="0A77B3"/>
              </a:buClr>
              <a:buNone/>
              <a:defRPr/>
            </a:pPr>
            <a:endParaRPr lang="en-GB" sz="4000" dirty="0">
              <a:effectLst/>
              <a:cs typeface="Arial" panose="020B0604020202020204" pitchFamily="34" charset="0"/>
            </a:endParaRPr>
          </a:p>
          <a:p>
            <a:pPr marL="0" indent="0"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buNone/>
              <a:defRPr/>
            </a:pPr>
            <a:endParaRPr lang="en-GB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7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36" y="228579"/>
            <a:ext cx="10515600" cy="1325563"/>
          </a:xfrm>
        </p:spPr>
        <p:txBody>
          <a:bodyPr/>
          <a:lstStyle/>
          <a:p>
            <a:r>
              <a:rPr lang="fr-BE" dirty="0"/>
              <a:t>European Disability Forum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6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Staff member responsible: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Marie Denninghaus, Senior Policy Coordinator: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hlinkClick r:id="rId3"/>
              </a:rPr>
              <a:t>marie.denninghaus@edf-feph.org</a:t>
            </a:r>
            <a:r>
              <a:rPr lang="en-GB" dirty="0"/>
              <a:t> 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BFE2EC0B-64D2-54AF-7E6B-8CCA3066F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88" y="3581400"/>
            <a:ext cx="2798095" cy="30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99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6DD3-5BED-45A0-C52C-6752AD8E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/>
              <a:t>Q&amp;A Session</a:t>
            </a:r>
            <a:endParaRPr lang="fr-BE" sz="5400"/>
          </a:p>
        </p:txBody>
      </p:sp>
    </p:spTree>
    <p:extLst>
      <p:ext uri="{BB962C8B-B14F-4D97-AF65-F5344CB8AC3E}">
        <p14:creationId xmlns:p14="http://schemas.microsoft.com/office/powerpoint/2010/main" val="598973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6DD3-5BED-45A0-C52C-6752AD8E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30199"/>
            <a:ext cx="11125200" cy="2008188"/>
          </a:xfrm>
        </p:spPr>
        <p:txBody>
          <a:bodyPr/>
          <a:lstStyle/>
          <a:p>
            <a:r>
              <a:rPr lang="en-GB" dirty="0"/>
              <a:t>Thanks to 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2CE8-AB03-F3C3-1842-0BFF0445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37" y="1580790"/>
            <a:ext cx="9767978" cy="3717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Our captioner &amp;</a:t>
            </a:r>
            <a:r>
              <a:rPr lang="en-US" b="1" dirty="0">
                <a:latin typeface="Verdana"/>
                <a:ea typeface="Verdana"/>
              </a:rPr>
              <a:t> </a:t>
            </a:r>
            <a:r>
              <a:rPr lang="en-US" dirty="0">
                <a:latin typeface="Verdana"/>
                <a:ea typeface="Verdana"/>
              </a:rPr>
              <a:t>our International Sign Language interpreters 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Raquel for supporting.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MEP </a:t>
            </a:r>
            <a:r>
              <a:rPr lang="en-US" dirty="0" err="1">
                <a:latin typeface="Verdana"/>
                <a:ea typeface="Verdana"/>
              </a:rPr>
              <a:t>Nicholsonova</a:t>
            </a:r>
            <a:r>
              <a:rPr lang="en-US" dirty="0">
                <a:latin typeface="Verdana"/>
                <a:ea typeface="Verdana"/>
              </a:rPr>
              <a:t> for the video message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Verdana"/>
                <a:ea typeface="Verdana"/>
              </a:rPr>
              <a:t>Alejandro for speaking. </a:t>
            </a:r>
            <a:endParaRPr lang="en-US" dirty="0"/>
          </a:p>
          <a:p>
            <a:pPr marL="0" indent="0" algn="ctr"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spcAft>
                <a:spcPts val="1200"/>
              </a:spcAft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361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attention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5126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The European Disability Forum</a:t>
            </a:r>
          </a:p>
          <a:p>
            <a:pPr marL="0" indent="0">
              <a:buNone/>
            </a:pPr>
            <a:r>
              <a:rPr lang="en-GB">
                <a:hlinkClick r:id="rId3"/>
              </a:rPr>
              <a:t>www.edf-feph.org</a:t>
            </a: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Avenue des Arts 7-8, </a:t>
            </a:r>
            <a:r>
              <a:rPr lang="en-GB" err="1"/>
              <a:t>Bruxelles</a:t>
            </a:r>
            <a:r>
              <a:rPr lang="en-GB"/>
              <a:t> 1210, Belgium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Twitter: @</a:t>
            </a:r>
            <a:r>
              <a:rPr lang="en-GB" err="1"/>
              <a:t>MyEDF</a:t>
            </a:r>
            <a:endParaRPr lang="en-GB"/>
          </a:p>
          <a:p>
            <a:pPr marL="0" indent="0">
              <a:buNone/>
            </a:pPr>
            <a:r>
              <a:rPr lang="en-GB"/>
              <a:t>Facebook: @</a:t>
            </a:r>
            <a:r>
              <a:rPr lang="en-GB" err="1"/>
              <a:t>MyEDF</a:t>
            </a:r>
            <a:endParaRPr lang="en-GB"/>
          </a:p>
        </p:txBody>
      </p:sp>
      <p:pic>
        <p:nvPicPr>
          <p:cNvPr id="12" name="Content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7" y="2048427"/>
            <a:ext cx="2798095" cy="30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5BB2-9706-3574-FCCB-8E1772ED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Webinar?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A574-F877-23E5-5F1A-795C89FD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690688"/>
            <a:ext cx="10991491" cy="4802187"/>
          </a:xfrm>
        </p:spPr>
        <p:txBody>
          <a:bodyPr>
            <a:normAutofit/>
          </a:bodyPr>
          <a:lstStyle/>
          <a:p>
            <a:r>
              <a:rPr lang="en-US" dirty="0"/>
              <a:t>The European Disability Card will be an important asset for travelling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The proposal does not mean the Card already exists: it’s the first step in a long journey.</a:t>
            </a:r>
          </a:p>
          <a:p>
            <a:r>
              <a:rPr lang="en-US" dirty="0"/>
              <a:t>Important for citizens with disabilities to know more and pressure political representatives for fast adoption.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03" y="2309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345822"/>
            <a:ext cx="10712824" cy="5281230"/>
          </a:xfrm>
        </p:spPr>
        <p:txBody>
          <a:bodyPr>
            <a:normAutofit/>
          </a:bodyPr>
          <a:lstStyle/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Keynote speech (video)</a:t>
            </a:r>
            <a:r>
              <a:rPr lang="en-GB" dirty="0">
                <a:cs typeface="Arial" panose="020B0604020202020204" pitchFamily="34" charset="0"/>
              </a:rPr>
              <a:t>: MEP </a:t>
            </a:r>
            <a:r>
              <a:rPr lang="en-GB" dirty="0" err="1">
                <a:cs typeface="Arial" panose="020B0604020202020204" pitchFamily="34" charset="0"/>
              </a:rPr>
              <a:t>Duris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Nicholsonová</a:t>
            </a:r>
            <a:r>
              <a:rPr lang="en-GB" dirty="0">
                <a:cs typeface="Arial" panose="020B0604020202020204" pitchFamily="34" charset="0"/>
              </a:rPr>
              <a:t>, lead negotiator for the European Parliament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Presenting the proposal </a:t>
            </a:r>
            <a:r>
              <a:rPr lang="en-GB" dirty="0">
                <a:cs typeface="Arial" panose="020B0604020202020204" pitchFamily="34" charset="0"/>
              </a:rPr>
              <a:t>and steps until it is adopted: André Félix, EDF Communications Coordinator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The position of the European Disability Forum</a:t>
            </a:r>
            <a:r>
              <a:rPr lang="en-GB" dirty="0">
                <a:cs typeface="Arial" panose="020B0604020202020204" pitchFamily="34" charset="0"/>
              </a:rPr>
              <a:t>:	Alejandro Moledo, EDF Deputy Director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b="1" dirty="0">
                <a:cs typeface="Arial" panose="020B0604020202020204" pitchFamily="34" charset="0"/>
              </a:rPr>
              <a:t>Questions and Answers </a:t>
            </a:r>
          </a:p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4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214" y="2648996"/>
            <a:ext cx="11288485" cy="1560007"/>
          </a:xfrm>
        </p:spPr>
        <p:txBody>
          <a:bodyPr>
            <a:noAutofit/>
          </a:bodyPr>
          <a:lstStyle/>
          <a:p>
            <a:pPr defTabSz="457200" eaLnBrk="0" fontAlgn="base" hangingPunct="0">
              <a:lnSpc>
                <a:spcPct val="150000"/>
              </a:lnSpc>
              <a:spcBef>
                <a:spcPts val="662"/>
              </a:spcBef>
              <a:spcAft>
                <a:spcPts val="662"/>
              </a:spcAft>
              <a:defRPr/>
            </a:pPr>
            <a:r>
              <a:rPr lang="en-GB" sz="3600" b="1" dirty="0">
                <a:cs typeface="Arial" panose="020B0604020202020204" pitchFamily="34" charset="0"/>
              </a:rPr>
              <a:t>Keynote video</a:t>
            </a:r>
            <a:r>
              <a:rPr lang="en-GB" sz="3600" dirty="0">
                <a:cs typeface="Arial" panose="020B0604020202020204" pitchFamily="34" charset="0"/>
              </a:rPr>
              <a:t>: </a:t>
            </a:r>
            <a:r>
              <a:rPr lang="en-GB" sz="3600" dirty="0">
                <a:solidFill>
                  <a:schemeClr val="tx1"/>
                </a:solidFill>
                <a:cs typeface="Arial" panose="020B0604020202020204" pitchFamily="34" charset="0"/>
              </a:rPr>
              <a:t>MEP </a:t>
            </a:r>
            <a:r>
              <a:rPr lang="en-GB" sz="3600" dirty="0" err="1">
                <a:solidFill>
                  <a:schemeClr val="tx1"/>
                </a:solidFill>
                <a:cs typeface="Arial" panose="020B0604020202020204" pitchFamily="34" charset="0"/>
              </a:rPr>
              <a:t>Duris</a:t>
            </a:r>
            <a:r>
              <a:rPr lang="en-GB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cs typeface="Arial" panose="020B0604020202020204" pitchFamily="34" charset="0"/>
              </a:rPr>
              <a:t>Nicholsonová</a:t>
            </a:r>
            <a:r>
              <a:rPr lang="en-GB" sz="3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3600" b="0" dirty="0">
                <a:solidFill>
                  <a:schemeClr val="tx1"/>
                </a:solidFill>
                <a:cs typeface="Arial" panose="020B0604020202020204" pitchFamily="34" charset="0"/>
              </a:rPr>
              <a:t>Lead negotiator for the European Parliament</a:t>
            </a:r>
          </a:p>
        </p:txBody>
      </p:sp>
    </p:spTree>
    <p:extLst>
      <p:ext uri="{BB962C8B-B14F-4D97-AF65-F5344CB8AC3E}">
        <p14:creationId xmlns:p14="http://schemas.microsoft.com/office/powerpoint/2010/main" val="139204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1848" y="3640765"/>
            <a:ext cx="7176304" cy="1277126"/>
          </a:xfrm>
        </p:spPr>
        <p:txBody>
          <a:bodyPr>
            <a:noAutofit/>
          </a:bodyPr>
          <a:lstStyle/>
          <a:p>
            <a:r>
              <a:rPr lang="en-GB" sz="2800" dirty="0"/>
              <a:t>European Disability Card proposal and steps until it is adopted</a:t>
            </a:r>
            <a:endParaRPr lang="fr-B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528" y="5169335"/>
            <a:ext cx="9144000" cy="1168476"/>
          </a:xfrm>
        </p:spPr>
        <p:txBody>
          <a:bodyPr>
            <a:normAutofit/>
          </a:bodyPr>
          <a:lstStyle/>
          <a:p>
            <a:r>
              <a:rPr lang="en-US" sz="2800" dirty="0"/>
              <a:t>André Félix – Communications Coordinator</a:t>
            </a:r>
          </a:p>
          <a:p>
            <a:r>
              <a:rPr lang="en-US" dirty="0"/>
              <a:t>9 November 2023</a:t>
            </a:r>
            <a:endParaRPr lang="en-GB" sz="2800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517107"/>
            <a:ext cx="2595744" cy="2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Agenda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88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Origins</a:t>
            </a:r>
          </a:p>
          <a:p>
            <a:pPr>
              <a:lnSpc>
                <a:spcPct val="150000"/>
              </a:lnSpc>
            </a:pPr>
            <a:r>
              <a:rPr lang="en-GB" dirty="0"/>
              <a:t>Pilot Project</a:t>
            </a:r>
          </a:p>
          <a:p>
            <a:pPr>
              <a:lnSpc>
                <a:spcPct val="150000"/>
              </a:lnSpc>
            </a:pPr>
            <a:r>
              <a:rPr lang="en-GB" dirty="0"/>
              <a:t>Proposal at a glance</a:t>
            </a:r>
          </a:p>
          <a:p>
            <a:pPr>
              <a:lnSpc>
                <a:spcPct val="150000"/>
              </a:lnSpc>
            </a:pPr>
            <a:r>
              <a:rPr lang="en-GB" dirty="0"/>
              <a:t>Next steps</a:t>
            </a:r>
          </a:p>
          <a:p>
            <a:pPr>
              <a:lnSpc>
                <a:spcPct val="150000"/>
              </a:lnSpc>
            </a:pPr>
            <a:r>
              <a:rPr lang="en-GB" dirty="0"/>
              <a:t>Key Players and next steps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5" name="Picture 4" descr="A MEP holding a cardboard version of the Disability Card in the European Parliament">
            <a:extLst>
              <a:ext uri="{FF2B5EF4-FFF2-40B4-BE49-F238E27FC236}">
                <a16:creationId xmlns:a16="http://schemas.microsoft.com/office/drawing/2014/main" id="{AA174F1E-E9EA-B972-7F5C-CAF21F93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38" y="1690688"/>
            <a:ext cx="5762624" cy="38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6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70C0"/>
                </a:solidFill>
              </a:rPr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8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Demand from disability movement in </a:t>
            </a:r>
            <a:r>
              <a:rPr lang="en-GB" b="1" dirty="0"/>
              <a:t>2011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Ensure same disability-related rights and discounts.</a:t>
            </a:r>
          </a:p>
          <a:p>
            <a:pPr>
              <a:lnSpc>
                <a:spcPct val="150000"/>
              </a:lnSpc>
            </a:pPr>
            <a:r>
              <a:rPr lang="en-GB" dirty="0"/>
              <a:t>Demands led to pilot projects.</a:t>
            </a:r>
          </a:p>
        </p:txBody>
      </p:sp>
      <p:pic>
        <p:nvPicPr>
          <p:cNvPr id="5" name="Picture 4" descr="Close-up of the European Disability card">
            <a:extLst>
              <a:ext uri="{FF2B5EF4-FFF2-40B4-BE49-F238E27FC236}">
                <a16:creationId xmlns:a16="http://schemas.microsoft.com/office/drawing/2014/main" id="{5B32982C-56D0-EBB2-7F79-E7B592D2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53" y="4064442"/>
            <a:ext cx="3642649" cy="24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2161</Words>
  <Application>Microsoft Office PowerPoint</Application>
  <PresentationFormat>Widescreen</PresentationFormat>
  <Paragraphs>375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Verdana</vt:lpstr>
      <vt:lpstr>Office Theme</vt:lpstr>
      <vt:lpstr>European Disability Card from proposal to reality</vt:lpstr>
      <vt:lpstr>Practical information 1</vt:lpstr>
      <vt:lpstr>Practical information 2</vt:lpstr>
      <vt:lpstr>Why this Webinar?</vt:lpstr>
      <vt:lpstr>Agenda</vt:lpstr>
      <vt:lpstr>Keynote video: MEP Duris Nicholsonová Lead negotiator for the European Parliament</vt:lpstr>
      <vt:lpstr>European Disability Card proposal and steps until it is adopted</vt:lpstr>
      <vt:lpstr>Agenda of the presentation</vt:lpstr>
      <vt:lpstr>Origins</vt:lpstr>
      <vt:lpstr>Pilot projects</vt:lpstr>
      <vt:lpstr>Proposal for European Disability Card and Parking Card</vt:lpstr>
      <vt:lpstr>At a glance</vt:lpstr>
      <vt:lpstr>European Disability Card</vt:lpstr>
      <vt:lpstr>European Disability Card continued</vt:lpstr>
      <vt:lpstr>European Parking Card</vt:lpstr>
      <vt:lpstr>Key players</vt:lpstr>
      <vt:lpstr>Next steps – phase 1</vt:lpstr>
      <vt:lpstr>Next steps – phase 2</vt:lpstr>
      <vt:lpstr>European Parliament</vt:lpstr>
      <vt:lpstr>European Parliament – Main negotiator</vt:lpstr>
      <vt:lpstr>European Parliament – supporting negotiators</vt:lpstr>
      <vt:lpstr>European Parliament – supporting negotiators continued</vt:lpstr>
      <vt:lpstr>European Parliament – negotiators other Committees</vt:lpstr>
      <vt:lpstr>European Council</vt:lpstr>
      <vt:lpstr>The position of the European Disability Forum</vt:lpstr>
      <vt:lpstr>Proposal: strenghts &amp; weaknesses</vt:lpstr>
      <vt:lpstr>EDF Proposals 1</vt:lpstr>
      <vt:lpstr>EDF Proposals 2</vt:lpstr>
      <vt:lpstr>EDF position papers</vt:lpstr>
      <vt:lpstr>European Disability Forum</vt:lpstr>
      <vt:lpstr>Q&amp;A Session</vt:lpstr>
      <vt:lpstr>Thanks to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Naomi Mabita</dc:creator>
  <cp:lastModifiedBy>Andre Felix</cp:lastModifiedBy>
  <cp:revision>65</cp:revision>
  <dcterms:created xsi:type="dcterms:W3CDTF">2019-03-25T10:17:14Z</dcterms:created>
  <dcterms:modified xsi:type="dcterms:W3CDTF">2023-11-09T11:00:17Z</dcterms:modified>
</cp:coreProperties>
</file>