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5" r:id="rId2"/>
    <p:sldId id="303" r:id="rId3"/>
    <p:sldId id="275" r:id="rId4"/>
    <p:sldId id="502" r:id="rId5"/>
    <p:sldId id="504" r:id="rId6"/>
    <p:sldId id="506" r:id="rId7"/>
    <p:sldId id="382" r:id="rId8"/>
    <p:sldId id="383" r:id="rId9"/>
    <p:sldId id="390" r:id="rId10"/>
    <p:sldId id="377" r:id="rId11"/>
    <p:sldId id="503" r:id="rId12"/>
    <p:sldId id="509" r:id="rId13"/>
    <p:sldId id="505" r:id="rId14"/>
    <p:sldId id="508" r:id="rId15"/>
    <p:sldId id="305" r:id="rId16"/>
    <p:sldId id="496" r:id="rId17"/>
    <p:sldId id="306" r:id="rId18"/>
    <p:sldId id="307" r:id="rId19"/>
    <p:sldId id="497" r:id="rId20"/>
    <p:sldId id="308" r:id="rId21"/>
    <p:sldId id="314" r:id="rId22"/>
    <p:sldId id="316" r:id="rId23"/>
    <p:sldId id="27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452" autoAdjust="0"/>
  </p:normalViewPr>
  <p:slideViewPr>
    <p:cSldViewPr snapToGrid="0">
      <p:cViewPr varScale="1">
        <p:scale>
          <a:sx n="50" d="100"/>
          <a:sy n="50" d="100"/>
        </p:scale>
        <p:origin x="1284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08/02/2021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en/301500_301599/301549/03.01.01_60/en_301549v030101p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tandards.cen.eu/dyn/www/f?p=204:110:0::::FSP_PROJECT,FSP_ORG_ID:62323,2301962&amp;cs=1D28CFDC66E7CEF3CE441294CAA9FEABE" TargetMode="External"/><Relationship Id="rId4" Type="http://schemas.openxmlformats.org/officeDocument/2006/relationships/hyperlink" Target="https://www.cencenelec.eu/standards/Topics/Accessibility/Pages/Builtenvironment.aspx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newsroom/news/time-act-european-accessibility-ac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df-feph.org/european-accessibility-act-1" TargetMode="External"/><Relationship Id="rId4" Type="http://schemas.openxmlformats.org/officeDocument/2006/relationships/hyperlink" Target="https://youtu.be/S4_TG3x1HDs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cs typeface="Arial" panose="020B0604020202020204" pitchFamily="34" charset="0"/>
              </a:rPr>
              <a:t>Omzetting van de „European Accessibility Act“ – Toepassing van het europees toegankelijkheidswet in  Belgie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cs typeface="Arial" panose="020B0604020202020204" pitchFamily="34" charset="0"/>
              </a:rPr>
              <a:t>Marie Denninghaus, EDF Policy Coordinator</a:t>
            </a:r>
          </a:p>
          <a:p>
            <a:r>
              <a:rPr lang="nl-NL" dirty="0"/>
              <a:t>9 February 2021</a:t>
            </a:r>
          </a:p>
          <a:p>
            <a:r>
              <a:rPr lang="nl-NL" dirty="0"/>
              <a:t>RICHTLIJN (EU) 2019/882 betreffende de toegankelijkheidsvoorschriften voor producten en diensten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1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E31BD60-5B7E-4517-888A-8ED48F7AC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99A5F3-A074-4248-8C66-25F43419D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European Accessibility Act – further benefits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rgbClr val="0085C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kunt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voor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het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eereste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ook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bedrijven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zo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als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ook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overheiden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aansprakelijk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houden</a:t>
            </a:r>
            <a:endParaRPr lang="en-US" altLang="en-US" b="0" dirty="0">
              <a:solidFill>
                <a:srgbClr val="0085C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toepassing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voor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openbare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aanbestedingen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groot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impact want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veel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geld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wordt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ervor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uitgegeven</a:t>
            </a:r>
            <a:r>
              <a:rPr 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Tx/>
              <a:buChar char="-"/>
              <a:defRPr/>
            </a:pPr>
            <a:endParaRPr lang="en-US" b="0" dirty="0">
              <a:solidFill>
                <a:srgbClr val="0085C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Will ensure that national market surveillance authorities have the competence to hold private entities accountable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Non-compliant products can be withdrawn from the market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Will support the public procurement rules for accessible products and services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Will ensure EU funds respect accessibility for persons with disabilities</a:t>
            </a:r>
          </a:p>
          <a:p>
            <a:pPr eaLnBrk="1" hangingPunct="1">
              <a:defRPr/>
            </a:pPr>
            <a:endParaRPr lang="en-GB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18D0EBD-D8A4-4127-AD0D-0369A41B1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24EEF5-5148-49DF-A2D6-9AAA3E49A938}" type="slidenum">
              <a:rPr lang="en-US" alt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wij</a:t>
            </a:r>
            <a:r>
              <a:rPr lang="en-GB" dirty="0"/>
              <a:t> nu?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200" b="0" dirty="0" err="1"/>
              <a:t>Europese</a:t>
            </a:r>
            <a:r>
              <a:rPr lang="en-GB" sz="1200" b="0" dirty="0"/>
              <a:t> (EDF) </a:t>
            </a:r>
            <a:r>
              <a:rPr lang="en-GB" sz="1200" b="0" dirty="0" err="1"/>
              <a:t>campagne</a:t>
            </a:r>
            <a:r>
              <a:rPr lang="en-GB" sz="1200" b="0" dirty="0"/>
              <a:t> </a:t>
            </a:r>
            <a:r>
              <a:rPr lang="en-GB" sz="1200" b="0" dirty="0" err="1"/>
              <a:t>sinds</a:t>
            </a:r>
            <a:r>
              <a:rPr lang="en-GB" sz="1200" b="0" dirty="0"/>
              <a:t> 2011, </a:t>
            </a:r>
            <a:r>
              <a:rPr lang="en-GB" sz="1200" b="0" dirty="0" err="1"/>
              <a:t>actieve</a:t>
            </a:r>
            <a:r>
              <a:rPr lang="en-GB" sz="1200" b="0" dirty="0"/>
              <a:t> </a:t>
            </a:r>
            <a:r>
              <a:rPr lang="en-GB" sz="1200" b="0" dirty="0" err="1"/>
              <a:t>wetgevingsprocedure</a:t>
            </a:r>
            <a:r>
              <a:rPr lang="en-GB" sz="1200" b="0" dirty="0"/>
              <a:t> 2015 – 2019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200" b="0" dirty="0" err="1"/>
              <a:t>Beinvloeten</a:t>
            </a:r>
            <a:r>
              <a:rPr lang="en-GB" sz="1200" b="0" dirty="0"/>
              <a:t> van </a:t>
            </a:r>
            <a:r>
              <a:rPr lang="en-GB" sz="1200" b="0" dirty="0" err="1"/>
              <a:t>wetgeving</a:t>
            </a:r>
            <a:r>
              <a:rPr lang="en-GB" sz="1200" b="0" dirty="0"/>
              <a:t> was EDF </a:t>
            </a:r>
            <a:r>
              <a:rPr lang="en-GB" sz="1200" b="0" dirty="0" err="1"/>
              <a:t>prioriteit</a:t>
            </a:r>
            <a:r>
              <a:rPr lang="en-GB" sz="1200" b="0" dirty="0"/>
              <a:t>, </a:t>
            </a:r>
            <a:r>
              <a:rPr lang="en-GB" sz="1200" b="0" dirty="0" err="1"/>
              <a:t>veel</a:t>
            </a:r>
            <a:r>
              <a:rPr lang="en-GB" sz="1200" b="0" dirty="0"/>
              <a:t> </a:t>
            </a:r>
            <a:r>
              <a:rPr lang="en-GB" sz="1200" b="0" dirty="0" err="1"/>
              <a:t>werk</a:t>
            </a:r>
            <a:r>
              <a:rPr lang="en-GB" sz="1200" b="0" dirty="0"/>
              <a:t> </a:t>
            </a:r>
            <a:r>
              <a:rPr lang="en-GB" sz="1200" b="0" dirty="0" err="1"/>
              <a:t>aan</a:t>
            </a:r>
            <a:r>
              <a:rPr lang="en-GB" sz="1200" b="0" dirty="0"/>
              <a:t> </a:t>
            </a:r>
            <a:r>
              <a:rPr lang="en-GB" sz="1200" b="0" dirty="0" err="1"/>
              <a:t>besteedt</a:t>
            </a:r>
            <a:endParaRPr lang="en-GB" sz="1200" b="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10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b="1" dirty="0"/>
              <a:t>Van </a:t>
            </a:r>
            <a:r>
              <a:rPr lang="en-GB" sz="1200" b="1" dirty="0" err="1"/>
              <a:t>kracht</a:t>
            </a:r>
            <a:r>
              <a:rPr lang="en-GB" sz="1200" b="1" dirty="0"/>
              <a:t> </a:t>
            </a:r>
            <a:r>
              <a:rPr lang="en-GB" sz="1200" b="1" dirty="0" err="1"/>
              <a:t>sinds</a:t>
            </a:r>
            <a:r>
              <a:rPr lang="en-GB" sz="1200" b="1" dirty="0"/>
              <a:t> 27 </a:t>
            </a:r>
            <a:r>
              <a:rPr lang="en-GB" sz="1200" b="1" dirty="0" err="1"/>
              <a:t>juni</a:t>
            </a:r>
            <a:r>
              <a:rPr lang="en-GB" sz="1200" b="1" dirty="0"/>
              <a:t> 2019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b="1" dirty="0" err="1"/>
              <a:t>Omzetting</a:t>
            </a:r>
            <a:r>
              <a:rPr lang="en-GB" sz="1200" b="1" dirty="0"/>
              <a:t> in </a:t>
            </a:r>
            <a:r>
              <a:rPr lang="en-GB" sz="1200" b="1" dirty="0" err="1"/>
              <a:t>nationale</a:t>
            </a:r>
            <a:r>
              <a:rPr lang="en-GB" sz="1200" b="1" dirty="0"/>
              <a:t> </a:t>
            </a:r>
            <a:r>
              <a:rPr lang="en-GB" sz="1200" b="1" dirty="0" err="1"/>
              <a:t>wetgeving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15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r>
              <a:rPr lang="en-GB" dirty="0"/>
              <a:t>Hoe </a:t>
            </a:r>
            <a:r>
              <a:rPr lang="en-GB" dirty="0" err="1"/>
              <a:t>kan</a:t>
            </a:r>
            <a:r>
              <a:rPr lang="en-GB" dirty="0"/>
              <a:t> het?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77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fr-BE" sz="1200" b="1" dirty="0" err="1"/>
              <a:t>Going</a:t>
            </a:r>
            <a:r>
              <a:rPr lang="fr-BE" sz="1200" b="1" dirty="0"/>
              <a:t> </a:t>
            </a:r>
            <a:r>
              <a:rPr lang="fr-BE" sz="1200" b="1" dirty="0" err="1"/>
              <a:t>beyond</a:t>
            </a:r>
            <a:r>
              <a:rPr lang="fr-BE" sz="1200" b="1" dirty="0"/>
              <a:t> the Accessibility </a:t>
            </a:r>
            <a:r>
              <a:rPr lang="fr-BE" sz="1200" b="1" dirty="0" err="1"/>
              <a:t>Act</a:t>
            </a:r>
            <a:r>
              <a:rPr lang="fr-BE" sz="1200" b="1" dirty="0"/>
              <a:t>: </a:t>
            </a:r>
            <a:r>
              <a:rPr lang="fr-BE" sz="1200" b="1" dirty="0" err="1"/>
              <a:t>what</a:t>
            </a:r>
            <a:r>
              <a:rPr lang="fr-BE" sz="1200" b="1" dirty="0"/>
              <a:t> can </a:t>
            </a:r>
            <a:r>
              <a:rPr lang="fr-BE" sz="1200" b="1" dirty="0" err="1"/>
              <a:t>you</a:t>
            </a:r>
            <a:r>
              <a:rPr lang="fr-BE" sz="1200" b="1" dirty="0"/>
              <a:t> </a:t>
            </a:r>
            <a:r>
              <a:rPr lang="fr-BE" sz="1200" b="1" dirty="0" err="1"/>
              <a:t>advance</a:t>
            </a:r>
            <a:r>
              <a:rPr lang="fr-BE" sz="1200" b="1" dirty="0"/>
              <a:t>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400" b="1" dirty="0"/>
              <a:t>Expand Scope: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/>
              <a:t>All transport infrastructure </a:t>
            </a:r>
            <a:r>
              <a:rPr lang="en-GB" sz="1200" dirty="0"/>
              <a:t>and services incl. urban, suburban, regional transport, and passenger transport vehicles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/>
              <a:t>All banking services </a:t>
            </a:r>
            <a:r>
              <a:rPr lang="en-GB" sz="1200" dirty="0"/>
              <a:t>– beyond retail banking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/>
              <a:t>Household products</a:t>
            </a:r>
            <a:r>
              <a:rPr lang="en-GB" sz="1200" dirty="0"/>
              <a:t> – e.g. washing machines, dishwashers, refrigerators, etc.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National </a:t>
            </a:r>
            <a:r>
              <a:rPr lang="en-GB" sz="1200" b="1" dirty="0"/>
              <a:t>emergency</a:t>
            </a:r>
            <a:r>
              <a:rPr lang="en-GB" sz="1200" dirty="0"/>
              <a:t>, other important </a:t>
            </a:r>
            <a:r>
              <a:rPr lang="en-GB" sz="1200" b="1" dirty="0"/>
              <a:t>numbers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/>
              <a:t>Microenterprises </a:t>
            </a:r>
            <a:r>
              <a:rPr lang="en-GB" sz="1200" dirty="0"/>
              <a:t>providing </a:t>
            </a:r>
            <a:r>
              <a:rPr lang="en-GB" sz="1200" b="1" dirty="0"/>
              <a:t>services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55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fr-BE" sz="1200" b="1" dirty="0" err="1"/>
              <a:t>Going</a:t>
            </a:r>
            <a:r>
              <a:rPr lang="fr-BE" sz="1200" b="1" dirty="0"/>
              <a:t> </a:t>
            </a:r>
            <a:r>
              <a:rPr lang="fr-BE" sz="1200" b="1" dirty="0" err="1"/>
              <a:t>beyond</a:t>
            </a:r>
            <a:r>
              <a:rPr lang="fr-BE" sz="1200" b="1" dirty="0"/>
              <a:t> the Accessibility </a:t>
            </a:r>
            <a:r>
              <a:rPr lang="fr-BE" sz="1200" b="1" dirty="0" err="1"/>
              <a:t>Act</a:t>
            </a:r>
            <a:r>
              <a:rPr lang="fr-BE" sz="1200" b="1" dirty="0"/>
              <a:t>: </a:t>
            </a:r>
            <a:r>
              <a:rPr lang="fr-BE" sz="1200" b="1" dirty="0" err="1"/>
              <a:t>what</a:t>
            </a:r>
            <a:r>
              <a:rPr lang="fr-BE" sz="1200" b="1" dirty="0"/>
              <a:t> can </a:t>
            </a:r>
            <a:r>
              <a:rPr lang="fr-BE" sz="1200" b="1" dirty="0" err="1"/>
              <a:t>you</a:t>
            </a:r>
            <a:r>
              <a:rPr lang="fr-BE" sz="1200" b="1" dirty="0"/>
              <a:t> </a:t>
            </a:r>
            <a:r>
              <a:rPr lang="fr-BE" sz="1200" b="1" dirty="0" err="1"/>
              <a:t>advance</a:t>
            </a:r>
            <a:r>
              <a:rPr lang="fr-BE" sz="1200" b="1" dirty="0"/>
              <a:t>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200" b="1" dirty="0"/>
              <a:t>Shorten deadlines: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Important services: accessibility of answering to the single European emergency number ‘112’ by PSAPs (28 June 2025)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Deadline that are too long: e.g. existing self-service terminals (+20 after entry into use)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200" b="1" dirty="0"/>
              <a:t>Strengthen legal obligations: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Obligations instead of voluntary requirements: built environment accessibility</a:t>
            </a:r>
            <a:r>
              <a:rPr lang="en-GB" sz="1200" b="1" dirty="0"/>
              <a:t> </a:t>
            </a:r>
          </a:p>
          <a:p>
            <a:pPr lvl="0">
              <a:lnSpc>
                <a:spcPct val="150000"/>
              </a:lnSpc>
            </a:pPr>
            <a:endParaRPr lang="fr-BE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5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1200" b="1" dirty="0" err="1"/>
              <a:t>Ensuring</a:t>
            </a:r>
            <a:r>
              <a:rPr lang="fr-BE" sz="1200" b="1" dirty="0"/>
              <a:t> effective application of the </a:t>
            </a:r>
            <a:r>
              <a:rPr lang="fr-BE" sz="1200" b="1" dirty="0" err="1"/>
              <a:t>Act</a:t>
            </a:r>
            <a:endParaRPr lang="fr-BE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fr-BE" sz="1200" b="1" dirty="0"/>
              <a:t>Use </a:t>
            </a:r>
            <a:r>
              <a:rPr lang="fr-BE" sz="1200" b="1" dirty="0" err="1"/>
              <a:t>available</a:t>
            </a:r>
            <a:r>
              <a:rPr lang="fr-BE" sz="1200" b="1" dirty="0"/>
              <a:t> Standards:</a:t>
            </a:r>
          </a:p>
          <a:p>
            <a:pPr>
              <a:lnSpc>
                <a:spcPct val="150000"/>
              </a:lnSpc>
            </a:pPr>
            <a:r>
              <a:rPr lang="fr-BE" sz="1200" dirty="0">
                <a:hlinkClick r:id="rId3"/>
              </a:rPr>
              <a:t>Accessibility of digital services and </a:t>
            </a:r>
            <a:r>
              <a:rPr lang="fr-BE" sz="1200" dirty="0" err="1">
                <a:hlinkClick r:id="rId3"/>
              </a:rPr>
              <a:t>products</a:t>
            </a:r>
            <a:r>
              <a:rPr lang="fr-BE" sz="1200" dirty="0">
                <a:hlinkClick r:id="rId3"/>
              </a:rPr>
              <a:t> - </a:t>
            </a:r>
            <a:r>
              <a:rPr lang="en-GB" sz="1200" dirty="0">
                <a:hlinkClick r:id="rId3"/>
              </a:rPr>
              <a:t>EN 301 549 (version V3.1.1)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>
                <a:hlinkClick r:id="rId4"/>
              </a:rPr>
              <a:t>Accessibility and usability of the built environment - </a:t>
            </a:r>
            <a:r>
              <a:rPr lang="en-GB" sz="1200" dirty="0" err="1">
                <a:hlinkClick r:id="rId4"/>
              </a:rPr>
              <a:t>prEN</a:t>
            </a:r>
            <a:r>
              <a:rPr lang="en-GB" sz="1200" dirty="0">
                <a:hlinkClick r:id="rId4"/>
              </a:rPr>
              <a:t> 17210 (coming soon!)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>
                <a:hlinkClick r:id="rId5"/>
              </a:rPr>
              <a:t>Expanding range of users with a design for all approach to accessibility - EN 17161:2019 </a:t>
            </a:r>
            <a:endParaRPr lang="en-GB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/>
              <a:t>Forthcoming EAA standards and technical specifications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Important to get involved in standardisation at national level when this starts </a:t>
            </a:r>
            <a:endParaRPr lang="fr-BE" sz="1200" dirty="0"/>
          </a:p>
          <a:p>
            <a:pPr marL="0" lvl="0" indent="0">
              <a:lnSpc>
                <a:spcPct val="150000"/>
              </a:lnSpc>
              <a:buNone/>
            </a:pP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2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1200" b="1" dirty="0" err="1"/>
              <a:t>Making</a:t>
            </a:r>
            <a:r>
              <a:rPr lang="fr-BE" sz="1200" b="1" dirty="0"/>
              <a:t> contacts and building allies (1)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200" b="1" dirty="0"/>
              <a:t>Government representatives: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Identify and contact relevant Ministries involved in transposition (can be more than one – transport, telecoms, finance, etc.)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Difficult to track? – start with ministry in charge of disability affairs, CRPD focal point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Members of National Parliament – especially members of committee tasked with the Act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59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1200" b="1" dirty="0" err="1"/>
              <a:t>Making</a:t>
            </a:r>
            <a:r>
              <a:rPr lang="fr-BE" sz="1200" b="1" dirty="0"/>
              <a:t> contacts and building allies (2)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400" b="1" dirty="0"/>
              <a:t>Potential allies: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Your Members of European Parliament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Consumer representatives: Members of BEUC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Other civil society organisations: DPOs, older persons’ organisations (member of Age Platform)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Equality and human rights networks: Equality bodies and national human rights institutions (NHRIs)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Consumer representatives in standardisation: Members of ANCEC (when standardisation starts)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3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0070C0"/>
                </a:solidFill>
              </a:rPr>
              <a:t>Presentation overview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dirty="0" err="1"/>
              <a:t>Going</a:t>
            </a:r>
            <a:r>
              <a:rPr lang="fr-BE" sz="1200" dirty="0"/>
              <a:t> </a:t>
            </a:r>
            <a:r>
              <a:rPr lang="fr-BE" sz="1200" dirty="0" err="1"/>
              <a:t>beyond</a:t>
            </a:r>
            <a:r>
              <a:rPr lang="fr-BE" sz="1200" dirty="0"/>
              <a:t> the Accessibility </a:t>
            </a:r>
            <a:r>
              <a:rPr lang="fr-BE" sz="1200" dirty="0" err="1"/>
              <a:t>Act</a:t>
            </a:r>
            <a:r>
              <a:rPr lang="fr-BE" sz="1200" dirty="0"/>
              <a:t>: </a:t>
            </a:r>
            <a:r>
              <a:rPr lang="fr-BE" sz="1200" dirty="0" err="1"/>
              <a:t>what</a:t>
            </a:r>
            <a:r>
              <a:rPr lang="fr-BE" sz="1200" dirty="0"/>
              <a:t> can </a:t>
            </a:r>
            <a:r>
              <a:rPr lang="fr-BE" sz="1200" dirty="0" err="1"/>
              <a:t>you</a:t>
            </a:r>
            <a:r>
              <a:rPr lang="fr-BE" sz="1200" dirty="0"/>
              <a:t> </a:t>
            </a:r>
            <a:r>
              <a:rPr lang="fr-BE" sz="1200" dirty="0" err="1"/>
              <a:t>advance</a:t>
            </a:r>
            <a:r>
              <a:rPr lang="fr-BE" sz="1200" dirty="0"/>
              <a:t>?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dirty="0" err="1"/>
              <a:t>Ensuring</a:t>
            </a:r>
            <a:r>
              <a:rPr lang="fr-BE" sz="1200" dirty="0"/>
              <a:t> effective application of the </a:t>
            </a:r>
            <a:r>
              <a:rPr lang="fr-BE" sz="1200" dirty="0" err="1"/>
              <a:t>Act</a:t>
            </a:r>
            <a:endParaRPr lang="fr-BE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dirty="0" err="1"/>
              <a:t>Making</a:t>
            </a:r>
            <a:r>
              <a:rPr lang="fr-BE" sz="1200" dirty="0"/>
              <a:t> contacts and building allies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dirty="0"/>
              <a:t>Final </a:t>
            </a:r>
            <a:r>
              <a:rPr lang="fr-BE" sz="1200" dirty="0" err="1"/>
              <a:t>thoughts</a:t>
            </a:r>
            <a:endParaRPr lang="fr-B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4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fr-BE" sz="1200" dirty="0"/>
              <a:t>Final </a:t>
            </a:r>
            <a:r>
              <a:rPr lang="fr-BE" sz="1200" dirty="0" err="1"/>
              <a:t>thoughts</a:t>
            </a:r>
            <a:endParaRPr lang="fr-BE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/>
              <a:t>Begin er nu </a:t>
            </a:r>
            <a:r>
              <a:rPr lang="en-GB" sz="1200" b="1" dirty="0" err="1"/>
              <a:t>aan</a:t>
            </a:r>
            <a:r>
              <a:rPr lang="en-GB" sz="1200" b="1" dirty="0"/>
              <a:t>!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 err="1"/>
              <a:t>Bewustzijn</a:t>
            </a:r>
            <a:r>
              <a:rPr lang="en-GB" sz="1200" b="1" dirty="0"/>
              <a:t> </a:t>
            </a:r>
            <a:r>
              <a:rPr lang="en-GB" sz="1200" b="1" dirty="0" err="1"/>
              <a:t>kwegen</a:t>
            </a:r>
            <a:endParaRPr lang="en-GB" sz="12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 err="1"/>
              <a:t>Hulp</a:t>
            </a:r>
            <a:r>
              <a:rPr lang="en-GB" sz="1200" b="1" dirty="0"/>
              <a:t> </a:t>
            </a:r>
            <a:r>
              <a:rPr lang="en-GB" sz="1200" b="1" dirty="0" err="1"/>
              <a:t>aanbieden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0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err="1"/>
              <a:t>Nuttige</a:t>
            </a:r>
            <a:r>
              <a:rPr lang="en-GB" b="1" baseline="0" dirty="0"/>
              <a:t> links: EDF Resources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Directive (EU) 2019/882 of the European Parliament and of the Council of 17 April 2019 on the accessibility requirements for products and services (Text with EEA relevance) - </a:t>
            </a:r>
            <a:r>
              <a:rPr lang="nl-NL" dirty="0"/>
              <a:t>RICHTLIJN (EU) 2019/882 betreffende de toegankelijkheidsvoorschriften voor producten en diensten</a:t>
            </a:r>
            <a:endParaRPr lang="en-US" sz="1200" dirty="0">
              <a:hlinkClick r:id="rId3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EDF Toolkit for transposition: European Accessibility Act</a:t>
            </a:r>
            <a:endParaRPr lang="en-US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4"/>
              </a:rPr>
              <a:t>EDF introductory webinar on European Accessibility Act - June 2019</a:t>
            </a: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5"/>
              </a:rPr>
              <a:t>EDF resources and fist analysis of EAA after publication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280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1200" dirty="0"/>
              <a:t>EDF Logo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200" dirty="0"/>
              <a:t>Question? </a:t>
            </a:r>
            <a:r>
              <a:rPr lang="en-GB" sz="1200" dirty="0">
                <a:sym typeface="Wingdings" panose="05000000000000000000" pitchFamily="2" charset="2"/>
              </a:rPr>
              <a:t>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57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  <a:p>
            <a:r>
              <a:rPr lang="en-GB" dirty="0"/>
              <a:t>The European Disability Forum</a:t>
            </a:r>
          </a:p>
          <a:p>
            <a:r>
              <a:rPr lang="en-GB" dirty="0"/>
              <a:t>www.edf-feph.org</a:t>
            </a:r>
          </a:p>
          <a:p>
            <a:r>
              <a:rPr lang="en-GB" dirty="0"/>
              <a:t>Avenue</a:t>
            </a:r>
            <a:r>
              <a:rPr lang="en-GB" baseline="0" dirty="0"/>
              <a:t> des Arts 7-8, Bruxelles 1210</a:t>
            </a:r>
          </a:p>
          <a:p>
            <a:r>
              <a:rPr lang="en-GB" baseline="0" dirty="0"/>
              <a:t>Belgium</a:t>
            </a:r>
          </a:p>
          <a:p>
            <a:r>
              <a:rPr lang="en-GB" baseline="0" dirty="0"/>
              <a:t>Twitter: @MyEdf</a:t>
            </a:r>
          </a:p>
          <a:p>
            <a:r>
              <a:rPr lang="en-GB" baseline="0" dirty="0"/>
              <a:t>Facebook: @?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Who we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 Disability Forum (EDF)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100 million persons with disabilities in the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Brussels-based umbrella organisation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Advocating for the rights of persons with disabilities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Implementation of the UN CRPD in the EU and member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Nothing about us without us!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Image: group</a:t>
            </a:r>
            <a:r>
              <a:rPr lang="en-GB" b="0" baseline="0" dirty="0"/>
              <a:t> photo of EDF executive committee members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637DA-ECFF-4E30-8019-BCDA5E2DDE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2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200" b="0" dirty="0" err="1"/>
              <a:t>Richtlijn</a:t>
            </a:r>
            <a:endParaRPr lang="en-GB" sz="1200" b="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GB" sz="1200" b="0" dirty="0" err="1"/>
              <a:t>Dienstverleners</a:t>
            </a:r>
            <a:r>
              <a:rPr lang="en-GB" sz="1200" b="0" dirty="0"/>
              <a:t> </a:t>
            </a:r>
            <a:r>
              <a:rPr lang="en-GB" sz="1200" b="0" dirty="0" err="1"/>
              <a:t>en</a:t>
            </a:r>
            <a:r>
              <a:rPr lang="en-GB" sz="1200" b="0" dirty="0"/>
              <a:t> </a:t>
            </a:r>
            <a:r>
              <a:rPr lang="en-GB" sz="1200" b="0" dirty="0" err="1"/>
              <a:t>producenten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6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b="0" dirty="0" err="1"/>
              <a:t>Verordening</a:t>
            </a:r>
            <a:endParaRPr lang="en-GB" sz="1200" b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200" b="0" dirty="0"/>
              <a:t>Anti-</a:t>
            </a:r>
            <a:r>
              <a:rPr lang="en-GB" sz="1200" b="0" dirty="0" err="1"/>
              <a:t>discriminatie</a:t>
            </a:r>
            <a:endParaRPr lang="en-GB" sz="1200" b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03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1A8B3AC-C0F7-4CA2-9A93-9C859CFFC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99A5F3-A074-4248-8C66-25F43419D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Producten</a:t>
            </a:r>
            <a:r>
              <a:rPr lang="en-GB" dirty="0"/>
              <a:t> 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diensten</a:t>
            </a:r>
            <a:r>
              <a:rPr lang="en-GB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Smartphones, tablets </a:t>
            </a:r>
            <a:r>
              <a:rPr lang="en-GB" dirty="0" err="1"/>
              <a:t>en</a:t>
            </a:r>
            <a:r>
              <a:rPr lang="en-GB" dirty="0"/>
              <a:t> computers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Ticketing machines and check-in machines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TV-</a:t>
            </a:r>
            <a:r>
              <a:rPr lang="en-GB" dirty="0" err="1"/>
              <a:t>toestellen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TV </a:t>
            </a:r>
            <a:r>
              <a:rPr lang="en-GB" dirty="0" err="1"/>
              <a:t>programma’s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err="1"/>
              <a:t>Betaalautomaten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bankautomaten</a:t>
            </a:r>
            <a:endParaRPr lang="en-GB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6028B5D-4DF7-49AF-8B67-F9766AF03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1FD815-EFB1-4D22-B376-16624CEA3DB5}" type="slidenum">
              <a:rPr lang="en-US" alt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E3824C8-5EB5-4DC6-AA1E-6E9074146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99A5F3-A074-4248-8C66-25F43419D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Products and services covered: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E-books and e-readers (e.g. kindle)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Online shopping (websites and applications of private companies)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112 – </a:t>
            </a:r>
            <a:r>
              <a:rPr lang="en-GB" dirty="0" err="1"/>
              <a:t>noodoproepnummmer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Telephony </a:t>
            </a:r>
            <a:r>
              <a:rPr lang="en-GB" dirty="0" err="1"/>
              <a:t>diensten</a:t>
            </a:r>
            <a:r>
              <a:rPr lang="en-GB" dirty="0"/>
              <a:t>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C74C5D7-8B07-45D0-844E-CB7495C84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EA958F-B901-4E82-9D9A-4DA3E203EC83}" type="slidenum">
              <a:rPr lang="en-US" alt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D90D906-1FA7-4754-BD8A-C1E071AB6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99A5F3-A074-4248-8C66-25F43419D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Begrensingen</a:t>
            </a:r>
            <a:r>
              <a:rPr lang="en-US" altLang="en-US" b="0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en-US" b="0" dirty="0" err="1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Tekort</a:t>
            </a:r>
            <a:br>
              <a:rPr lang="en-US" altLang="en-US" b="1" dirty="0">
                <a:solidFill>
                  <a:srgbClr val="0085C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Transport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Built environment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Household appliances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Microenterprises </a:t>
            </a:r>
          </a:p>
          <a:p>
            <a:pPr eaLnBrk="1" hangingPunct="1">
              <a:defRPr/>
            </a:pPr>
            <a:endParaRPr lang="en-GB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D2494D8-B896-4F45-BAD1-7A7398BC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9B69CB-69EB-4541-AEF2-219323A6292A}" type="slidenum">
              <a:rPr lang="en-US" alt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78" y="2125980"/>
            <a:ext cx="10374291" cy="1440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57" y="3840480"/>
            <a:ext cx="8543533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5842F7A-981F-4DD9-B933-1555312EF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4DE02DE-8A2D-43DB-A030-94C3FA9183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4098-B632-4B01-B6BD-73D2F53DBD2B}" type="datetimeFigureOut">
              <a:rPr lang="en-US"/>
              <a:pPr>
                <a:defRPr/>
              </a:pPr>
              <a:t>2/8/2021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CB3FB03-7DDD-48BB-A72F-E7B78428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6D622-9413-4740-BBA9-556E1B26F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08-02-21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en/301500_301599/301549/03.01.01_60/en_301549v030101p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pf.github.io/a11y-guidelines/" TargetMode="External"/><Relationship Id="rId5" Type="http://schemas.openxmlformats.org/officeDocument/2006/relationships/hyperlink" Target="https://standards.cen.eu/dyn/www/f?p=204:110:0::::FSP_PROJECT,FSP_ORG_ID:62323,2301962&amp;cs=1D28CFDC66E7CEF3CE441294CAA9FEABE" TargetMode="External"/><Relationship Id="rId4" Type="http://schemas.openxmlformats.org/officeDocument/2006/relationships/hyperlink" Target="https://www.cencenelec.eu/standards/Topics/Accessibility/Pages/Builtenvironment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uriserv:OJ.L_.2019.151.01.0070.01.ENG&amp;toc=OJ:L:2019:151:T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f-feph.org/european-accessibility-act-1" TargetMode="External"/><Relationship Id="rId5" Type="http://schemas.openxmlformats.org/officeDocument/2006/relationships/hyperlink" Target="https://youtu.be/S4_TG3x1HDs" TargetMode="External"/><Relationship Id="rId4" Type="http://schemas.openxmlformats.org/officeDocument/2006/relationships/hyperlink" Target="http://www.edf-feph.org/newsroom/news/time-act-european-accessibility-ac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df-feph.org/" TargetMode="External"/><Relationship Id="rId4" Type="http://schemas.openxmlformats.org/officeDocument/2006/relationships/hyperlink" Target="mailto:Marie.denninghaus@edf-feph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5511800"/>
            <a:ext cx="11201400" cy="997284"/>
          </a:xfrm>
        </p:spPr>
        <p:txBody>
          <a:bodyPr>
            <a:normAutofit/>
          </a:bodyPr>
          <a:lstStyle/>
          <a:p>
            <a:r>
              <a:rPr lang="de-DE" dirty="0">
                <a:cs typeface="Arial" panose="020B0604020202020204" pitchFamily="34" charset="0"/>
              </a:rPr>
              <a:t>Marie Denninghaus, EDF Policy Coordinator</a:t>
            </a:r>
          </a:p>
          <a:p>
            <a:r>
              <a:rPr lang="en-US" dirty="0"/>
              <a:t>9 </a:t>
            </a:r>
            <a:r>
              <a:rPr lang="en-US" dirty="0" err="1"/>
              <a:t>Februari</a:t>
            </a:r>
            <a:r>
              <a:rPr lang="en-US" dirty="0"/>
              <a:t> 2021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25642"/>
            <a:ext cx="11684000" cy="1995436"/>
          </a:xfrm>
        </p:spPr>
        <p:txBody>
          <a:bodyPr>
            <a:normAutofit fontScale="90000"/>
          </a:bodyPr>
          <a:lstStyle/>
          <a:p>
            <a:r>
              <a:rPr lang="en-GB" sz="5400" dirty="0" err="1"/>
              <a:t>Omzetting</a:t>
            </a:r>
            <a:r>
              <a:rPr lang="en-GB" sz="5400" dirty="0"/>
              <a:t> van de “European Accessibility Act”</a:t>
            </a:r>
            <a:br>
              <a:rPr lang="en-GB" sz="5400" dirty="0"/>
            </a:br>
            <a:r>
              <a:rPr lang="en-GB" sz="2700" dirty="0" err="1">
                <a:solidFill>
                  <a:srgbClr val="FF0000"/>
                </a:solidFill>
              </a:rPr>
              <a:t>Toepassing</a:t>
            </a:r>
            <a:r>
              <a:rPr lang="en-GB" sz="2700" dirty="0">
                <a:solidFill>
                  <a:srgbClr val="FF0000"/>
                </a:solidFill>
              </a:rPr>
              <a:t> van het </a:t>
            </a:r>
            <a:r>
              <a:rPr lang="en-GB" sz="2700" dirty="0" err="1">
                <a:solidFill>
                  <a:srgbClr val="FF0000"/>
                </a:solidFill>
              </a:rPr>
              <a:t>europees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err="1">
                <a:solidFill>
                  <a:srgbClr val="FF0000"/>
                </a:solidFill>
              </a:rPr>
              <a:t>toegankelijkheidswet</a:t>
            </a:r>
            <a:r>
              <a:rPr lang="en-GB" sz="2700" dirty="0">
                <a:solidFill>
                  <a:srgbClr val="FF0000"/>
                </a:solidFill>
              </a:rPr>
              <a:t> in </a:t>
            </a:r>
            <a:r>
              <a:rPr lang="en-GB" sz="2700" dirty="0" err="1">
                <a:solidFill>
                  <a:srgbClr val="FF0000"/>
                </a:solidFill>
              </a:rPr>
              <a:t>Belgie</a:t>
            </a:r>
            <a:endParaRPr lang="en-GB" sz="2700" b="1" dirty="0">
              <a:solidFill>
                <a:srgbClr val="FF0000"/>
              </a:solidFill>
            </a:endParaRPr>
          </a:p>
        </p:txBody>
      </p:sp>
      <p:pic>
        <p:nvPicPr>
          <p:cNvPr id="6" name="Picture 5" title="EDF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9" y="577306"/>
            <a:ext cx="1935451" cy="2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D98F831-3E82-4CE6-8F30-5534E0F8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274" y="427187"/>
            <a:ext cx="9133452" cy="1110398"/>
          </a:xfrm>
        </p:spPr>
        <p:txBody>
          <a:bodyPr/>
          <a:lstStyle/>
          <a:p>
            <a:pPr algn="l" eaLnBrk="1" hangingPunct="1"/>
            <a:r>
              <a:rPr lang="en-US" altLang="en-US" sz="2899" b="1" dirty="0" err="1">
                <a:solidFill>
                  <a:srgbClr val="0085C7"/>
                </a:solidFill>
                <a:cs typeface="Arial" panose="020B0604020202020204" pitchFamily="34" charset="0"/>
              </a:rPr>
              <a:t>Verbeteringen</a:t>
            </a:r>
            <a:r>
              <a:rPr lang="en-US" altLang="en-US" sz="2899" b="1" dirty="0">
                <a:solidFill>
                  <a:srgbClr val="0085C7"/>
                </a:solidFill>
                <a:cs typeface="Arial" panose="020B0604020202020204" pitchFamily="34" charset="0"/>
              </a:rPr>
              <a:t> met de EAA</a:t>
            </a: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en-US" sz="317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08A651FC-2145-4594-95B6-940DA187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71" y="1537585"/>
            <a:ext cx="1001595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080" dirty="0">
                <a:latin typeface="Verdana" panose="020B0604030504040204" pitchFamily="34" charset="0"/>
                <a:ea typeface="Verdana" panose="020B0604030504040204" pitchFamily="34" charset="0"/>
              </a:rPr>
              <a:t>Private companies and public authorities will be accountable</a:t>
            </a:r>
          </a:p>
          <a:p>
            <a:pPr>
              <a:spcBef>
                <a:spcPct val="0"/>
              </a:spcBef>
            </a:pPr>
            <a:r>
              <a:rPr lang="en-GB" altLang="en-US" sz="3080" dirty="0">
                <a:latin typeface="Verdana" panose="020B0604030504040204" pitchFamily="34" charset="0"/>
                <a:ea typeface="Verdana" panose="020B0604030504040204" pitchFamily="34" charset="0"/>
              </a:rPr>
              <a:t>Will support the public procurement rules for accessible products and services</a:t>
            </a:r>
          </a:p>
          <a:p>
            <a:pPr>
              <a:spcBef>
                <a:spcPct val="0"/>
              </a:spcBef>
            </a:pPr>
            <a:r>
              <a:rPr lang="en-GB" altLang="en-US" sz="3080" dirty="0">
                <a:latin typeface="Verdana" panose="020B0604030504040204" pitchFamily="34" charset="0"/>
                <a:ea typeface="Verdana" panose="020B0604030504040204" pitchFamily="34" charset="0"/>
              </a:rPr>
              <a:t>Will ensure EU funds respect accessibility for persons with disabilities</a:t>
            </a:r>
          </a:p>
          <a:p>
            <a:pPr>
              <a:spcBef>
                <a:spcPct val="0"/>
              </a:spcBef>
            </a:pPr>
            <a:r>
              <a:rPr lang="en-GB" altLang="en-US" sz="3080" dirty="0">
                <a:latin typeface="Verdana" panose="020B0604030504040204" pitchFamily="34" charset="0"/>
                <a:ea typeface="Verdana" panose="020B0604030504040204" pitchFamily="34" charset="0"/>
              </a:rPr>
              <a:t>Organisation of persons with disabilities will be directly involved in the monitoring and implementation</a:t>
            </a:r>
          </a:p>
          <a:p>
            <a:pPr>
              <a:spcBef>
                <a:spcPct val="0"/>
              </a:spcBef>
            </a:pPr>
            <a:endParaRPr lang="en-GB" altLang="en-US" sz="3080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9" y="3690110"/>
            <a:ext cx="9144000" cy="1277126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Waar zijn wij nu? 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467680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8"/>
            <a:ext cx="11746830" cy="13836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3400"/>
              <a:t>Het werk op europees niveau is (bijna) gedaan</a:t>
            </a:r>
            <a:endParaRPr lang="fr-BE" sz="3400" dirty="0"/>
          </a:p>
        </p:txBody>
      </p:sp>
      <p:pic>
        <p:nvPicPr>
          <p:cNvPr id="4" name="Content Placeholder 3" descr="EDF and EUD staff with a Member of European Parliament, holding signs saying &quot;Equal Access&quot; and &quot;Accessibility?Act!&quot;.">
            <a:extLst>
              <a:ext uri="{FF2B5EF4-FFF2-40B4-BE49-F238E27FC236}">
                <a16:creationId xmlns:a16="http://schemas.microsoft.com/office/drawing/2014/main" id="{61A56F6B-A739-4DA9-86E3-4D89EBE25A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" y="1399479"/>
            <a:ext cx="3333402" cy="2500052"/>
          </a:xfrm>
          <a:prstGeom prst="rect">
            <a:avLst/>
          </a:prstGeom>
        </p:spPr>
      </p:pic>
      <p:pic>
        <p:nvPicPr>
          <p:cNvPr id="7" name="Picture 6" descr="EDF staff behind info stall in front of the European Parliament">
            <a:extLst>
              <a:ext uri="{FF2B5EF4-FFF2-40B4-BE49-F238E27FC236}">
                <a16:creationId xmlns:a16="http://schemas.microsoft.com/office/drawing/2014/main" id="{82A11AAD-87F0-4E30-87B7-418B4D24C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20946"/>
          <a:stretch/>
        </p:blipFill>
        <p:spPr>
          <a:xfrm rot="10800000">
            <a:off x="3777193" y="1399479"/>
            <a:ext cx="2710653" cy="2500052"/>
          </a:xfrm>
          <a:prstGeom prst="rect">
            <a:avLst/>
          </a:prstGeom>
        </p:spPr>
      </p:pic>
      <p:pic>
        <p:nvPicPr>
          <p:cNvPr id="9" name="Picture 8" descr="Protestors of the disaiblity movement demonstrating in front of the European Parliament, holding banner saying &quot;Nothing about us without us&quot;">
            <a:extLst>
              <a:ext uri="{FF2B5EF4-FFF2-40B4-BE49-F238E27FC236}">
                <a16:creationId xmlns:a16="http://schemas.microsoft.com/office/drawing/2014/main" id="{68960331-C10C-43BF-9EC3-2D2AAC856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" y="3989456"/>
            <a:ext cx="4722823" cy="2651976"/>
          </a:xfrm>
          <a:prstGeom prst="rect">
            <a:avLst/>
          </a:prstGeom>
        </p:spPr>
      </p:pic>
      <p:pic>
        <p:nvPicPr>
          <p:cNvPr id="11" name="Picture 10" descr="EDF president speaking in a megaphone">
            <a:extLst>
              <a:ext uri="{FF2B5EF4-FFF2-40B4-BE49-F238E27FC236}">
                <a16:creationId xmlns:a16="http://schemas.microsoft.com/office/drawing/2014/main" id="{E803EF30-B843-484B-94D8-EC695EC3D8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r="21303"/>
          <a:stretch/>
        </p:blipFill>
        <p:spPr>
          <a:xfrm>
            <a:off x="5132519" y="3989455"/>
            <a:ext cx="2233481" cy="2651977"/>
          </a:xfrm>
          <a:prstGeom prst="rect">
            <a:avLst/>
          </a:prstGeom>
        </p:spPr>
      </p:pic>
      <p:pic>
        <p:nvPicPr>
          <p:cNvPr id="13" name="Picture 12" descr="EDF members at workshop in Narva, Estonia, to discuss the EAA">
            <a:extLst>
              <a:ext uri="{FF2B5EF4-FFF2-40B4-BE49-F238E27FC236}">
                <a16:creationId xmlns:a16="http://schemas.microsoft.com/office/drawing/2014/main" id="{07688416-DFB3-485D-84B9-8D78EEA24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6" y="1370227"/>
            <a:ext cx="3777171" cy="2518924"/>
          </a:xfrm>
          <a:prstGeom prst="rect">
            <a:avLst/>
          </a:prstGeom>
        </p:spPr>
      </p:pic>
      <p:pic>
        <p:nvPicPr>
          <p:cNvPr id="15" name="Picture 14" descr="Big conference hall with large stage and discussion panel in front of a screen; taken at EDF Annual General Assembly">
            <a:extLst>
              <a:ext uri="{FF2B5EF4-FFF2-40B4-BE49-F238E27FC236}">
                <a16:creationId xmlns:a16="http://schemas.microsoft.com/office/drawing/2014/main" id="{A7B6F288-58D6-4629-8B33-8B04B8572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96" y="3989456"/>
            <a:ext cx="4534204" cy="26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8"/>
            <a:ext cx="11746830" cy="13836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3400" dirty="0"/>
              <a:t>N</a:t>
            </a:r>
            <a:r>
              <a:rPr lang="fr-BE" sz="3400" dirty="0"/>
              <a:t>u </a:t>
            </a:r>
            <a:r>
              <a:rPr lang="fr-BE" sz="3400" dirty="0" err="1"/>
              <a:t>is</a:t>
            </a:r>
            <a:r>
              <a:rPr lang="fr-BE" sz="3400" dirty="0"/>
              <a:t> het </a:t>
            </a:r>
            <a:r>
              <a:rPr lang="fr-BE" sz="3400" dirty="0" err="1"/>
              <a:t>aan</a:t>
            </a:r>
            <a:r>
              <a:rPr lang="fr-BE" sz="3400" dirty="0"/>
              <a:t> </a:t>
            </a:r>
            <a:r>
              <a:rPr lang="fr-BE" sz="3400" dirty="0" err="1"/>
              <a:t>jùllie</a:t>
            </a:r>
            <a:r>
              <a:rPr lang="fr-BE" sz="3400" dirty="0"/>
              <a:t>!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803400"/>
            <a:ext cx="5522397" cy="48380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Since 27 June 2019 in force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Member States have to change/create national laws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Transposition with in 3 years (already half of it has passed!!)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Some deadline for certain products longer </a:t>
            </a:r>
          </a:p>
        </p:txBody>
      </p:sp>
      <p:pic>
        <p:nvPicPr>
          <p:cNvPr id="8" name="Picture 7" descr="EU flag">
            <a:extLst>
              <a:ext uri="{FF2B5EF4-FFF2-40B4-BE49-F238E27FC236}">
                <a16:creationId xmlns:a16="http://schemas.microsoft.com/office/drawing/2014/main" id="{36F4F03A-58D0-4083-87D0-25CEC908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68" y="1600200"/>
            <a:ext cx="2619375" cy="1743075"/>
          </a:xfrm>
          <a:prstGeom prst="rect">
            <a:avLst/>
          </a:prstGeom>
        </p:spPr>
      </p:pic>
      <p:pic>
        <p:nvPicPr>
          <p:cNvPr id="9" name="Picture 8" descr="Belgian flag">
            <a:extLst>
              <a:ext uri="{FF2B5EF4-FFF2-40B4-BE49-F238E27FC236}">
                <a16:creationId xmlns:a16="http://schemas.microsoft.com/office/drawing/2014/main" id="{3E1C1EAB-31CE-45A9-B15D-36E8566E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92" y="3731544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9" y="3690110"/>
            <a:ext cx="9144000" cy="1277126"/>
          </a:xfrm>
        </p:spPr>
        <p:txBody>
          <a:bodyPr>
            <a:normAutofit/>
          </a:bodyPr>
          <a:lstStyle/>
          <a:p>
            <a:r>
              <a:rPr lang="de-DE" dirty="0"/>
              <a:t>Hoe kan het</a:t>
            </a:r>
            <a:r>
              <a:rPr lang="de-DE" b="1" dirty="0">
                <a:solidFill>
                  <a:srgbClr val="0070C0"/>
                </a:solidFill>
              </a:rPr>
              <a:t>? 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467680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8"/>
            <a:ext cx="11746830" cy="13836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r-BE" sz="3400" dirty="0"/>
              <a:t>Verder </a:t>
            </a:r>
            <a:r>
              <a:rPr lang="fr-BE" sz="3400" dirty="0" err="1"/>
              <a:t>gaan</a:t>
            </a:r>
            <a:r>
              <a:rPr lang="fr-BE" sz="3400" dirty="0"/>
              <a:t> met de Accessibility </a:t>
            </a:r>
            <a:r>
              <a:rPr lang="fr-BE" sz="3400" dirty="0" err="1"/>
              <a:t>Act</a:t>
            </a:r>
            <a:r>
              <a:rPr lang="fr-BE" sz="3400" dirty="0"/>
              <a:t>: </a:t>
            </a:r>
            <a:r>
              <a:rPr lang="fr-BE" sz="3400" dirty="0" err="1"/>
              <a:t>wat</a:t>
            </a:r>
            <a:r>
              <a:rPr lang="fr-BE" sz="3400" dirty="0"/>
              <a:t> </a:t>
            </a:r>
            <a:r>
              <a:rPr lang="fr-BE" sz="3400" dirty="0" err="1"/>
              <a:t>kunnen</a:t>
            </a:r>
            <a:r>
              <a:rPr lang="fr-BE" sz="3400" dirty="0"/>
              <a:t> </a:t>
            </a:r>
            <a:r>
              <a:rPr lang="fr-BE" sz="3400" dirty="0" err="1"/>
              <a:t>jullie</a:t>
            </a:r>
            <a:r>
              <a:rPr lang="fr-BE" sz="3400" dirty="0"/>
              <a:t> </a:t>
            </a:r>
            <a:r>
              <a:rPr lang="fr-BE" sz="3400" dirty="0" err="1"/>
              <a:t>doen</a:t>
            </a:r>
            <a:r>
              <a:rPr lang="fr-BE" sz="3400" dirty="0"/>
              <a:t>? (1)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803400"/>
            <a:ext cx="11642558" cy="483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nl-NL" sz="2500" b="1" dirty="0"/>
              <a:t>Verruim de reikwijdte</a:t>
            </a:r>
            <a:r>
              <a:rPr lang="en-GB" sz="25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All transport services </a:t>
            </a:r>
            <a:r>
              <a:rPr lang="en-GB" sz="2400" dirty="0"/>
              <a:t>and infrastructure incl. urban, suburban, regional transport, and passenger transport vehicles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All banking services </a:t>
            </a:r>
            <a:r>
              <a:rPr lang="en-GB" sz="2400" dirty="0"/>
              <a:t>– beyond retail banking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Household products</a:t>
            </a:r>
            <a:r>
              <a:rPr lang="en-GB" sz="2400" dirty="0"/>
              <a:t> – e.g. washing machines, dishwashers, refrigerators, etc.</a:t>
            </a:r>
          </a:p>
          <a:p>
            <a:pPr>
              <a:lnSpc>
                <a:spcPct val="150000"/>
              </a:lnSpc>
            </a:pPr>
            <a:r>
              <a:rPr lang="en-GB" sz="2200" b="1" dirty="0"/>
              <a:t>National</a:t>
            </a:r>
            <a:r>
              <a:rPr lang="en-GB" sz="2200" dirty="0"/>
              <a:t> </a:t>
            </a:r>
            <a:r>
              <a:rPr lang="en-GB" sz="2200" b="1" dirty="0"/>
              <a:t>emergency numbers</a:t>
            </a:r>
            <a:r>
              <a:rPr lang="en-GB" sz="2200" dirty="0"/>
              <a:t>, other important numbers</a:t>
            </a:r>
          </a:p>
          <a:p>
            <a:pPr>
              <a:lnSpc>
                <a:spcPct val="150000"/>
              </a:lnSpc>
            </a:pPr>
            <a:r>
              <a:rPr lang="en-GB" sz="2200" b="1" dirty="0"/>
              <a:t>Microenterprises </a:t>
            </a:r>
            <a:r>
              <a:rPr lang="en-GB" sz="2200" dirty="0"/>
              <a:t>providing </a:t>
            </a:r>
            <a:r>
              <a:rPr lang="en-GB" sz="2200" b="1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63441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8"/>
            <a:ext cx="11746830" cy="13836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r-BE" sz="3400" dirty="0"/>
              <a:t>Verder </a:t>
            </a:r>
            <a:r>
              <a:rPr lang="fr-BE" sz="3400" dirty="0" err="1"/>
              <a:t>gaan</a:t>
            </a:r>
            <a:r>
              <a:rPr lang="fr-BE" sz="3400" dirty="0"/>
              <a:t> met de Accessibility </a:t>
            </a:r>
            <a:r>
              <a:rPr lang="fr-BE" sz="3400" dirty="0" err="1"/>
              <a:t>Act</a:t>
            </a:r>
            <a:r>
              <a:rPr lang="fr-BE" sz="3400" dirty="0"/>
              <a:t>: </a:t>
            </a:r>
            <a:r>
              <a:rPr lang="fr-BE" sz="3400" dirty="0" err="1"/>
              <a:t>wat</a:t>
            </a:r>
            <a:r>
              <a:rPr lang="fr-BE" sz="3400" dirty="0"/>
              <a:t> </a:t>
            </a:r>
            <a:r>
              <a:rPr lang="fr-BE" sz="3400" dirty="0" err="1"/>
              <a:t>kunnen</a:t>
            </a:r>
            <a:r>
              <a:rPr lang="fr-BE" sz="3400" dirty="0"/>
              <a:t> </a:t>
            </a:r>
            <a:r>
              <a:rPr lang="fr-BE" sz="3400" dirty="0" err="1"/>
              <a:t>jullie</a:t>
            </a:r>
            <a:r>
              <a:rPr lang="fr-BE" sz="3400" dirty="0"/>
              <a:t> </a:t>
            </a:r>
            <a:r>
              <a:rPr lang="fr-BE" sz="3400" dirty="0" err="1"/>
              <a:t>doen</a:t>
            </a:r>
            <a:r>
              <a:rPr lang="fr-BE" sz="3400" dirty="0"/>
              <a:t>? (2)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803400"/>
            <a:ext cx="11642558" cy="483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b="1" dirty="0" err="1"/>
              <a:t>Pleit</a:t>
            </a:r>
            <a:r>
              <a:rPr lang="en-GB" sz="2400" b="1" dirty="0"/>
              <a:t> </a:t>
            </a:r>
            <a:r>
              <a:rPr lang="en-GB" sz="2400" b="1" dirty="0" err="1"/>
              <a:t>voor</a:t>
            </a:r>
            <a:r>
              <a:rPr lang="en-GB" sz="2400" b="1" dirty="0"/>
              <a:t> </a:t>
            </a:r>
            <a:r>
              <a:rPr lang="en-GB" sz="2400" b="1" dirty="0" err="1"/>
              <a:t>korte</a:t>
            </a:r>
            <a:r>
              <a:rPr lang="en-GB" sz="2400" b="1" dirty="0"/>
              <a:t> deadlines: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Important services: accessibility of answering to the single European emergency number ‘112’ by PSAPs (2027)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Deadline that are too long: e.g. existing self-service terminals (20 after entry into use)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400" b="1" dirty="0"/>
              <a:t>Maak de wet </a:t>
            </a:r>
            <a:r>
              <a:rPr lang="en-GB" sz="2400" b="1" dirty="0" err="1"/>
              <a:t>sterker</a:t>
            </a:r>
            <a:r>
              <a:rPr lang="en-GB" sz="24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Obligations instead of voluntary requirements: </a:t>
            </a:r>
            <a:r>
              <a:rPr lang="en-GB" sz="2400" b="1" dirty="0"/>
              <a:t>built environment</a:t>
            </a:r>
            <a:r>
              <a:rPr lang="en-GB" sz="2400" dirty="0"/>
              <a:t> accessibility</a:t>
            </a: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45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95189"/>
            <a:ext cx="11550314" cy="94496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4000" dirty="0"/>
              <a:t>Correcte toepassing</a:t>
            </a:r>
            <a:endParaRPr lang="fr-BE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240155"/>
            <a:ext cx="11642558" cy="5474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 err="1"/>
              <a:t>Gebruik</a:t>
            </a:r>
            <a:r>
              <a:rPr lang="fr-BE" sz="2400" b="1" dirty="0"/>
              <a:t> de Standards:</a:t>
            </a:r>
          </a:p>
          <a:p>
            <a:pPr>
              <a:lnSpc>
                <a:spcPct val="150000"/>
              </a:lnSpc>
            </a:pPr>
            <a:r>
              <a:rPr lang="fr-BE" sz="2200" dirty="0">
                <a:hlinkClick r:id="rId3"/>
              </a:rPr>
              <a:t>Accessibility of digital services and </a:t>
            </a:r>
            <a:r>
              <a:rPr lang="fr-BE" sz="2200" dirty="0" err="1">
                <a:hlinkClick r:id="rId3"/>
              </a:rPr>
              <a:t>products</a:t>
            </a:r>
            <a:r>
              <a:rPr lang="fr-BE" sz="2200" dirty="0">
                <a:hlinkClick r:id="rId3"/>
              </a:rPr>
              <a:t> - </a:t>
            </a:r>
            <a:r>
              <a:rPr lang="en-GB" sz="2200" dirty="0">
                <a:hlinkClick r:id="rId3"/>
              </a:rPr>
              <a:t>EN 301 549 (version V3.1.1)</a:t>
            </a: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400" dirty="0">
                <a:hlinkClick r:id="rId4"/>
              </a:rPr>
              <a:t>Accessibility and usability of the built environment - </a:t>
            </a:r>
            <a:r>
              <a:rPr lang="en-GB" sz="2400" dirty="0" err="1">
                <a:hlinkClick r:id="rId4"/>
              </a:rPr>
              <a:t>prEN</a:t>
            </a:r>
            <a:r>
              <a:rPr lang="en-GB" sz="2400" dirty="0">
                <a:hlinkClick r:id="rId4"/>
              </a:rPr>
              <a:t> 17210 (coming soon!)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200" dirty="0">
                <a:hlinkClick r:id="rId5"/>
              </a:rPr>
              <a:t>Expanding range of users with a design for all approach to accessibility - EN 17161:2019 </a:t>
            </a: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dirty="0"/>
              <a:t>Others: </a:t>
            </a:r>
            <a:r>
              <a:rPr lang="en-GB" sz="2200" dirty="0">
                <a:hlinkClick r:id="rId6"/>
              </a:rPr>
              <a:t>ePub3</a:t>
            </a:r>
            <a:r>
              <a:rPr lang="en-GB" sz="2200" dirty="0"/>
              <a:t> for e-books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b="1" dirty="0"/>
              <a:t>Standards die </a:t>
            </a:r>
            <a:r>
              <a:rPr lang="en-GB" sz="2200" b="1" dirty="0" err="1"/>
              <a:t>nog</a:t>
            </a:r>
            <a:r>
              <a:rPr lang="en-GB" sz="2200" b="1" dirty="0"/>
              <a:t> </a:t>
            </a:r>
            <a:r>
              <a:rPr lang="en-GB" sz="2200" b="1" dirty="0" err="1"/>
              <a:t>moeten</a:t>
            </a:r>
            <a:r>
              <a:rPr lang="en-GB" sz="2200" b="1" dirty="0"/>
              <a:t> </a:t>
            </a:r>
            <a:r>
              <a:rPr lang="en-GB" sz="2200" b="1" dirty="0" err="1"/>
              <a:t>komen</a:t>
            </a:r>
            <a:r>
              <a:rPr lang="en-GB" sz="22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0000"/>
                </a:solidFill>
              </a:rPr>
              <a:t>Get involved in standardisation </a:t>
            </a:r>
            <a:r>
              <a:rPr lang="en-GB" sz="2200" dirty="0"/>
              <a:t>at national level when this starts 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303397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9"/>
            <a:ext cx="11550314" cy="94496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BE" sz="4000" dirty="0" err="1"/>
              <a:t>Werk</a:t>
            </a:r>
            <a:r>
              <a:rPr lang="fr-BE" sz="4000" dirty="0"/>
              <a:t> met de </a:t>
            </a:r>
            <a:r>
              <a:rPr lang="fr-BE" sz="4000" dirty="0" err="1"/>
              <a:t>overheid</a:t>
            </a:r>
            <a:r>
              <a:rPr lang="fr-BE" sz="4000" dirty="0"/>
              <a:t> en partners! (1)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854200"/>
            <a:ext cx="11642558" cy="4787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b="1" dirty="0"/>
              <a:t>Government representatives: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Identify and contact relevant </a:t>
            </a:r>
            <a:r>
              <a:rPr lang="en-GB" sz="2400" b="1" dirty="0"/>
              <a:t>Ministries</a:t>
            </a:r>
            <a:r>
              <a:rPr lang="en-GB" sz="2400" dirty="0"/>
              <a:t> involved in transposition (can be more than one – transport, telecoms, finance, etc.)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Difficult to track? – start with ministry in charge of disability affairs, </a:t>
            </a:r>
            <a:r>
              <a:rPr lang="en-GB" sz="2400" b="1" dirty="0"/>
              <a:t>CRPD focal point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Members of </a:t>
            </a:r>
            <a:r>
              <a:rPr lang="en-GB" sz="2400" b="1" dirty="0"/>
              <a:t>National Parliament </a:t>
            </a:r>
            <a:r>
              <a:rPr lang="en-GB" sz="2400" dirty="0"/>
              <a:t>– especially members of committee tasked with the Act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138760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9"/>
            <a:ext cx="11550314" cy="94496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BE" sz="4000" dirty="0" err="1"/>
              <a:t>Werk</a:t>
            </a:r>
            <a:r>
              <a:rPr lang="fr-BE" sz="4000" dirty="0"/>
              <a:t> met de </a:t>
            </a:r>
            <a:r>
              <a:rPr lang="fr-BE" sz="4000" dirty="0" err="1"/>
              <a:t>overheid</a:t>
            </a:r>
            <a:r>
              <a:rPr lang="fr-BE" sz="4000" dirty="0"/>
              <a:t> en partners!(2)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346200"/>
            <a:ext cx="11642558" cy="5295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b="1" dirty="0"/>
              <a:t>Potential allies: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Your Members of European Parliament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Consumer representatives: Members of BEUC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Other civil society organisations: DPOs, older persons’ organisations (member of AGE Platform)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Equality and human rights networks: Equality bodies and national human rights institutions (NHRIs)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Consumer representatives in standardisation: Members of ANEC (important when standardisation starts)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7573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9"/>
            <a:ext cx="11550314" cy="1307432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0070C0"/>
                </a:solidFill>
              </a:rPr>
              <a:t> </a:t>
            </a:r>
            <a:r>
              <a:rPr lang="en-GB" sz="3800" dirty="0" err="1">
                <a:solidFill>
                  <a:srgbClr val="0070C0"/>
                </a:solidFill>
              </a:rPr>
              <a:t>Inhoud</a:t>
            </a:r>
            <a:endParaRPr lang="en-GB" sz="3800" dirty="0">
              <a:solidFill>
                <a:srgbClr val="0070C0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689101"/>
            <a:ext cx="11185358" cy="491155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BE" sz="3400" dirty="0"/>
              <a:t>Algemeen </a:t>
            </a:r>
            <a:r>
              <a:rPr lang="fr-BE" sz="3400" dirty="0" err="1"/>
              <a:t>informatie</a:t>
            </a:r>
            <a:r>
              <a:rPr lang="fr-BE" sz="3400" dirty="0"/>
              <a:t> over de EAA</a:t>
            </a:r>
          </a:p>
          <a:p>
            <a:pPr lvl="0">
              <a:lnSpc>
                <a:spcPct val="150000"/>
              </a:lnSpc>
            </a:pPr>
            <a:r>
              <a:rPr lang="fr-BE" sz="3400" dirty="0" err="1"/>
              <a:t>Waar</a:t>
            </a:r>
            <a:r>
              <a:rPr lang="fr-BE" sz="3400" dirty="0"/>
              <a:t> </a:t>
            </a:r>
            <a:r>
              <a:rPr lang="fr-BE" sz="3400" dirty="0" err="1"/>
              <a:t>zijn</a:t>
            </a:r>
            <a:r>
              <a:rPr lang="fr-BE" sz="3400" dirty="0"/>
              <a:t> </a:t>
            </a:r>
            <a:r>
              <a:rPr lang="fr-BE" sz="3400" dirty="0" err="1"/>
              <a:t>wij</a:t>
            </a:r>
            <a:r>
              <a:rPr lang="fr-BE" sz="3400" dirty="0"/>
              <a:t> nu?</a:t>
            </a:r>
          </a:p>
          <a:p>
            <a:pPr lvl="0">
              <a:lnSpc>
                <a:spcPct val="150000"/>
              </a:lnSpc>
            </a:pPr>
            <a:r>
              <a:rPr lang="fr-BE" sz="3400" dirty="0" err="1"/>
              <a:t>Hoe</a:t>
            </a:r>
            <a:r>
              <a:rPr lang="fr-BE" sz="3400" dirty="0"/>
              <a:t> kan het?</a:t>
            </a:r>
          </a:p>
          <a:p>
            <a:pPr lvl="0">
              <a:lnSpc>
                <a:spcPct val="150000"/>
              </a:lnSpc>
            </a:pPr>
            <a:r>
              <a:rPr lang="fr-BE" sz="3400" dirty="0" err="1"/>
              <a:t>Voorbeeld</a:t>
            </a:r>
            <a:r>
              <a:rPr lang="fr-BE" sz="3400" dirty="0"/>
              <a:t>: </a:t>
            </a:r>
            <a:r>
              <a:rPr lang="fr-BE" sz="3400" dirty="0" err="1"/>
              <a:t>Zweden</a:t>
            </a:r>
            <a:endParaRPr lang="fr-BE" sz="3400" dirty="0"/>
          </a:p>
          <a:p>
            <a:pPr lvl="0">
              <a:lnSpc>
                <a:spcPct val="150000"/>
              </a:lnSpc>
            </a:pPr>
            <a:r>
              <a:rPr lang="fr-BE" sz="3400" dirty="0" err="1"/>
              <a:t>Vragen</a:t>
            </a:r>
            <a:r>
              <a:rPr lang="fr-BE" sz="3400" dirty="0"/>
              <a:t> &amp; </a:t>
            </a:r>
            <a:r>
              <a:rPr lang="fr-BE" sz="3400" dirty="0" err="1"/>
              <a:t>Antwoorden</a:t>
            </a:r>
            <a:endParaRPr lang="fr-BE" sz="3400" dirty="0"/>
          </a:p>
        </p:txBody>
      </p:sp>
      <p:pic>
        <p:nvPicPr>
          <p:cNvPr id="3" name="Picture 2" descr="Marie Denninghaus, EDF Policy Coordinator">
            <a:extLst>
              <a:ext uri="{FF2B5EF4-FFF2-40B4-BE49-F238E27FC236}">
                <a16:creationId xmlns:a16="http://schemas.microsoft.com/office/drawing/2014/main" id="{AC0224BC-413C-449B-AD3D-D8B0B0109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776" y="3429000"/>
            <a:ext cx="2633382" cy="30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3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333633"/>
            <a:ext cx="11642558" cy="101256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4000" dirty="0"/>
              <a:t>Conclusie</a:t>
            </a:r>
            <a:endParaRPr lang="fr-BE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549400"/>
            <a:ext cx="11642558" cy="50491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500" b="1" dirty="0"/>
              <a:t>Start NOW</a:t>
            </a:r>
            <a:endParaRPr lang="en-GB" sz="2500" dirty="0"/>
          </a:p>
          <a:p>
            <a:pPr>
              <a:lnSpc>
                <a:spcPct val="150000"/>
              </a:lnSpc>
            </a:pPr>
            <a:r>
              <a:rPr lang="en-GB" sz="2500" b="1" dirty="0"/>
              <a:t>Raise awareness</a:t>
            </a:r>
            <a:r>
              <a:rPr lang="en-GB" sz="2500" dirty="0"/>
              <a:t>: benefits of the Act, its important for EU legislation on Audiovisual Media, Electronic Communications, passengers’ rights and transport accessibility, EU Funds, Public Procurements </a:t>
            </a:r>
          </a:p>
          <a:p>
            <a:pPr>
              <a:lnSpc>
                <a:spcPct val="150000"/>
              </a:lnSpc>
            </a:pPr>
            <a:r>
              <a:rPr lang="en-GB" sz="2500" b="1" dirty="0"/>
              <a:t>Offer support</a:t>
            </a:r>
            <a:r>
              <a:rPr lang="en-GB" sz="2500" dirty="0"/>
              <a:t>: web developers, manufacturers of digital products, services, etc – what’s in it for them? </a:t>
            </a:r>
          </a:p>
        </p:txBody>
      </p:sp>
    </p:spTree>
    <p:extLst>
      <p:ext uri="{BB962C8B-B14F-4D97-AF65-F5344CB8AC3E}">
        <p14:creationId xmlns:p14="http://schemas.microsoft.com/office/powerpoint/2010/main" val="17999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" y="154321"/>
            <a:ext cx="10515600" cy="1325563"/>
          </a:xfrm>
        </p:spPr>
        <p:txBody>
          <a:bodyPr/>
          <a:lstStyle/>
          <a:p>
            <a:r>
              <a:rPr lang="fr-BE" dirty="0" err="1"/>
              <a:t>Nuttige</a:t>
            </a:r>
            <a:r>
              <a:rPr lang="fr-BE" dirty="0"/>
              <a:t> links: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" y="1479884"/>
            <a:ext cx="11646569" cy="50532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hlinkClick r:id="rId3"/>
              </a:rPr>
              <a:t>Full text of the Accessibility Act</a:t>
            </a:r>
            <a:endParaRPr lang="en-US" sz="3400" dirty="0"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hlinkClick r:id="rId4"/>
              </a:rPr>
              <a:t>EDF Toolkit for transposition: European Accessibility Act</a:t>
            </a:r>
            <a:endParaRPr lang="en-US" sz="3400" dirty="0"/>
          </a:p>
          <a:p>
            <a:pPr>
              <a:lnSpc>
                <a:spcPct val="150000"/>
              </a:lnSpc>
            </a:pPr>
            <a:r>
              <a:rPr lang="en-GB" sz="3400" dirty="0">
                <a:hlinkClick r:id="rId5"/>
              </a:rPr>
              <a:t>EDF introductory webinar on European Accessibility Act - June 2019</a:t>
            </a:r>
            <a:endParaRPr lang="en-GB" sz="3400" dirty="0"/>
          </a:p>
          <a:p>
            <a:pPr>
              <a:lnSpc>
                <a:spcPct val="150000"/>
              </a:lnSpc>
            </a:pPr>
            <a:r>
              <a:rPr lang="en-GB" sz="3400" dirty="0">
                <a:hlinkClick r:id="rId6"/>
              </a:rPr>
              <a:t>EDF resources and fist analysis of EAA after publication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1846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700" y="3026376"/>
            <a:ext cx="6810289" cy="22736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4000" dirty="0" err="1"/>
              <a:t>Vragen</a:t>
            </a:r>
            <a:r>
              <a:rPr lang="en-GB" sz="4000" dirty="0"/>
              <a:t>/Question? </a:t>
            </a:r>
            <a:r>
              <a:rPr lang="en-GB" sz="4000" dirty="0">
                <a:sym typeface="Wingdings" panose="05000000000000000000" pitchFamily="2" charset="2"/>
              </a:rPr>
              <a:t></a:t>
            </a:r>
            <a:endParaRPr lang="fr-BE" sz="4000" dirty="0"/>
          </a:p>
        </p:txBody>
      </p:sp>
      <p:pic>
        <p:nvPicPr>
          <p:cNvPr id="5" name="Picture 4" title="EDF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17" y="694009"/>
            <a:ext cx="1935451" cy="2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title="EDF Log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7" y="2048427"/>
            <a:ext cx="2798095" cy="309611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51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European Disability Forum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Marie.denninghaus@edf-feph.org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www.edf-feph.org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Avenue des Arts 7-8, Bruxelles 1210, Belgium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Twitter: @MyEDF</a:t>
            </a:r>
          </a:p>
          <a:p>
            <a:pPr marL="0" indent="0">
              <a:buNone/>
            </a:pPr>
            <a:r>
              <a:rPr lang="en-GB" dirty="0"/>
              <a:t>Facebook: @MyEDF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Bedankt</a:t>
            </a:r>
            <a:r>
              <a:rPr lang="en-GB" dirty="0"/>
              <a:t>/Merci!</a:t>
            </a:r>
          </a:p>
        </p:txBody>
      </p:sp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864" y="5600700"/>
            <a:ext cx="877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Nothing about us without us! </a:t>
            </a:r>
          </a:p>
        </p:txBody>
      </p:sp>
      <p:pic>
        <p:nvPicPr>
          <p:cNvPr id="7" name="Picture 6" descr="Group photo of EDF executive committee members" title="EDF executive boa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b="13418"/>
          <a:stretch/>
        </p:blipFill>
        <p:spPr>
          <a:xfrm>
            <a:off x="344907" y="1990233"/>
            <a:ext cx="5687594" cy="26884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7217" y="332002"/>
            <a:ext cx="5702300" cy="525599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2200" dirty="0"/>
              <a:t>European Disability Forum (EDF)</a:t>
            </a:r>
          </a:p>
          <a:p>
            <a:pPr>
              <a:lnSpc>
                <a:spcPct val="170000"/>
              </a:lnSpc>
            </a:pPr>
            <a:r>
              <a:rPr lang="en-GB" sz="2200" dirty="0"/>
              <a:t>100 million persons with disabilities in the EU</a:t>
            </a:r>
          </a:p>
          <a:p>
            <a:pPr>
              <a:lnSpc>
                <a:spcPct val="170000"/>
              </a:lnSpc>
            </a:pPr>
            <a:r>
              <a:rPr lang="en-GB" sz="2200" dirty="0"/>
              <a:t>Brussels-based umbrella organisation </a:t>
            </a:r>
          </a:p>
          <a:p>
            <a:pPr>
              <a:lnSpc>
                <a:spcPct val="170000"/>
              </a:lnSpc>
            </a:pPr>
            <a:r>
              <a:rPr lang="en-GB" sz="2200" dirty="0"/>
              <a:t>Advocating for the rights of persons with disabilities</a:t>
            </a:r>
          </a:p>
          <a:p>
            <a:pPr>
              <a:lnSpc>
                <a:spcPct val="170000"/>
              </a:lnSpc>
            </a:pPr>
            <a:r>
              <a:rPr lang="en-GB" sz="2200" dirty="0"/>
              <a:t>Implementation of the UN CRPD in the EU and member countries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706" y="883570"/>
            <a:ext cx="5309936" cy="820236"/>
          </a:xfrm>
        </p:spPr>
        <p:txBody>
          <a:bodyPr>
            <a:normAutofit/>
          </a:bodyPr>
          <a:lstStyle/>
          <a:p>
            <a:r>
              <a:rPr lang="en-GB" sz="4000" dirty="0"/>
              <a:t>Wie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wij</a:t>
            </a:r>
            <a:r>
              <a:rPr lang="en-GB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66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9" y="3690110"/>
            <a:ext cx="9144000" cy="1277126"/>
          </a:xfrm>
        </p:spPr>
        <p:txBody>
          <a:bodyPr>
            <a:normAutofit fontScale="90000"/>
          </a:bodyPr>
          <a:lstStyle/>
          <a:p>
            <a:r>
              <a:rPr lang="de-DE" dirty="0"/>
              <a:t>Algemeen informatie over de EAA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467680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pPr lvl="0"/>
            <a:r>
              <a:rPr lang="de-DE"/>
              <a:t>W</a:t>
            </a:r>
            <a:r>
              <a:rPr lang="fr-BE"/>
              <a:t>at </a:t>
            </a:r>
            <a:r>
              <a:rPr lang="fr-BE" err="1"/>
              <a:t>is</a:t>
            </a:r>
            <a:r>
              <a:rPr lang="fr-BE"/>
              <a:t> de EAA?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648930" y="1998922"/>
            <a:ext cx="4944151" cy="44444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Directive (defines the objectives; Member States have to transpose into national law)</a:t>
            </a:r>
          </a:p>
          <a:p>
            <a:r>
              <a:rPr lang="en-US" sz="2200" dirty="0"/>
              <a:t>covers only certain products and services (mainly digital)</a:t>
            </a:r>
          </a:p>
          <a:p>
            <a:r>
              <a:rPr lang="en-US" sz="2200" dirty="0"/>
              <a:t>relies on manufacturers/service providers compliance and ex-post market surveillance checks.</a:t>
            </a:r>
          </a:p>
          <a:p>
            <a:pPr marL="0" lvl="0" indent="0">
              <a:buNone/>
            </a:pPr>
            <a:endParaRPr lang="en-GB" sz="2200" b="1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ver  of Accessibility Act leaflet">
            <a:extLst>
              <a:ext uri="{FF2B5EF4-FFF2-40B4-BE49-F238E27FC236}">
                <a16:creationId xmlns:a16="http://schemas.microsoft.com/office/drawing/2014/main" id="{80AB7A1D-1DEB-43A2-A323-2EC680AA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47" y="833418"/>
            <a:ext cx="4098454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932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70" y="216568"/>
            <a:ext cx="11746830" cy="138363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3400" dirty="0"/>
              <a:t>...en wat niet?</a:t>
            </a:r>
            <a:endParaRPr lang="fr-BE" sz="34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320842" y="1803400"/>
            <a:ext cx="11642558" cy="48380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Regulation (directly applicable)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An anti-discrimination act (human rights)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Covering all products and services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Ex-ante controls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03824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DE8A6D0-C8C8-4E9A-B4F0-D54D61F00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053" y="231573"/>
            <a:ext cx="8365379" cy="1110398"/>
          </a:xfrm>
        </p:spPr>
        <p:txBody>
          <a:bodyPr/>
          <a:lstStyle/>
          <a:p>
            <a:pPr algn="l" eaLnBrk="1" hangingPunct="1"/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Wat zit er nu </a:t>
            </a:r>
            <a:r>
              <a:rPr lang="en-US" altLang="en-US" sz="3171" b="1" dirty="0" err="1">
                <a:solidFill>
                  <a:srgbClr val="0085C7"/>
                </a:solidFill>
                <a:cs typeface="Arial" panose="020B0604020202020204" pitchFamily="34" charset="0"/>
              </a:rPr>
              <a:t>precies</a:t>
            </a:r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 in?</a:t>
            </a: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en-US" sz="317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435" name="Picture 2" descr="Computer, tablet, smartphones">
            <a:extLst>
              <a:ext uri="{FF2B5EF4-FFF2-40B4-BE49-F238E27FC236}">
                <a16:creationId xmlns:a16="http://schemas.microsoft.com/office/drawing/2014/main" id="{1ADCC719-3A1D-43EA-B92E-A344E82E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99" y="1149234"/>
            <a:ext cx="2873801" cy="21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elf Service Check-in machine">
            <a:extLst>
              <a:ext uri="{FF2B5EF4-FFF2-40B4-BE49-F238E27FC236}">
                <a16:creationId xmlns:a16="http://schemas.microsoft.com/office/drawing/2014/main" id="{9AD431F5-CBD7-4486-ACAF-DB76E8FD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44" y="1016906"/>
            <a:ext cx="4174060" cy="25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TV screen">
            <a:extLst>
              <a:ext uri="{FF2B5EF4-FFF2-40B4-BE49-F238E27FC236}">
                <a16:creationId xmlns:a16="http://schemas.microsoft.com/office/drawing/2014/main" id="{E1DD6AE7-D7FA-4D8C-866B-577F295B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98" y="3429000"/>
            <a:ext cx="4598370" cy="22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ATM ">
            <a:extLst>
              <a:ext uri="{FF2B5EF4-FFF2-40B4-BE49-F238E27FC236}">
                <a16:creationId xmlns:a16="http://schemas.microsoft.com/office/drawing/2014/main" id="{329AB5E5-3BCC-4375-A286-3A0BA8FC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8" y="3989953"/>
            <a:ext cx="4044609" cy="22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4E7A053-FA61-4889-B61F-A60776BC2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053" y="231573"/>
            <a:ext cx="8365379" cy="1110398"/>
          </a:xfrm>
        </p:spPr>
        <p:txBody>
          <a:bodyPr/>
          <a:lstStyle/>
          <a:p>
            <a:pPr algn="l" eaLnBrk="1" hangingPunct="1"/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Wat zit er nu </a:t>
            </a:r>
            <a:r>
              <a:rPr lang="en-US" altLang="en-US" sz="3171" b="1" dirty="0" err="1">
                <a:solidFill>
                  <a:srgbClr val="0085C7"/>
                </a:solidFill>
                <a:cs typeface="Arial" panose="020B0604020202020204" pitchFamily="34" charset="0"/>
              </a:rPr>
              <a:t>precies</a:t>
            </a:r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 in? (II)</a:t>
            </a: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en-US" sz="317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483" name="Picture 2" descr="black E-book reader beside white and black mug">
            <a:extLst>
              <a:ext uri="{FF2B5EF4-FFF2-40B4-BE49-F238E27FC236}">
                <a16:creationId xmlns:a16="http://schemas.microsoft.com/office/drawing/2014/main" id="{B664B4CF-C967-456A-97EB-247DD07E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88" y="1140603"/>
            <a:ext cx="4181252" cy="24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llustration of online shopping">
            <a:extLst>
              <a:ext uri="{FF2B5EF4-FFF2-40B4-BE49-F238E27FC236}">
                <a16:creationId xmlns:a16="http://schemas.microsoft.com/office/drawing/2014/main" id="{7C962376-892E-4388-B573-63668A26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31735"/>
            <a:ext cx="4463166" cy="24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2 emergency sign. Red background, icons of police, ambulance and fire services and a telephone sign. ">
            <a:extLst>
              <a:ext uri="{FF2B5EF4-FFF2-40B4-BE49-F238E27FC236}">
                <a16:creationId xmlns:a16="http://schemas.microsoft.com/office/drawing/2014/main" id="{DCD642B0-8308-4C2F-A9E8-D5056845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10" y="1140604"/>
            <a:ext cx="2330109" cy="22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Illustration of Telephony services">
            <a:extLst>
              <a:ext uri="{FF2B5EF4-FFF2-40B4-BE49-F238E27FC236}">
                <a16:creationId xmlns:a16="http://schemas.microsoft.com/office/drawing/2014/main" id="{2529DA7D-8132-41B5-8D04-72C89908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34" y="4047486"/>
            <a:ext cx="2804761" cy="22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8760603-F335-4E6D-BFBA-F5EA98D05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275" y="427187"/>
            <a:ext cx="9133452" cy="1110398"/>
          </a:xfrm>
        </p:spPr>
        <p:txBody>
          <a:bodyPr/>
          <a:lstStyle/>
          <a:p>
            <a:pPr algn="l" eaLnBrk="1" hangingPunct="1"/>
            <a:r>
              <a:rPr lang="en-US" altLang="en-US" sz="3171" b="1" dirty="0" err="1">
                <a:solidFill>
                  <a:srgbClr val="0085C7"/>
                </a:solidFill>
                <a:cs typeface="Arial" panose="020B0604020202020204" pitchFamily="34" charset="0"/>
              </a:rPr>
              <a:t>En</a:t>
            </a:r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 wat </a:t>
            </a:r>
            <a:r>
              <a:rPr lang="en-US" altLang="en-US" sz="3171" b="1" dirty="0" err="1">
                <a:solidFill>
                  <a:srgbClr val="0085C7"/>
                </a:solidFill>
                <a:cs typeface="Arial" panose="020B0604020202020204" pitchFamily="34" charset="0"/>
              </a:rPr>
              <a:t>niet</a:t>
            </a:r>
            <a:r>
              <a:rPr lang="en-US" altLang="en-US" sz="3171" b="1" dirty="0">
                <a:solidFill>
                  <a:srgbClr val="0085C7"/>
                </a:solidFill>
                <a:cs typeface="Arial" panose="020B0604020202020204" pitchFamily="34" charset="0"/>
              </a:rPr>
              <a:t>?</a:t>
            </a: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3171" b="1" dirty="0">
                <a:solidFill>
                  <a:srgbClr val="0085C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en-US" sz="317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27" name="Picture 2" descr="time-laps photography of blue and white train">
            <a:extLst>
              <a:ext uri="{FF2B5EF4-FFF2-40B4-BE49-F238E27FC236}">
                <a16:creationId xmlns:a16="http://schemas.microsoft.com/office/drawing/2014/main" id="{990E001A-6538-4687-8D80-522D783F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53" y="1445533"/>
            <a:ext cx="3515139" cy="234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Image building with inaccessible entrance... several flights of stairs.">
            <a:extLst>
              <a:ext uri="{FF2B5EF4-FFF2-40B4-BE49-F238E27FC236}">
                <a16:creationId xmlns:a16="http://schemas.microsoft.com/office/drawing/2014/main" id="{DD42D707-C168-45A5-9EEB-68EFA678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70" y="1445533"/>
            <a:ext cx="3637560" cy="27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gray steel 3-door refrigerator, oven and microwave in a kitchen">
            <a:extLst>
              <a:ext uri="{FF2B5EF4-FFF2-40B4-BE49-F238E27FC236}">
                <a16:creationId xmlns:a16="http://schemas.microsoft.com/office/drawing/2014/main" id="{DAF4FDF7-6562-4BEA-8768-52844BEE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32" y="3953141"/>
            <a:ext cx="3532560" cy="234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Image result for Microenterprise">
            <a:extLst>
              <a:ext uri="{FF2B5EF4-FFF2-40B4-BE49-F238E27FC236}">
                <a16:creationId xmlns:a16="http://schemas.microsoft.com/office/drawing/2014/main" id="{99F630EB-F1EC-480C-8E83-F2CE7E41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70" y="4314192"/>
            <a:ext cx="3529684" cy="12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08EBA-BF9F-4474-88B9-C3AD56A1234A}"/>
              </a:ext>
            </a:extLst>
          </p:cNvPr>
          <p:cNvSpPr txBox="1"/>
          <p:nvPr/>
        </p:nvSpPr>
        <p:spPr>
          <a:xfrm>
            <a:off x="127591" y="1537585"/>
            <a:ext cx="4178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Vervoer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Gebouwde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Huishoudtoestellen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Microbedrijven</a:t>
            </a:r>
            <a:endParaRPr lang="fr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d940c25-8f58-4c59-9fe7-b8f3bc9a8f8a&quot;,&quot;TimeStamp&quot;:&quot;2018-03-07T17:02:59.5094478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d940c25-8f58-4c59-9fe7-b8f3bc9a8f8a&quot;,&quot;TimeStamp&quot;:&quot;2018-03-07T17:02:59.5094478+01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d940c25-8f58-4c59-9fe7-b8f3bc9a8f8a&quot;,&quot;TimeStamp&quot;:&quot;2018-03-07T17:02:59.5094478+01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d940c25-8f58-4c59-9fe7-b8f3bc9a8f8a&quot;,&quot;TimeStamp&quot;:&quot;2018-03-07T17:02:59.5094478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1580</Words>
  <Application>Microsoft Office PowerPoint</Application>
  <PresentationFormat>Widescreen</PresentationFormat>
  <Paragraphs>230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Omzetting van de “European Accessibility Act” Toepassing van het europees toegankelijkheidswet in Belgie</vt:lpstr>
      <vt:lpstr> Inhoud</vt:lpstr>
      <vt:lpstr>Wie zijn wij?</vt:lpstr>
      <vt:lpstr>Algemeen informatie over de EAA</vt:lpstr>
      <vt:lpstr>Wat is de EAA?</vt:lpstr>
      <vt:lpstr>...en wat niet?</vt:lpstr>
      <vt:lpstr>Wat zit er nu precies in? </vt:lpstr>
      <vt:lpstr>Wat zit er nu precies in? (II) </vt:lpstr>
      <vt:lpstr>En wat niet?  </vt:lpstr>
      <vt:lpstr>Verbeteringen met de EAA  </vt:lpstr>
      <vt:lpstr>Waar zijn wij nu? </vt:lpstr>
      <vt:lpstr>Het werk op europees niveau is (bijna) gedaan</vt:lpstr>
      <vt:lpstr>Nu is het aan jùllie!</vt:lpstr>
      <vt:lpstr>Hoe kan het? </vt:lpstr>
      <vt:lpstr>Verder gaan met de Accessibility Act: wat kunnen jullie doen? (1)</vt:lpstr>
      <vt:lpstr>Verder gaan met de Accessibility Act: wat kunnen jullie doen? (2)</vt:lpstr>
      <vt:lpstr>Correcte toepassing</vt:lpstr>
      <vt:lpstr>Werk met de overheid en partners! (1)</vt:lpstr>
      <vt:lpstr>Werk met de overheid en partners!(2)</vt:lpstr>
      <vt:lpstr>Conclusie</vt:lpstr>
      <vt:lpstr>Nuttige links:</vt:lpstr>
      <vt:lpstr>Vragen/Question? </vt:lpstr>
      <vt:lpstr>Bedankt/Merci!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Naomi Mabita</dc:creator>
  <cp:lastModifiedBy>marie denninghaus</cp:lastModifiedBy>
  <cp:revision>227</cp:revision>
  <dcterms:created xsi:type="dcterms:W3CDTF">2019-03-25T10:17:14Z</dcterms:created>
  <dcterms:modified xsi:type="dcterms:W3CDTF">2021-02-08T13:56:30Z</dcterms:modified>
</cp:coreProperties>
</file>