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259" r:id="rId5"/>
    <p:sldId id="290" r:id="rId6"/>
    <p:sldId id="313" r:id="rId7"/>
    <p:sldId id="314" r:id="rId8"/>
    <p:sldId id="326" r:id="rId9"/>
    <p:sldId id="337" r:id="rId10"/>
    <p:sldId id="315" r:id="rId11"/>
    <p:sldId id="316" r:id="rId12"/>
    <p:sldId id="317" r:id="rId13"/>
    <p:sldId id="319" r:id="rId14"/>
    <p:sldId id="318" r:id="rId15"/>
    <p:sldId id="320" r:id="rId16"/>
    <p:sldId id="321" r:id="rId17"/>
    <p:sldId id="322" r:id="rId18"/>
    <p:sldId id="349" r:id="rId19"/>
    <p:sldId id="324" r:id="rId20"/>
    <p:sldId id="32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77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59" autoAdjust="0"/>
  </p:normalViewPr>
  <p:slideViewPr>
    <p:cSldViewPr>
      <p:cViewPr varScale="1">
        <p:scale>
          <a:sx n="59" d="100"/>
          <a:sy n="59" d="100"/>
        </p:scale>
        <p:origin x="15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F2C5DB-99E4-486E-A932-E836B211EE8C}" type="datetimeFigureOut">
              <a:rPr lang="fr-BE" smtClean="0"/>
            </a:fld>
            <a:endParaRPr lang="fr-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E3090F-4B1D-4ADE-B514-076630EE42AE}" type="slidenum">
              <a:rPr lang="fr-BE" smtClean="0"/>
            </a:fld>
            <a:endParaRPr lang="fr-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Nu </a:t>
            </a:r>
            <a:r>
              <a:rPr lang="fr-BE" dirty="0" err="1"/>
              <a:t>is</a:t>
            </a:r>
            <a:r>
              <a:rPr lang="fr-BE" dirty="0"/>
              <a:t> DG </a:t>
            </a:r>
            <a:r>
              <a:rPr lang="fr-BE" dirty="0" err="1"/>
              <a:t>Employment</a:t>
            </a:r>
            <a:r>
              <a:rPr lang="fr-BE" dirty="0"/>
              <a:t> </a:t>
            </a:r>
            <a:r>
              <a:rPr lang="fr-BE" dirty="0" err="1"/>
              <a:t>verantwoordelijk</a:t>
            </a:r>
            <a:r>
              <a:rPr lang="fr-BE" dirty="0"/>
              <a:t> </a:t>
            </a:r>
            <a:r>
              <a:rPr lang="fr-BE" dirty="0" err="1"/>
              <a:t>voor</a:t>
            </a:r>
            <a:r>
              <a:rPr lang="fr-BE" dirty="0"/>
              <a:t> ‘handicap’ en het </a:t>
            </a:r>
            <a:r>
              <a:rPr lang="fr-BE" dirty="0" err="1"/>
              <a:t>Verdrag</a:t>
            </a:r>
            <a:r>
              <a:rPr lang="fr-BE" dirty="0"/>
              <a:t>, maar </a:t>
            </a:r>
            <a:r>
              <a:rPr lang="fr-BE" dirty="0" err="1"/>
              <a:t>ook</a:t>
            </a:r>
            <a:r>
              <a:rPr lang="fr-BE" dirty="0"/>
              <a:t> </a:t>
            </a:r>
            <a:r>
              <a:rPr lang="fr-BE" dirty="0" err="1"/>
              <a:t>voor</a:t>
            </a:r>
            <a:r>
              <a:rPr lang="fr-BE" dirty="0"/>
              <a:t> </a:t>
            </a:r>
            <a:r>
              <a:rPr lang="fr-BE" dirty="0" err="1"/>
              <a:t>vele</a:t>
            </a:r>
            <a:r>
              <a:rPr lang="fr-BE" dirty="0"/>
              <a:t> </a:t>
            </a:r>
            <a:r>
              <a:rPr lang="fr-BE" dirty="0" err="1"/>
              <a:t>andere</a:t>
            </a:r>
            <a:r>
              <a:rPr lang="fr-BE" dirty="0"/>
              <a:t> </a:t>
            </a:r>
            <a:r>
              <a:rPr lang="fr-BE" dirty="0" err="1"/>
              <a:t>zaken</a:t>
            </a:r>
            <a:r>
              <a:rPr lang="fr-BE" dirty="0"/>
              <a:t>, </a:t>
            </a:r>
            <a:r>
              <a:rPr lang="fr-BE" dirty="0" err="1"/>
              <a:t>geen</a:t>
            </a:r>
            <a:r>
              <a:rPr lang="fr-BE" dirty="0"/>
              <a:t> </a:t>
            </a:r>
            <a:r>
              <a:rPr lang="fr-BE" dirty="0" err="1"/>
              <a:t>middele</a:t>
            </a:r>
            <a:r>
              <a:rPr lang="fr-BE" dirty="0"/>
              <a:t>, </a:t>
            </a:r>
            <a:r>
              <a:rPr lang="fr-BE" dirty="0" err="1"/>
              <a:t>geen</a:t>
            </a:r>
            <a:r>
              <a:rPr lang="fr-BE" dirty="0"/>
              <a:t> </a:t>
            </a:r>
            <a:r>
              <a:rPr lang="fr-BE" dirty="0" err="1"/>
              <a:t>voldeonde</a:t>
            </a:r>
            <a:r>
              <a:rPr lang="fr-BE" dirty="0"/>
              <a:t> staff</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Nu </a:t>
            </a:r>
            <a:r>
              <a:rPr lang="fr-BE" dirty="0" err="1"/>
              <a:t>is</a:t>
            </a:r>
            <a:r>
              <a:rPr lang="fr-BE" dirty="0"/>
              <a:t> DG </a:t>
            </a:r>
            <a:r>
              <a:rPr lang="fr-BE" dirty="0" err="1"/>
              <a:t>Employment</a:t>
            </a:r>
            <a:r>
              <a:rPr lang="fr-BE" dirty="0"/>
              <a:t> </a:t>
            </a:r>
            <a:r>
              <a:rPr lang="fr-BE" dirty="0" err="1"/>
              <a:t>verantwoordelijk</a:t>
            </a:r>
            <a:r>
              <a:rPr lang="fr-BE" dirty="0"/>
              <a:t> </a:t>
            </a:r>
            <a:r>
              <a:rPr lang="fr-BE" dirty="0" err="1"/>
              <a:t>voor</a:t>
            </a:r>
            <a:r>
              <a:rPr lang="fr-BE" dirty="0"/>
              <a:t> ‘handicap’ en het </a:t>
            </a:r>
            <a:r>
              <a:rPr lang="fr-BE" dirty="0" err="1"/>
              <a:t>Verdrag</a:t>
            </a:r>
            <a:r>
              <a:rPr lang="fr-BE" dirty="0"/>
              <a:t>, maar </a:t>
            </a:r>
            <a:r>
              <a:rPr lang="fr-BE" dirty="0" err="1"/>
              <a:t>ook</a:t>
            </a:r>
            <a:r>
              <a:rPr lang="fr-BE" dirty="0"/>
              <a:t> </a:t>
            </a:r>
            <a:r>
              <a:rPr lang="fr-BE" dirty="0" err="1"/>
              <a:t>voor</a:t>
            </a:r>
            <a:r>
              <a:rPr lang="fr-BE" dirty="0"/>
              <a:t> </a:t>
            </a:r>
            <a:r>
              <a:rPr lang="fr-BE" dirty="0" err="1"/>
              <a:t>vele</a:t>
            </a:r>
            <a:r>
              <a:rPr lang="fr-BE" dirty="0"/>
              <a:t> </a:t>
            </a:r>
            <a:r>
              <a:rPr lang="fr-BE" dirty="0" err="1"/>
              <a:t>andere</a:t>
            </a:r>
            <a:r>
              <a:rPr lang="fr-BE" dirty="0"/>
              <a:t> </a:t>
            </a:r>
            <a:r>
              <a:rPr lang="fr-BE" dirty="0" err="1"/>
              <a:t>zaken</a:t>
            </a:r>
            <a:r>
              <a:rPr lang="fr-BE" dirty="0"/>
              <a:t>, </a:t>
            </a:r>
            <a:r>
              <a:rPr lang="fr-BE" dirty="0" err="1"/>
              <a:t>geen</a:t>
            </a:r>
            <a:r>
              <a:rPr lang="fr-BE" dirty="0"/>
              <a:t> </a:t>
            </a:r>
            <a:r>
              <a:rPr lang="fr-BE" dirty="0" err="1"/>
              <a:t>middele</a:t>
            </a:r>
            <a:r>
              <a:rPr lang="fr-BE" dirty="0"/>
              <a:t>, </a:t>
            </a:r>
            <a:r>
              <a:rPr lang="fr-BE" dirty="0" err="1"/>
              <a:t>geen</a:t>
            </a:r>
            <a:r>
              <a:rPr lang="fr-BE" dirty="0"/>
              <a:t> </a:t>
            </a:r>
            <a:r>
              <a:rPr lang="fr-BE" dirty="0" err="1"/>
              <a:t>voldeonde</a:t>
            </a:r>
            <a:r>
              <a:rPr lang="fr-BE" dirty="0"/>
              <a:t> staff</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Nu </a:t>
            </a:r>
            <a:r>
              <a:rPr lang="fr-BE" dirty="0" err="1"/>
              <a:t>is</a:t>
            </a:r>
            <a:r>
              <a:rPr lang="fr-BE" dirty="0"/>
              <a:t> DG </a:t>
            </a:r>
            <a:r>
              <a:rPr lang="fr-BE" dirty="0" err="1"/>
              <a:t>Employment</a:t>
            </a:r>
            <a:r>
              <a:rPr lang="fr-BE" dirty="0"/>
              <a:t> </a:t>
            </a:r>
            <a:r>
              <a:rPr lang="fr-BE" dirty="0" err="1"/>
              <a:t>verantwoordelijk</a:t>
            </a:r>
            <a:r>
              <a:rPr lang="fr-BE" dirty="0"/>
              <a:t> </a:t>
            </a:r>
            <a:r>
              <a:rPr lang="fr-BE" dirty="0" err="1"/>
              <a:t>voor</a:t>
            </a:r>
            <a:r>
              <a:rPr lang="fr-BE" dirty="0"/>
              <a:t> ‘handicap’ en het </a:t>
            </a:r>
            <a:r>
              <a:rPr lang="fr-BE" dirty="0" err="1"/>
              <a:t>Verdrag</a:t>
            </a:r>
            <a:r>
              <a:rPr lang="fr-BE" dirty="0"/>
              <a:t>, maar </a:t>
            </a:r>
            <a:r>
              <a:rPr lang="fr-BE" dirty="0" err="1"/>
              <a:t>ook</a:t>
            </a:r>
            <a:r>
              <a:rPr lang="fr-BE" dirty="0"/>
              <a:t> </a:t>
            </a:r>
            <a:r>
              <a:rPr lang="fr-BE" dirty="0" err="1"/>
              <a:t>voor</a:t>
            </a:r>
            <a:r>
              <a:rPr lang="fr-BE" dirty="0"/>
              <a:t> </a:t>
            </a:r>
            <a:r>
              <a:rPr lang="fr-BE" dirty="0" err="1"/>
              <a:t>vele</a:t>
            </a:r>
            <a:r>
              <a:rPr lang="fr-BE" dirty="0"/>
              <a:t> </a:t>
            </a:r>
            <a:r>
              <a:rPr lang="fr-BE" dirty="0" err="1"/>
              <a:t>andere</a:t>
            </a:r>
            <a:r>
              <a:rPr lang="fr-BE" dirty="0"/>
              <a:t> </a:t>
            </a:r>
            <a:r>
              <a:rPr lang="fr-BE" dirty="0" err="1"/>
              <a:t>zaken</a:t>
            </a:r>
            <a:r>
              <a:rPr lang="fr-BE" dirty="0"/>
              <a:t>, </a:t>
            </a:r>
            <a:r>
              <a:rPr lang="fr-BE" dirty="0" err="1"/>
              <a:t>geen</a:t>
            </a:r>
            <a:r>
              <a:rPr lang="fr-BE" dirty="0"/>
              <a:t> </a:t>
            </a:r>
            <a:r>
              <a:rPr lang="fr-BE" dirty="0" err="1"/>
              <a:t>middele</a:t>
            </a:r>
            <a:r>
              <a:rPr lang="fr-BE" dirty="0"/>
              <a:t>, </a:t>
            </a:r>
            <a:r>
              <a:rPr lang="fr-BE" dirty="0" err="1"/>
              <a:t>geen</a:t>
            </a:r>
            <a:r>
              <a:rPr lang="fr-BE" dirty="0"/>
              <a:t> </a:t>
            </a:r>
            <a:r>
              <a:rPr lang="fr-BE" dirty="0" err="1"/>
              <a:t>voldeonde</a:t>
            </a:r>
            <a:r>
              <a:rPr lang="fr-BE" dirty="0"/>
              <a:t> staff</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Nu </a:t>
            </a:r>
            <a:r>
              <a:rPr lang="fr-BE" dirty="0" err="1"/>
              <a:t>is</a:t>
            </a:r>
            <a:r>
              <a:rPr lang="fr-BE" dirty="0"/>
              <a:t> DG </a:t>
            </a:r>
            <a:r>
              <a:rPr lang="fr-BE" dirty="0" err="1"/>
              <a:t>Employment</a:t>
            </a:r>
            <a:r>
              <a:rPr lang="fr-BE" dirty="0"/>
              <a:t> </a:t>
            </a:r>
            <a:r>
              <a:rPr lang="fr-BE" dirty="0" err="1"/>
              <a:t>verantwoordelijk</a:t>
            </a:r>
            <a:r>
              <a:rPr lang="fr-BE" dirty="0"/>
              <a:t> </a:t>
            </a:r>
            <a:r>
              <a:rPr lang="fr-BE" dirty="0" err="1"/>
              <a:t>voor</a:t>
            </a:r>
            <a:r>
              <a:rPr lang="fr-BE" dirty="0"/>
              <a:t> ‘handicap’ en het </a:t>
            </a:r>
            <a:r>
              <a:rPr lang="fr-BE" dirty="0" err="1"/>
              <a:t>Verdrag</a:t>
            </a:r>
            <a:r>
              <a:rPr lang="fr-BE" dirty="0"/>
              <a:t>, maar </a:t>
            </a:r>
            <a:r>
              <a:rPr lang="fr-BE" dirty="0" err="1"/>
              <a:t>ook</a:t>
            </a:r>
            <a:r>
              <a:rPr lang="fr-BE" dirty="0"/>
              <a:t> </a:t>
            </a:r>
            <a:r>
              <a:rPr lang="fr-BE" dirty="0" err="1"/>
              <a:t>voor</a:t>
            </a:r>
            <a:r>
              <a:rPr lang="fr-BE" dirty="0"/>
              <a:t> </a:t>
            </a:r>
            <a:r>
              <a:rPr lang="fr-BE" dirty="0" err="1"/>
              <a:t>vele</a:t>
            </a:r>
            <a:r>
              <a:rPr lang="fr-BE" dirty="0"/>
              <a:t> </a:t>
            </a:r>
            <a:r>
              <a:rPr lang="fr-BE" dirty="0" err="1"/>
              <a:t>andere</a:t>
            </a:r>
            <a:r>
              <a:rPr lang="fr-BE" dirty="0"/>
              <a:t> </a:t>
            </a:r>
            <a:r>
              <a:rPr lang="fr-BE" dirty="0" err="1"/>
              <a:t>zaken</a:t>
            </a:r>
            <a:r>
              <a:rPr lang="fr-BE" dirty="0"/>
              <a:t>, </a:t>
            </a:r>
            <a:r>
              <a:rPr lang="fr-BE" dirty="0" err="1"/>
              <a:t>geen</a:t>
            </a:r>
            <a:r>
              <a:rPr lang="fr-BE" dirty="0"/>
              <a:t> </a:t>
            </a:r>
            <a:r>
              <a:rPr lang="fr-BE" dirty="0" err="1"/>
              <a:t>middele</a:t>
            </a:r>
            <a:r>
              <a:rPr lang="fr-BE" dirty="0"/>
              <a:t>, </a:t>
            </a:r>
            <a:r>
              <a:rPr lang="fr-BE" dirty="0" err="1"/>
              <a:t>geen</a:t>
            </a:r>
            <a:r>
              <a:rPr lang="fr-BE" dirty="0"/>
              <a:t> </a:t>
            </a:r>
            <a:r>
              <a:rPr lang="fr-BE" dirty="0" err="1"/>
              <a:t>voldeonde</a:t>
            </a:r>
            <a:r>
              <a:rPr lang="fr-BE" dirty="0"/>
              <a:t> staff</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Het plan </a:t>
            </a:r>
            <a:r>
              <a:rPr lang="fr-BE" dirty="0" err="1"/>
              <a:t>zal</a:t>
            </a:r>
            <a:r>
              <a:rPr lang="fr-BE" dirty="0"/>
              <a:t> </a:t>
            </a:r>
            <a:r>
              <a:rPr lang="fr-BE" dirty="0" err="1"/>
              <a:t>moet</a:t>
            </a:r>
            <a:r>
              <a:rPr lang="fr-BE" dirty="0"/>
              <a:t> </a:t>
            </a:r>
            <a:r>
              <a:rPr lang="fr-BE" dirty="0" err="1"/>
              <a:t>worden</a:t>
            </a:r>
            <a:r>
              <a:rPr lang="fr-BE" dirty="0"/>
              <a:t> </a:t>
            </a:r>
            <a:r>
              <a:rPr lang="fr-BE" dirty="0" err="1"/>
              <a:t>gevolgd</a:t>
            </a:r>
            <a:r>
              <a:rPr lang="fr-BE" dirty="0"/>
              <a:t> in al het </a:t>
            </a:r>
            <a:r>
              <a:rPr lang="fr-BE" dirty="0" err="1"/>
              <a:t>werk</a:t>
            </a:r>
            <a:r>
              <a:rPr lang="fr-BE" dirty="0"/>
              <a:t> </a:t>
            </a:r>
            <a:r>
              <a:rPr lang="fr-BE" dirty="0" err="1"/>
              <a:t>dat</a:t>
            </a:r>
            <a:r>
              <a:rPr lang="fr-BE" dirty="0"/>
              <a:t> de </a:t>
            </a:r>
            <a:r>
              <a:rPr lang="fr-BE" dirty="0" err="1"/>
              <a:t>europese</a:t>
            </a:r>
            <a:r>
              <a:rPr lang="fr-BE" dirty="0"/>
              <a:t> unie </a:t>
            </a:r>
            <a:r>
              <a:rPr lang="fr-BE" dirty="0" err="1"/>
              <a:t>doet</a:t>
            </a:r>
            <a:r>
              <a:rPr lang="fr-BE" dirty="0"/>
              <a:t> en </a:t>
            </a:r>
            <a:r>
              <a:rPr lang="fr-BE" dirty="0" err="1"/>
              <a:t>dat</a:t>
            </a:r>
            <a:r>
              <a:rPr lang="fr-BE" dirty="0"/>
              <a:t> </a:t>
            </a:r>
            <a:r>
              <a:rPr lang="fr-BE" dirty="0" err="1"/>
              <a:t>een</a:t>
            </a:r>
            <a:r>
              <a:rPr lang="fr-BE" dirty="0"/>
              <a:t> </a:t>
            </a:r>
            <a:r>
              <a:rPr lang="fr-BE" dirty="0" err="1"/>
              <a:t>invloed</a:t>
            </a:r>
            <a:r>
              <a:rPr lang="fr-BE" dirty="0"/>
              <a:t> </a:t>
            </a:r>
            <a:r>
              <a:rPr lang="fr-BE" dirty="0" err="1"/>
              <a:t>heeft</a:t>
            </a:r>
            <a:r>
              <a:rPr lang="fr-BE" dirty="0"/>
              <a:t> op de </a:t>
            </a:r>
            <a:r>
              <a:rPr lang="fr-BE" dirty="0" err="1"/>
              <a:t>rechten</a:t>
            </a:r>
            <a:r>
              <a:rPr lang="fr-BE" dirty="0"/>
              <a:t> van </a:t>
            </a:r>
            <a:r>
              <a:rPr lang="fr-BE" dirty="0" err="1"/>
              <a:t>personen</a:t>
            </a:r>
            <a:r>
              <a:rPr lang="fr-BE" dirty="0"/>
              <a:t> met </a:t>
            </a:r>
            <a:r>
              <a:rPr lang="fr-BE" dirty="0" err="1"/>
              <a:t>een</a:t>
            </a:r>
            <a:r>
              <a:rPr lang="fr-BE" dirty="0"/>
              <a:t> handicap</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TOEGANKELIJKHEID: herziening Passengers rights regulation, toegankelijkheid in de EU digital government strategy, ondersteunen van de lidstaten bij het toepassen van ‘toegankelijkheid’ in de publieke aanbestedigwetgeving</a:t>
            </a:r>
            <a:endParaRPr lang="fr-BE" dirty="0"/>
          </a:p>
          <a:p>
            <a:r>
              <a:rPr lang="fr-BE" dirty="0"/>
              <a:t>KWALITEIT VAN LEVEN</a:t>
            </a:r>
            <a:endParaRPr lang="fr-BE" dirty="0"/>
          </a:p>
          <a:p>
            <a:r>
              <a:rPr lang="fr-BE" dirty="0"/>
              <a:t>- </a:t>
            </a:r>
            <a:r>
              <a:rPr lang="fr-BE" dirty="0">
                <a:sym typeface="+mn-ea"/>
              </a:rPr>
              <a:t>ondersteuning van de lidstaten voor organiseren van leren en ontwikkelen van vaardigheden voor personen met een handicap, sociale ondernemingen, hervormingen van sociale zekerheidssystemen </a:t>
            </a:r>
            <a:endParaRPr lang="fr-BE" dirty="0">
              <a:sym typeface="+mn-ea"/>
            </a:endParaRPr>
          </a:p>
          <a:p>
            <a:r>
              <a:rPr lang="fr-BE" dirty="0"/>
              <a:t>EQUALITY</a:t>
            </a:r>
            <a:endParaRPr lang="fr-BE" dirty="0"/>
          </a:p>
          <a:p>
            <a:r>
              <a:rPr lang="fr-BE" dirty="0"/>
              <a:t>- toegang tot justitie, en aanmoedigen van jobs voor personen met een handicap in de justitie sector. Wetgeving voor de bescherming tegen discriminatie buiten werkgelegenheid, inclusief onderwijs (toolkit voor inclusief onderwijs van de jongste kinderen, ondersteuning lidstaten voor opleiding leerkrachten in inclusief onderwijs, en Europese scholen en inclusief beleid</a:t>
            </a:r>
            <a:endParaRPr lang="fr-BE" dirty="0"/>
          </a:p>
          <a:p>
            <a:r>
              <a:rPr lang="fr-BE" dirty="0"/>
              <a:t>- European capital of Smar tourism + toegankelijke musea, verspreiding van kunstwerken van personen met een handicap + nauw samenwerken met international paralympic committee</a:t>
            </a:r>
            <a:endParaRPr lang="fr-BE" dirty="0"/>
          </a:p>
          <a:p>
            <a:r>
              <a:rPr lang="fr-BE" dirty="0"/>
              <a:t>- EU strategie gelijkheid man-vrouw, strategie rechten van het kind, ondersteunen van training aan de politie voor erkennen van personen met een handicap, slachtoffers van geweldmisdrijven, vluchtelingen met een handicap moeten ook worden ondersteund door het EU beleid en de specifieke agentschap </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 in all acties die de EU onderneemt buiten de EU- bescherming van discriminatie van personen met een handicap + EU delegaties moeten helpen de CRPD te implementeren buiten de EU + opvolgen dat EU fondsen buiten de EU worden gespendeerd met respect voor het VN Verdrag</a:t>
            </a:r>
            <a:endParaRPr lang="fr-BE" dirty="0"/>
          </a:p>
          <a:p>
            <a:r>
              <a:rPr lang="fr-BE" dirty="0"/>
              <a:t>- uitvoeren van de strategie wordt opgevolgd door Disability Platform, vervangd de high level group on disability</a:t>
            </a:r>
            <a:endParaRPr lang="fr-BE" dirty="0"/>
          </a:p>
          <a:p>
            <a:r>
              <a:rPr lang="fr-BE" dirty="0"/>
              <a:t>- werkgelegenheid verhogen voor personen met een handicap, toegankelijkheid van de EU websites verhogen</a:t>
            </a:r>
            <a:endParaRPr lang="fr-BE" dirty="0"/>
          </a:p>
          <a:p>
            <a:r>
              <a:rPr lang="fr-BE" dirty="0"/>
              <a:t>- nationale bewustwordingscampagnes ondersteunen, orgaan worden opgericht om de uitvoering van de strategie op te volgen</a:t>
            </a:r>
            <a:endParaRPr lang="fr-BE" dirty="0"/>
          </a:p>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Disability card- zodat disability statuut wordt erkend in alle landen van de EU, bouwt verder op de EUropean parking card en het project rond de disability card met acht landen</a:t>
            </a:r>
            <a:endParaRPr lang="fr-BE" dirty="0"/>
          </a:p>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Disability Platform </a:t>
            </a:r>
            <a:r>
              <a:rPr lang="fr-BE" dirty="0" err="1"/>
              <a:t>dat</a:t>
            </a:r>
            <a:r>
              <a:rPr lang="fr-BE" dirty="0"/>
              <a:t> </a:t>
            </a:r>
            <a:r>
              <a:rPr lang="nl-NL" sz="1200" dirty="0">
                <a:latin typeface="Arial" panose="020B0604020202020204" pitchFamily="34" charset="0"/>
                <a:ea typeface="Tahoma" panose="020B0604030504040204" pitchFamily="34" charset="0"/>
                <a:cs typeface="Arial" panose="020B0604020202020204" pitchFamily="34" charset="0"/>
              </a:rPr>
              <a:t>verantwoordelijke instanties op nationaal en EU-niveau samenbrengt om deze strategie uit te voeren. </a:t>
            </a:r>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a:t>EU Access Board: opvolgen hoe Europese wetgeving rond toegankelijkheid wordt uitgevoerd in de lidstaten, en technische specificaties uitwerken voor Europese wetgeving</a:t>
            </a:r>
            <a:endParaRPr lang="fr-BE" dirty="0"/>
          </a:p>
          <a:p>
            <a:endParaRPr lang="fr-BE" dirty="0"/>
          </a:p>
        </p:txBody>
      </p:sp>
      <p:sp>
        <p:nvSpPr>
          <p:cNvPr id="4" name="Slide Number Placeholder 3"/>
          <p:cNvSpPr>
            <a:spLocks noGrp="1"/>
          </p:cNvSpPr>
          <p:nvPr>
            <p:ph type="sldNum" sz="quarter" idx="5"/>
          </p:nvPr>
        </p:nvSpPr>
        <p:spPr/>
        <p:txBody>
          <a:bodyPr/>
          <a:lstStyle/>
          <a:p>
            <a:fld id="{D8E3090F-4B1D-4ADE-B514-076630EE42AE}" type="slidenum">
              <a:rPr lang="fr-BE" smtClean="0"/>
            </a:fld>
            <a:endParaRPr lang="fr-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6534" y="2125980"/>
            <a:ext cx="7780718" cy="1440180"/>
          </a:xfrm>
          <a:prstGeom prst="rect">
            <a:avLst/>
          </a:prstGeom>
        </p:spPr>
        <p:txBody>
          <a:bodyPr>
            <a:noAutofit/>
          </a:bodyPr>
          <a:lstStyle/>
          <a:p>
            <a:r>
              <a:rPr lang="en-US"/>
              <a:t>Click to edit Master title style</a:t>
            </a:r>
            <a:endParaRPr lang="en-US"/>
          </a:p>
        </p:txBody>
      </p:sp>
      <p:sp>
        <p:nvSpPr>
          <p:cNvPr id="3" name="Holder 3"/>
          <p:cNvSpPr>
            <a:spLocks noGrp="1"/>
          </p:cNvSpPr>
          <p:nvPr>
            <p:ph type="subTitle" idx="4"/>
          </p:nvPr>
        </p:nvSpPr>
        <p:spPr>
          <a:xfrm>
            <a:off x="1373068" y="3840480"/>
            <a:ext cx="6407650" cy="1714500"/>
          </a:xfrm>
          <a:prstGeom prst="rect">
            <a:avLst/>
          </a:prstGeom>
        </p:spPr>
        <p:txBody>
          <a:bodyPr>
            <a:noAutofit/>
          </a:bodyPr>
          <a:lstStyle/>
          <a:p>
            <a:r>
              <a:rPr lang="en-US"/>
              <a:t>Click to edit Master subtitle style</a:t>
            </a:r>
            <a:endParaRPr lang="en-US"/>
          </a:p>
        </p:txBody>
      </p:sp>
      <p:sp>
        <p:nvSpPr>
          <p:cNvPr id="4" name="Holder 4"/>
          <p:cNvSpPr>
            <a:spLocks noGrp="1"/>
          </p:cNvSpPr>
          <p:nvPr>
            <p:ph type="ftr" sz="quarter" idx="10"/>
          </p:nvPr>
        </p:nvSpPr>
        <p:spPr/>
        <p:txBody>
          <a:bodyPr/>
          <a:lstStyle>
            <a:lvl1pPr>
              <a:defRPr/>
            </a:lvl1pPr>
          </a:lstStyle>
          <a:p>
            <a:endParaRPr lang="en-US"/>
          </a:p>
        </p:txBody>
      </p:sp>
      <p:sp>
        <p:nvSpPr>
          <p:cNvPr id="5" name="Holder 5"/>
          <p:cNvSpPr>
            <a:spLocks noGrp="1"/>
          </p:cNvSpPr>
          <p:nvPr>
            <p:ph type="dt" sz="half" idx="11"/>
          </p:nvPr>
        </p:nvSpPr>
        <p:spPr/>
        <p:txBody>
          <a:bodyPr/>
          <a:lstStyle>
            <a:lvl1pPr>
              <a:defRPr/>
            </a:lvl1pPr>
          </a:lstStyle>
          <a:p>
            <a:fld id="{1D8BD707-D9CF-40AE-B4C6-C98DA3205C09}" type="datetimeFigureOut">
              <a:rPr lang="en-US" smtClean="0"/>
            </a:fld>
            <a:endParaRPr lang="en-US"/>
          </a:p>
        </p:txBody>
      </p:sp>
      <p:sp>
        <p:nvSpPr>
          <p:cNvPr id="6" name="Holder 6"/>
          <p:cNvSpPr>
            <a:spLocks noGrp="1"/>
          </p:cNvSpPr>
          <p:nvPr>
            <p:ph type="sldNum" sz="quarter" idx="12"/>
          </p:nvPr>
        </p:nvSpPr>
        <p:spPr/>
        <p:txBody>
          <a:bodyPr/>
          <a:lstStyle>
            <a:lvl1pPr>
              <a:defRPr/>
            </a:lvl1p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r>
              <a:rPr lang="en-US"/>
              <a:t>Click to edit Master title style</a:t>
            </a:r>
            <a:endParaRPr lang="en-US"/>
          </a:p>
        </p:txBody>
      </p:sp>
      <p:sp>
        <p:nvSpPr>
          <p:cNvPr id="3" name="Holder 3"/>
          <p:cNvSpPr>
            <a:spLocks noGrp="1"/>
          </p:cNvSpPr>
          <p:nvPr>
            <p:ph type="body" idx="1"/>
          </p:nvPr>
        </p:nvSpPr>
        <p:spPr/>
        <p:txBody>
          <a:bodyPr/>
          <a:lstStyle/>
          <a:p>
            <a:pPr lvl="0"/>
            <a:r>
              <a:rPr lang="en-US"/>
              <a:t>Click to edit Master text styles</a:t>
            </a:r>
            <a:endParaRPr lang="en-US"/>
          </a:p>
        </p:txBody>
      </p:sp>
      <p:sp>
        <p:nvSpPr>
          <p:cNvPr id="4" name="Holder 4"/>
          <p:cNvSpPr>
            <a:spLocks noGrp="1"/>
          </p:cNvSpPr>
          <p:nvPr>
            <p:ph type="ftr" sz="quarter" idx="10"/>
          </p:nvPr>
        </p:nvSpPr>
        <p:spPr/>
        <p:txBody>
          <a:bodyPr/>
          <a:lstStyle>
            <a:lvl1pPr>
              <a:defRPr/>
            </a:lvl1pPr>
          </a:lstStyle>
          <a:p>
            <a:endParaRPr lang="en-US"/>
          </a:p>
        </p:txBody>
      </p:sp>
      <p:sp>
        <p:nvSpPr>
          <p:cNvPr id="5" name="Holder 5"/>
          <p:cNvSpPr>
            <a:spLocks noGrp="1"/>
          </p:cNvSpPr>
          <p:nvPr>
            <p:ph type="dt" sz="half" idx="11"/>
          </p:nvPr>
        </p:nvSpPr>
        <p:spPr/>
        <p:txBody>
          <a:bodyPr/>
          <a:lstStyle>
            <a:lvl1pPr>
              <a:defRPr/>
            </a:lvl1pPr>
          </a:lstStyle>
          <a:p>
            <a:fld id="{1D8BD707-D9CF-40AE-B4C6-C98DA3205C09}" type="datetimeFigureOut">
              <a:rPr lang="en-US" smtClean="0"/>
            </a:fld>
            <a:endParaRPr lang="en-US"/>
          </a:p>
        </p:txBody>
      </p:sp>
      <p:sp>
        <p:nvSpPr>
          <p:cNvPr id="6" name="Holder 6"/>
          <p:cNvSpPr>
            <a:spLocks noGrp="1"/>
          </p:cNvSpPr>
          <p:nvPr>
            <p:ph type="sldNum" sz="quarter" idx="12"/>
          </p:nvPr>
        </p:nvSpPr>
        <p:spPr/>
        <p:txBody>
          <a:bodyPr/>
          <a:lstStyle>
            <a:lvl1pPr>
              <a:defRPr/>
            </a:lvl1p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r>
              <a:rPr lang="en-US"/>
              <a:t>Click to edit Master title style</a:t>
            </a:r>
            <a:endParaRPr lang="en-US"/>
          </a:p>
        </p:txBody>
      </p:sp>
      <p:sp>
        <p:nvSpPr>
          <p:cNvPr id="3" name="Holder 3"/>
          <p:cNvSpPr>
            <a:spLocks noGrp="1"/>
          </p:cNvSpPr>
          <p:nvPr>
            <p:ph sz="half" idx="2"/>
          </p:nvPr>
        </p:nvSpPr>
        <p:spPr>
          <a:xfrm>
            <a:off x="457689" y="1577340"/>
            <a:ext cx="3981896" cy="4526280"/>
          </a:xfrm>
          <a:prstGeom prst="rect">
            <a:avLst/>
          </a:prstGeom>
        </p:spPr>
        <p:txBody>
          <a:bodyPr>
            <a:noAutofit/>
          </a:bodyPr>
          <a:lstStyle/>
          <a:p>
            <a:pPr lvl="0"/>
            <a:r>
              <a:rPr lang="en-US"/>
              <a:t>Click to edit Master text styles</a:t>
            </a:r>
            <a:endParaRPr lang="en-US"/>
          </a:p>
        </p:txBody>
      </p:sp>
      <p:sp>
        <p:nvSpPr>
          <p:cNvPr id="4" name="Holder 4"/>
          <p:cNvSpPr>
            <a:spLocks noGrp="1"/>
          </p:cNvSpPr>
          <p:nvPr>
            <p:ph sz="half" idx="3"/>
          </p:nvPr>
        </p:nvSpPr>
        <p:spPr>
          <a:xfrm>
            <a:off x="4714200" y="1577340"/>
            <a:ext cx="3981896" cy="4526280"/>
          </a:xfrm>
          <a:prstGeom prst="rect">
            <a:avLst/>
          </a:prstGeom>
        </p:spPr>
        <p:txBody>
          <a:bodyPr>
            <a:noAutofit/>
          </a:bodyPr>
          <a:lstStyle/>
          <a:p>
            <a:pPr lvl="0"/>
            <a:r>
              <a:rPr lang="en-US"/>
              <a:t>Click to edit Master text styles</a:t>
            </a:r>
            <a:endParaRPr lang="en-US"/>
          </a:p>
        </p:txBody>
      </p:sp>
      <p:sp>
        <p:nvSpPr>
          <p:cNvPr id="5" name="Holder 4"/>
          <p:cNvSpPr>
            <a:spLocks noGrp="1"/>
          </p:cNvSpPr>
          <p:nvPr>
            <p:ph type="ftr" sz="quarter" idx="10"/>
          </p:nvPr>
        </p:nvSpPr>
        <p:spPr/>
        <p:txBody>
          <a:bodyPr/>
          <a:lstStyle>
            <a:lvl1pPr>
              <a:defRPr/>
            </a:lvl1pPr>
          </a:lstStyle>
          <a:p>
            <a:endParaRPr lang="en-US"/>
          </a:p>
        </p:txBody>
      </p:sp>
      <p:sp>
        <p:nvSpPr>
          <p:cNvPr id="6" name="Holder 5"/>
          <p:cNvSpPr>
            <a:spLocks noGrp="1"/>
          </p:cNvSpPr>
          <p:nvPr>
            <p:ph type="dt" sz="half" idx="11"/>
          </p:nvPr>
        </p:nvSpPr>
        <p:spPr/>
        <p:txBody>
          <a:bodyPr/>
          <a:lstStyle>
            <a:lvl1pPr>
              <a:defRPr/>
            </a:lvl1pPr>
          </a:lstStyle>
          <a:p>
            <a:fld id="{1D8BD707-D9CF-40AE-B4C6-C98DA3205C09}" type="datetimeFigureOut">
              <a:rPr lang="en-US" smtClean="0"/>
            </a:fld>
            <a:endParaRPr lang="en-US"/>
          </a:p>
        </p:txBody>
      </p:sp>
      <p:sp>
        <p:nvSpPr>
          <p:cNvPr id="7" name="Holder 6"/>
          <p:cNvSpPr>
            <a:spLocks noGrp="1"/>
          </p:cNvSpPr>
          <p:nvPr>
            <p:ph type="sldNum" sz="quarter" idx="12"/>
          </p:nvPr>
        </p:nvSpPr>
        <p:spPr/>
        <p:txBody>
          <a:bodyPr/>
          <a:lstStyle>
            <a:lvl1pPr>
              <a:defRPr/>
            </a:lvl1p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r>
              <a:rPr lang="en-US"/>
              <a:t>Click to edit Master title style</a:t>
            </a:r>
            <a:endParaRPr lang="en-US"/>
          </a:p>
        </p:txBody>
      </p:sp>
      <p:sp>
        <p:nvSpPr>
          <p:cNvPr id="3" name="Holder 4"/>
          <p:cNvSpPr>
            <a:spLocks noGrp="1"/>
          </p:cNvSpPr>
          <p:nvPr>
            <p:ph type="ftr" sz="quarter" idx="10"/>
          </p:nvPr>
        </p:nvSpPr>
        <p:spPr/>
        <p:txBody>
          <a:bodyPr/>
          <a:lstStyle>
            <a:lvl1pPr>
              <a:defRPr/>
            </a:lvl1pPr>
          </a:lstStyle>
          <a:p>
            <a:endParaRPr lang="en-US"/>
          </a:p>
        </p:txBody>
      </p:sp>
      <p:sp>
        <p:nvSpPr>
          <p:cNvPr id="4" name="Holder 5"/>
          <p:cNvSpPr>
            <a:spLocks noGrp="1"/>
          </p:cNvSpPr>
          <p:nvPr>
            <p:ph type="dt" sz="half" idx="11"/>
          </p:nvPr>
        </p:nvSpPr>
        <p:spPr/>
        <p:txBody>
          <a:bodyPr/>
          <a:lstStyle>
            <a:lvl1pPr>
              <a:defRPr/>
            </a:lvl1pPr>
          </a:lstStyle>
          <a:p>
            <a:fld id="{1D8BD707-D9CF-40AE-B4C6-C98DA3205C09}" type="datetimeFigureOut">
              <a:rPr lang="en-US" smtClean="0"/>
            </a:fld>
            <a:endParaRPr lang="en-US"/>
          </a:p>
        </p:txBody>
      </p:sp>
      <p:sp>
        <p:nvSpPr>
          <p:cNvPr id="5" name="Holder 6"/>
          <p:cNvSpPr>
            <a:spLocks noGrp="1"/>
          </p:cNvSpPr>
          <p:nvPr>
            <p:ph type="sldNum" sz="quarter" idx="12"/>
          </p:nvPr>
        </p:nvSpPr>
        <p:spPr/>
        <p:txBody>
          <a:bodyPr/>
          <a:lstStyle>
            <a:lvl1pPr>
              <a:defRPr/>
            </a:lvl1p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showMasterSp="0">
  <p:cSld name="Blank">
    <p:spTree>
      <p:nvGrpSpPr>
        <p:cNvPr id="1" name=""/>
        <p:cNvGrpSpPr/>
        <p:nvPr/>
      </p:nvGrpSpPr>
      <p:grpSpPr>
        <a:xfrm>
          <a:off x="0" y="0"/>
          <a:ext cx="0" cy="0"/>
          <a:chOff x="0" y="0"/>
          <a:chExt cx="0" cy="0"/>
        </a:xfrm>
      </p:grpSpPr>
      <p:sp>
        <p:nvSpPr>
          <p:cNvPr id="2" name="bk object 16"/>
          <p:cNvSpPr/>
          <p:nvPr/>
        </p:nvSpPr>
        <p:spPr>
          <a:xfrm>
            <a:off x="0" y="1"/>
            <a:ext cx="9153514" cy="6837863"/>
          </a:xfrm>
          <a:custGeom>
            <a:avLst/>
            <a:gdLst/>
            <a:ahLst/>
            <a:cxnLst/>
            <a:rect l="l" t="t" r="r" b="b"/>
            <a:pathLst>
              <a:path w="10691997" h="7547295">
                <a:moveTo>
                  <a:pt x="8160137" y="0"/>
                </a:moveTo>
                <a:lnTo>
                  <a:pt x="0" y="0"/>
                </a:lnTo>
                <a:lnTo>
                  <a:pt x="0" y="7547295"/>
                </a:lnTo>
                <a:lnTo>
                  <a:pt x="10691997" y="7547295"/>
                </a:lnTo>
                <a:lnTo>
                  <a:pt x="10691997" y="2724355"/>
                </a:lnTo>
                <a:lnTo>
                  <a:pt x="10686739" y="2592733"/>
                </a:lnTo>
                <a:lnTo>
                  <a:pt x="10661473" y="2364244"/>
                </a:lnTo>
                <a:lnTo>
                  <a:pt x="10618517" y="2142118"/>
                </a:lnTo>
                <a:lnTo>
                  <a:pt x="10558643" y="1927022"/>
                </a:lnTo>
                <a:lnTo>
                  <a:pt x="10482618" y="1719625"/>
                </a:lnTo>
                <a:lnTo>
                  <a:pt x="10391213" y="1520597"/>
                </a:lnTo>
                <a:lnTo>
                  <a:pt x="10285197" y="1330606"/>
                </a:lnTo>
                <a:lnTo>
                  <a:pt x="10165339" y="1150321"/>
                </a:lnTo>
                <a:lnTo>
                  <a:pt x="10032409" y="980411"/>
                </a:lnTo>
                <a:lnTo>
                  <a:pt x="9887175" y="821546"/>
                </a:lnTo>
                <a:lnTo>
                  <a:pt x="9730409" y="674393"/>
                </a:lnTo>
                <a:lnTo>
                  <a:pt x="9562878" y="539622"/>
                </a:lnTo>
                <a:lnTo>
                  <a:pt x="9385353" y="417902"/>
                </a:lnTo>
                <a:lnTo>
                  <a:pt x="9198602" y="309901"/>
                </a:lnTo>
                <a:lnTo>
                  <a:pt x="9003395" y="216289"/>
                </a:lnTo>
                <a:lnTo>
                  <a:pt x="8800502" y="137735"/>
                </a:lnTo>
                <a:lnTo>
                  <a:pt x="8590692" y="74907"/>
                </a:lnTo>
                <a:lnTo>
                  <a:pt x="8374734" y="28474"/>
                </a:lnTo>
                <a:lnTo>
                  <a:pt x="8160137" y="0"/>
                </a:lnTo>
                <a:close/>
              </a:path>
            </a:pathLst>
          </a:custGeom>
          <a:solidFill>
            <a:srgbClr val="0085C7"/>
          </a:solidFill>
        </p:spPr>
        <p:txBody>
          <a:bodyPr lIns="0" tIns="0" rIns="0" bIns="0"/>
          <a:lstStyle/>
          <a:p>
            <a:endParaRPr lang="en-US">
              <a:latin typeface="Calibri" panose="020F0502020204030204" charset="0"/>
            </a:endParaRPr>
          </a:p>
        </p:txBody>
      </p:sp>
      <p:sp>
        <p:nvSpPr>
          <p:cNvPr id="3" name="Holder 2"/>
          <p:cNvSpPr>
            <a:spLocks noGrp="1"/>
          </p:cNvSpPr>
          <p:nvPr>
            <p:ph type="ftr" sz="quarter" idx="10"/>
          </p:nvPr>
        </p:nvSpPr>
        <p:spPr/>
        <p:txBody>
          <a:bodyPr/>
          <a:lstStyle>
            <a:lvl1pPr>
              <a:defRPr/>
            </a:lvl1pPr>
          </a:lstStyle>
          <a:p>
            <a:endParaRPr lang="en-US"/>
          </a:p>
        </p:txBody>
      </p:sp>
      <p:sp>
        <p:nvSpPr>
          <p:cNvPr id="4" name="Holder 3"/>
          <p:cNvSpPr>
            <a:spLocks noGrp="1"/>
          </p:cNvSpPr>
          <p:nvPr>
            <p:ph type="dt" sz="half" idx="11"/>
          </p:nvPr>
        </p:nvSpPr>
        <p:spPr/>
        <p:txBody>
          <a:bodyPr/>
          <a:lstStyle>
            <a:lvl1pPr>
              <a:defRPr/>
            </a:lvl1pPr>
          </a:lstStyle>
          <a:p>
            <a:fld id="{1D8BD707-D9CF-40AE-B4C6-C98DA3205C09}" type="datetimeFigureOut">
              <a:rPr lang="en-US" smtClean="0"/>
            </a:fld>
            <a:endParaRPr lang="en-US"/>
          </a:p>
        </p:txBody>
      </p:sp>
      <p:sp>
        <p:nvSpPr>
          <p:cNvPr id="5" name="Holder 4"/>
          <p:cNvSpPr>
            <a:spLocks noGrp="1"/>
          </p:cNvSpPr>
          <p:nvPr>
            <p:ph type="sldNum" sz="quarter" idx="12"/>
          </p:nvPr>
        </p:nvSpPr>
        <p:spPr/>
        <p:txBody>
          <a:bodyPr/>
          <a:lstStyle>
            <a:lvl1pPr>
              <a:defRPr/>
            </a:lvl1p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4920558"/>
            <a:ext cx="1747798" cy="1921621"/>
          </a:xfrm>
          <a:custGeom>
            <a:avLst/>
            <a:gdLst/>
            <a:ahLst/>
            <a:cxnLst/>
            <a:rect l="l" t="t" r="r" b="b"/>
            <a:pathLst>
              <a:path w="2042077" h="2119892">
                <a:moveTo>
                  <a:pt x="0" y="0"/>
                </a:moveTo>
                <a:lnTo>
                  <a:pt x="0" y="450746"/>
                </a:lnTo>
                <a:lnTo>
                  <a:pt x="1607911" y="2119892"/>
                </a:lnTo>
                <a:lnTo>
                  <a:pt x="2042077" y="2119892"/>
                </a:lnTo>
                <a:lnTo>
                  <a:pt x="0" y="0"/>
                </a:lnTo>
                <a:close/>
              </a:path>
            </a:pathLst>
          </a:custGeom>
          <a:solidFill>
            <a:srgbClr val="F7062F"/>
          </a:solidFill>
        </p:spPr>
        <p:txBody>
          <a:bodyPr lIns="0" tIns="0" rIns="0" bIns="0"/>
          <a:lstStyle/>
          <a:p>
            <a:endParaRPr lang="en-US">
              <a:latin typeface="Calibri" panose="020F0502020204030204" charset="0"/>
            </a:endParaRPr>
          </a:p>
        </p:txBody>
      </p:sp>
      <p:sp>
        <p:nvSpPr>
          <p:cNvPr id="17" name="bk object 17"/>
          <p:cNvSpPr/>
          <p:nvPr/>
        </p:nvSpPr>
        <p:spPr>
          <a:xfrm>
            <a:off x="0" y="5737535"/>
            <a:ext cx="1005731" cy="1104644"/>
          </a:xfrm>
          <a:custGeom>
            <a:avLst/>
            <a:gdLst/>
            <a:ahLst/>
            <a:cxnLst/>
            <a:rect l="l" t="t" r="r" b="b"/>
            <a:pathLst>
              <a:path w="1174143" h="1218773">
                <a:moveTo>
                  <a:pt x="0" y="416823"/>
                </a:moveTo>
                <a:lnTo>
                  <a:pt x="772549" y="1218773"/>
                </a:lnTo>
                <a:lnTo>
                  <a:pt x="1174143" y="1218773"/>
                </a:lnTo>
                <a:lnTo>
                  <a:pt x="0" y="0"/>
                </a:lnTo>
                <a:lnTo>
                  <a:pt x="0" y="416823"/>
                </a:lnTo>
              </a:path>
            </a:pathLst>
          </a:custGeom>
          <a:solidFill>
            <a:srgbClr val="F7062F"/>
          </a:solidFill>
        </p:spPr>
        <p:txBody>
          <a:bodyPr lIns="0" tIns="0" rIns="0" bIns="0"/>
          <a:lstStyle/>
          <a:p>
            <a:endParaRPr lang="en-US">
              <a:latin typeface="Calibri" panose="020F0502020204030204" charset="0"/>
            </a:endParaRPr>
          </a:p>
        </p:txBody>
      </p:sp>
      <p:sp>
        <p:nvSpPr>
          <p:cNvPr id="18" name="bk object 18"/>
          <p:cNvSpPr/>
          <p:nvPr/>
        </p:nvSpPr>
        <p:spPr>
          <a:xfrm>
            <a:off x="0" y="6524306"/>
            <a:ext cx="288128" cy="317873"/>
          </a:xfrm>
          <a:custGeom>
            <a:avLst/>
            <a:gdLst/>
            <a:ahLst/>
            <a:cxnLst/>
            <a:rect l="l" t="t" r="r" b="b"/>
            <a:pathLst>
              <a:path w="337205" h="350607">
                <a:moveTo>
                  <a:pt x="0" y="0"/>
                </a:moveTo>
                <a:lnTo>
                  <a:pt x="0" y="350607"/>
                </a:lnTo>
                <a:lnTo>
                  <a:pt x="337205" y="350607"/>
                </a:lnTo>
                <a:lnTo>
                  <a:pt x="0" y="0"/>
                </a:lnTo>
                <a:close/>
              </a:path>
            </a:pathLst>
          </a:custGeom>
          <a:solidFill>
            <a:srgbClr val="F7062F"/>
          </a:solidFill>
        </p:spPr>
        <p:txBody>
          <a:bodyPr lIns="0" tIns="0" rIns="0" bIns="0"/>
          <a:lstStyle/>
          <a:p>
            <a:endParaRPr lang="en-US">
              <a:latin typeface="Calibri" panose="020F0502020204030204" charset="0"/>
            </a:endParaRPr>
          </a:p>
        </p:txBody>
      </p:sp>
      <p:sp>
        <p:nvSpPr>
          <p:cNvPr id="1029" name="Holder 2"/>
          <p:cNvSpPr>
            <a:spLocks noGrp="1"/>
          </p:cNvSpPr>
          <p:nvPr>
            <p:ph type="title"/>
          </p:nvPr>
        </p:nvSpPr>
        <p:spPr bwMode="auto">
          <a:xfrm>
            <a:off x="963600" y="1265739"/>
            <a:ext cx="7226315" cy="504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lstStyle/>
          <a:p>
            <a:pPr lvl="0"/>
            <a:r>
              <a:rPr lang="en-US"/>
              <a:t>Click to edit Master title style</a:t>
            </a:r>
            <a:endParaRPr lang="en-US"/>
          </a:p>
        </p:txBody>
      </p:sp>
      <p:sp>
        <p:nvSpPr>
          <p:cNvPr id="1030" name="Holder 3"/>
          <p:cNvSpPr>
            <a:spLocks noGrp="1"/>
          </p:cNvSpPr>
          <p:nvPr>
            <p:ph type="body" idx="1"/>
          </p:nvPr>
        </p:nvSpPr>
        <p:spPr bwMode="auto">
          <a:xfrm>
            <a:off x="458016" y="1577858"/>
            <a:ext cx="8237482" cy="4526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Holder 4"/>
          <p:cNvSpPr>
            <a:spLocks noGrp="1"/>
          </p:cNvSpPr>
          <p:nvPr>
            <p:ph type="ftr" sz="quarter" idx="5"/>
          </p:nvPr>
        </p:nvSpPr>
        <p:spPr>
          <a:xfrm>
            <a:off x="3112331" y="6377595"/>
            <a:ext cx="2928853" cy="343763"/>
          </a:xfrm>
          <a:prstGeom prst="rect">
            <a:avLst/>
          </a:prstGeom>
        </p:spPr>
        <p:txBody>
          <a:bodyPr vert="horz" wrap="square" lIns="0" tIns="0" rIns="0" bIns="0" numCol="1" anchor="t" anchorCtr="0" compatLnSpc="1">
            <a:noAutofit/>
          </a:bodyPr>
          <a:lstStyle>
            <a:lvl1pPr algn="ctr">
              <a:defRPr>
                <a:solidFill>
                  <a:srgbClr val="898989"/>
                </a:solidFill>
                <a:latin typeface="Calibri" panose="020F0502020204030204" charset="0"/>
              </a:defRPr>
            </a:lvl1pPr>
          </a:lstStyle>
          <a:p>
            <a:endParaRPr lang="en-US"/>
          </a:p>
        </p:txBody>
      </p:sp>
      <p:sp>
        <p:nvSpPr>
          <p:cNvPr id="5" name="Holder 5"/>
          <p:cNvSpPr>
            <a:spLocks noGrp="1"/>
          </p:cNvSpPr>
          <p:nvPr>
            <p:ph type="dt" sz="half" idx="6"/>
          </p:nvPr>
        </p:nvSpPr>
        <p:spPr>
          <a:xfrm>
            <a:off x="458016" y="6377595"/>
            <a:ext cx="2105240" cy="343763"/>
          </a:xfrm>
          <a:prstGeom prst="rect">
            <a:avLst/>
          </a:prstGeom>
        </p:spPr>
        <p:txBody>
          <a:bodyPr vert="horz" wrap="square" lIns="0" tIns="0" rIns="0" bIns="0" numCol="1" anchor="t" anchorCtr="0" compatLnSpc="1">
            <a:noAutofit/>
          </a:bodyPr>
          <a:lstStyle>
            <a:lvl1pPr>
              <a:defRPr>
                <a:solidFill>
                  <a:srgbClr val="898989"/>
                </a:solidFill>
                <a:latin typeface="Calibri" panose="020F0502020204030204" charset="0"/>
              </a:defRPr>
            </a:lvl1pPr>
          </a:lstStyle>
          <a:p>
            <a:fld id="{1D8BD707-D9CF-40AE-B4C6-C98DA3205C09}" type="datetimeFigureOut">
              <a:rPr lang="en-US" smtClean="0"/>
            </a:fld>
            <a:endParaRPr lang="en-US"/>
          </a:p>
        </p:txBody>
      </p:sp>
      <p:sp>
        <p:nvSpPr>
          <p:cNvPr id="6" name="Holder 6"/>
          <p:cNvSpPr>
            <a:spLocks noGrp="1"/>
          </p:cNvSpPr>
          <p:nvPr>
            <p:ph type="sldNum" sz="quarter" idx="7"/>
          </p:nvPr>
        </p:nvSpPr>
        <p:spPr>
          <a:xfrm>
            <a:off x="6590259" y="6377595"/>
            <a:ext cx="2105240" cy="343763"/>
          </a:xfrm>
          <a:prstGeom prst="rect">
            <a:avLst/>
          </a:prstGeom>
        </p:spPr>
        <p:txBody>
          <a:bodyPr vert="horz" wrap="square" lIns="0" tIns="0" rIns="0" bIns="0" numCol="1" anchor="t" anchorCtr="0" compatLnSpc="1">
            <a:noAutofit/>
          </a:bodyPr>
          <a:lstStyle>
            <a:lvl1pPr algn="r">
              <a:defRPr>
                <a:solidFill>
                  <a:srgbClr val="898989"/>
                </a:solidFill>
                <a:latin typeface="Calibri" panose="020F0502020204030204" charset="0"/>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1pPr>
      <a:lvl2pPr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2pPr>
      <a:lvl3pPr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3pPr>
      <a:lvl4pPr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4pPr>
      <a:lvl5pPr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5pPr>
      <a:lvl6pPr marL="400685"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6pPr>
      <a:lvl7pPr marL="802005"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7pPr>
      <a:lvl8pPr marL="1202690"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8pPr>
      <a:lvl9pPr marL="1603375" algn="ctr" rtl="0" eaLnBrk="1" fontAlgn="base" hangingPunct="1">
        <a:spcBef>
          <a:spcPct val="0"/>
        </a:spcBef>
        <a:spcAft>
          <a:spcPct val="0"/>
        </a:spcAft>
        <a:defRPr sz="3900">
          <a:solidFill>
            <a:schemeClr val="tx2"/>
          </a:solidFill>
          <a:latin typeface="Arial" panose="020B0604020202020204" pitchFamily="34" charset="0"/>
          <a:ea typeface="MS PGothic" panose="020B0600070205080204" charset="-128"/>
        </a:defRPr>
      </a:lvl9pPr>
    </p:titleStyle>
    <p:bodyStyle>
      <a:lvl1pPr marL="300355" indent="-300355" algn="l" rtl="0" eaLnBrk="1" fontAlgn="base" hangingPunct="1">
        <a:spcBef>
          <a:spcPct val="20000"/>
        </a:spcBef>
        <a:spcAft>
          <a:spcPct val="0"/>
        </a:spcAft>
        <a:buChar char="•"/>
        <a:defRPr sz="2800">
          <a:solidFill>
            <a:schemeClr val="tx1"/>
          </a:solidFill>
          <a:latin typeface="Arial" panose="020B0604020202020204" pitchFamily="34" charset="0"/>
          <a:ea typeface="MS PGothic" panose="020B0600070205080204" charset="-128"/>
        </a:defRPr>
      </a:lvl1pPr>
      <a:lvl2pPr marL="651510" indent="-250825" algn="l" rtl="0" eaLnBrk="1" fontAlgn="base" hangingPunct="1">
        <a:spcBef>
          <a:spcPct val="20000"/>
        </a:spcBef>
        <a:spcAft>
          <a:spcPct val="0"/>
        </a:spcAft>
        <a:buChar char="–"/>
        <a:defRPr sz="2500">
          <a:solidFill>
            <a:schemeClr val="tx1"/>
          </a:solidFill>
          <a:latin typeface="Arial" panose="020B0604020202020204" pitchFamily="34" charset="0"/>
          <a:ea typeface="MS PGothic" panose="020B0600070205080204" charset="-128"/>
        </a:defRPr>
      </a:lvl2pPr>
      <a:lvl3pPr marL="1002030" indent="-200660" algn="l" rtl="0" eaLnBrk="1" fontAlgn="base" hangingPunct="1">
        <a:spcBef>
          <a:spcPct val="20000"/>
        </a:spcBef>
        <a:spcAft>
          <a:spcPct val="0"/>
        </a:spcAft>
        <a:buChar char="•"/>
        <a:defRPr sz="2100">
          <a:solidFill>
            <a:schemeClr val="tx1"/>
          </a:solidFill>
          <a:latin typeface="Arial" panose="020B0604020202020204" pitchFamily="34" charset="0"/>
          <a:ea typeface="MS PGothic" panose="020B0600070205080204" charset="-128"/>
        </a:defRPr>
      </a:lvl3pPr>
      <a:lvl4pPr marL="1403350"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4pPr>
      <a:lvl5pPr marL="1804035"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5pPr>
      <a:lvl6pPr marL="2204720"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6pPr>
      <a:lvl7pPr marL="2605405"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7pPr>
      <a:lvl8pPr marL="3006725"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8pPr>
      <a:lvl9pPr marL="3407410" indent="-200660" algn="l" rtl="0" eaLnBrk="1" fontAlgn="base" hangingPunct="1">
        <a:spcBef>
          <a:spcPct val="20000"/>
        </a:spcBef>
        <a:spcAft>
          <a:spcPct val="0"/>
        </a:spcAft>
        <a:buChar char="»"/>
        <a:defRPr sz="1800">
          <a:solidFill>
            <a:schemeClr val="tx1"/>
          </a:solidFill>
          <a:latin typeface="Arial" panose="020B0604020202020204" pitchFamily="34" charset="0"/>
          <a:ea typeface="MS PGothic" panose="020B0600070205080204" charset="-128"/>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7" Type="http://schemas.openxmlformats.org/officeDocument/2006/relationships/notesSlide" Target="../notesSlides/notesSlide15.xml"/><Relationship Id="rId6" Type="http://schemas.openxmlformats.org/officeDocument/2006/relationships/slideLayout" Target="../slideLayouts/slideLayout2.xml"/><Relationship Id="rId5" Type="http://schemas.openxmlformats.org/officeDocument/2006/relationships/hyperlink" Target="https://ec.europa.eu/social/main.jsp?catId=1535&amp;langId=en" TargetMode="External"/><Relationship Id="rId4" Type="http://schemas.openxmlformats.org/officeDocument/2006/relationships/hyperlink" Target="http://www.edf-feph.org/content/uploads/2021/03/KE0221257ENN_002-proof-2.pdf" TargetMode="External"/><Relationship Id="rId3" Type="http://schemas.openxmlformats.org/officeDocument/2006/relationships/hyperlink" Target="https://ec.europa.eu/commission/presscorner/detail/en/ip_21_810" TargetMode="External"/><Relationship Id="rId2" Type="http://schemas.openxmlformats.org/officeDocument/2006/relationships/hyperlink" Target="https://www.edf-feph.org/disability-rights-agenda/" TargetMode="External"/><Relationship Id="rId1" Type="http://schemas.openxmlformats.org/officeDocument/2006/relationships/hyperlink" Target="https://mcusercontent.com/865a5bbea1086c57a41cc876d/files/a21f8190-ecf7-4e59-8b79-7237b7f461e3/EDF_input_to_the_European_Disability_Rights_Agenda.docx"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hyperlink" Target="mailto:ansofie.leenknecht@edf-feph.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hyperlink" Target="https://eur-lex.europa.eu/legal-content/EN/TXT/?uri=COM%3A2021%3A101%3AFIN&amp;qid=1614872097963"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8254" y="4419600"/>
            <a:ext cx="8640752" cy="1782190"/>
          </a:xfrm>
          <a:prstGeom prst="rect">
            <a:avLst/>
          </a:prstGeom>
        </p:spPr>
        <p:txBody>
          <a:bodyPr lIns="0" tIns="0" rIns="0" bIns="0"/>
          <a:lstStyle>
            <a:lvl1pPr marL="12700">
              <a:defRPr>
                <a:solidFill>
                  <a:schemeClr val="tx1"/>
                </a:solidFill>
                <a:latin typeface="Calibri" panose="020F0502020204030204" charset="0"/>
                <a:ea typeface="MS PGothic" panose="020B0600070205080204" charset="-128"/>
              </a:defRPr>
            </a:lvl1pPr>
            <a:lvl2pPr marL="37931725" indent="-37474525">
              <a:defRPr>
                <a:solidFill>
                  <a:schemeClr val="tx1"/>
                </a:solidFill>
                <a:latin typeface="Calibri" panose="020F0502020204030204" charset="0"/>
                <a:ea typeface="MS PGothic" panose="020B0600070205080204" charset="-128"/>
              </a:defRPr>
            </a:lvl2pPr>
            <a:lvl3pPr>
              <a:defRPr>
                <a:solidFill>
                  <a:schemeClr val="tx1"/>
                </a:solidFill>
                <a:latin typeface="Calibri" panose="020F0502020204030204" charset="0"/>
                <a:ea typeface="MS PGothic" panose="020B0600070205080204" charset="-128"/>
              </a:defRPr>
            </a:lvl3pPr>
            <a:lvl4pPr>
              <a:defRPr>
                <a:solidFill>
                  <a:schemeClr val="tx1"/>
                </a:solidFill>
                <a:latin typeface="Calibri" panose="020F0502020204030204" charset="0"/>
                <a:ea typeface="MS PGothic" panose="020B0600070205080204" charset="-128"/>
              </a:defRPr>
            </a:lvl4pPr>
            <a:lvl5pPr>
              <a:defRPr>
                <a:solidFill>
                  <a:schemeClr val="tx1"/>
                </a:solidFill>
                <a:latin typeface="Calibri" panose="020F0502020204030204" charset="0"/>
                <a:ea typeface="MS PGothic" panose="020B0600070205080204" charset="-128"/>
              </a:defRPr>
            </a:lvl5pPr>
            <a:lvl6pPr marL="457200" fontAlgn="base">
              <a:spcBef>
                <a:spcPct val="0"/>
              </a:spcBef>
              <a:spcAft>
                <a:spcPct val="0"/>
              </a:spcAft>
              <a:defRPr>
                <a:solidFill>
                  <a:schemeClr val="tx1"/>
                </a:solidFill>
                <a:latin typeface="Calibri" panose="020F0502020204030204" charset="0"/>
                <a:ea typeface="MS PGothic" panose="020B0600070205080204" charset="-128"/>
              </a:defRPr>
            </a:lvl6pPr>
            <a:lvl7pPr marL="914400" fontAlgn="base">
              <a:spcBef>
                <a:spcPct val="0"/>
              </a:spcBef>
              <a:spcAft>
                <a:spcPct val="0"/>
              </a:spcAft>
              <a:defRPr>
                <a:solidFill>
                  <a:schemeClr val="tx1"/>
                </a:solidFill>
                <a:latin typeface="Calibri" panose="020F0502020204030204" charset="0"/>
                <a:ea typeface="MS PGothic" panose="020B0600070205080204" charset="-128"/>
              </a:defRPr>
            </a:lvl7pPr>
            <a:lvl8pPr marL="1371600" fontAlgn="base">
              <a:spcBef>
                <a:spcPct val="0"/>
              </a:spcBef>
              <a:spcAft>
                <a:spcPct val="0"/>
              </a:spcAft>
              <a:defRPr>
                <a:solidFill>
                  <a:schemeClr val="tx1"/>
                </a:solidFill>
                <a:latin typeface="Calibri" panose="020F0502020204030204" charset="0"/>
                <a:ea typeface="MS PGothic" panose="020B0600070205080204" charset="-128"/>
              </a:defRPr>
            </a:lvl8pPr>
            <a:lvl9pPr marL="1828800" fontAlgn="base">
              <a:spcBef>
                <a:spcPct val="0"/>
              </a:spcBef>
              <a:spcAft>
                <a:spcPct val="0"/>
              </a:spcAft>
              <a:defRPr>
                <a:solidFill>
                  <a:schemeClr val="tx1"/>
                </a:solidFill>
                <a:latin typeface="Calibri" panose="020F0502020204030204" charset="0"/>
                <a:ea typeface="MS PGothic" panose="020B0600070205080204" charset="-128"/>
              </a:defRPr>
            </a:lvl9pPr>
          </a:lstStyle>
          <a:p>
            <a:pPr algn="ctr"/>
            <a:r>
              <a:rPr lang="en-US" sz="2100" dirty="0">
                <a:solidFill>
                  <a:schemeClr val="bg1"/>
                </a:solidFill>
                <a:latin typeface="Tahoma" panose="020B0604030504040204" pitchFamily="34" charset="0"/>
                <a:ea typeface="Tahoma" panose="020B0604030504040204" pitchFamily="34" charset="0"/>
                <a:cs typeface="Tahoma" panose="020B0604030504040204" pitchFamily="34" charset="0"/>
              </a:rPr>
              <a:t>Belgian Disability Forum, </a:t>
            </a:r>
            <a:r>
              <a:rPr lang="en-US" sz="2100" dirty="0" err="1">
                <a:solidFill>
                  <a:schemeClr val="bg1"/>
                </a:solidFill>
                <a:latin typeface="Tahoma" panose="020B0604030504040204" pitchFamily="34" charset="0"/>
                <a:ea typeface="Tahoma" panose="020B0604030504040204" pitchFamily="34" charset="0"/>
                <a:cs typeface="Tahoma" panose="020B0604030504040204" pitchFamily="34" charset="0"/>
              </a:rPr>
              <a:t>Algemene</a:t>
            </a:r>
            <a:r>
              <a:rPr lang="en-US" sz="21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sz="2100" dirty="0" err="1">
                <a:solidFill>
                  <a:schemeClr val="bg1"/>
                </a:solidFill>
                <a:latin typeface="Tahoma" panose="020B0604030504040204" pitchFamily="34" charset="0"/>
                <a:ea typeface="Tahoma" panose="020B0604030504040204" pitchFamily="34" charset="0"/>
                <a:cs typeface="Tahoma" panose="020B0604030504040204" pitchFamily="34" charset="0"/>
              </a:rPr>
              <a:t>Vergadering</a:t>
            </a:r>
            <a:endParaRPr lang="en-US" sz="21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sz="2100" dirty="0">
                <a:solidFill>
                  <a:schemeClr val="bg1"/>
                </a:solidFill>
                <a:latin typeface="Tahoma" panose="020B0604030504040204" pitchFamily="34" charset="0"/>
                <a:ea typeface="Tahoma" panose="020B0604030504040204" pitchFamily="34" charset="0"/>
                <a:cs typeface="Tahoma" panose="020B0604030504040204" pitchFamily="34" charset="0"/>
              </a:rPr>
              <a:t>11.03.2021</a:t>
            </a:r>
            <a:endParaRPr lang="en-US" sz="21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21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EU </a:t>
            </a:r>
            <a:r>
              <a:rPr lang="en-US" sz="2100" b="1" dirty="0" err="1">
                <a:solidFill>
                  <a:schemeClr val="bg1"/>
                </a:solidFill>
                <a:latin typeface="Tahoma" panose="020B0604030504040204" pitchFamily="34" charset="0"/>
                <a:ea typeface="Tahoma" panose="020B0604030504040204" pitchFamily="34" charset="0"/>
                <a:cs typeface="Tahoma" panose="020B0604030504040204" pitchFamily="34" charset="0"/>
              </a:rPr>
              <a:t>strategie</a:t>
            </a: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sz="2100" b="1" dirty="0" err="1">
                <a:solidFill>
                  <a:schemeClr val="bg1"/>
                </a:solidFill>
                <a:latin typeface="Tahoma" panose="020B0604030504040204" pitchFamily="34" charset="0"/>
                <a:ea typeface="Tahoma" panose="020B0604030504040204" pitchFamily="34" charset="0"/>
                <a:cs typeface="Tahoma" panose="020B0604030504040204" pitchFamily="34" charset="0"/>
              </a:rPr>
              <a:t>voor</a:t>
            </a: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sz="2100" b="1" dirty="0" err="1">
                <a:solidFill>
                  <a:schemeClr val="bg1"/>
                </a:solidFill>
                <a:latin typeface="Tahoma" panose="020B0604030504040204" pitchFamily="34" charset="0"/>
                <a:ea typeface="Tahoma" panose="020B0604030504040204" pitchFamily="34" charset="0"/>
                <a:cs typeface="Tahoma" panose="020B0604030504040204" pitchFamily="34" charset="0"/>
              </a:rPr>
              <a:t>rechten</a:t>
            </a: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van </a:t>
            </a:r>
            <a:r>
              <a:rPr lang="en-US" sz="2100" b="1" dirty="0" err="1">
                <a:solidFill>
                  <a:schemeClr val="bg1"/>
                </a:solidFill>
                <a:latin typeface="Tahoma" panose="020B0604030504040204" pitchFamily="34" charset="0"/>
                <a:ea typeface="Tahoma" panose="020B0604030504040204" pitchFamily="34" charset="0"/>
                <a:cs typeface="Tahoma" panose="020B0604030504040204" pitchFamily="34" charset="0"/>
              </a:rPr>
              <a:t>personen</a:t>
            </a: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met </a:t>
            </a:r>
            <a:r>
              <a:rPr lang="en-US" sz="2100" b="1" dirty="0" err="1">
                <a:solidFill>
                  <a:schemeClr val="bg1"/>
                </a:solidFill>
                <a:latin typeface="Tahoma" panose="020B0604030504040204" pitchFamily="34" charset="0"/>
                <a:ea typeface="Tahoma" panose="020B0604030504040204" pitchFamily="34" charset="0"/>
                <a:cs typeface="Tahoma" panose="020B0604030504040204" pitchFamily="34" charset="0"/>
              </a:rPr>
              <a:t>een</a:t>
            </a:r>
            <a:r>
              <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handicap</a:t>
            </a:r>
            <a:endPar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sz="2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sz="2100" dirty="0">
                <a:solidFill>
                  <a:schemeClr val="bg1"/>
                </a:solidFill>
                <a:latin typeface="Tahoma" panose="020B0604030504040204" pitchFamily="34" charset="0"/>
                <a:ea typeface="Tahoma" panose="020B0604030504040204" pitchFamily="34" charset="0"/>
                <a:cs typeface="Tahoma" panose="020B0604030504040204" pitchFamily="34" charset="0"/>
              </a:rPr>
              <a:t>An-Sofie Leenknecht, Human Rights Coordinator, EDF		</a:t>
            </a:r>
            <a:endParaRPr lang="en-US" sz="21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7210" name="Picture 42" descr="EDF_logo_CMJN"/>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0400" y="900048"/>
            <a:ext cx="2556460" cy="33671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295400"/>
            <a:ext cx="8237482" cy="5029200"/>
          </a:xfrm>
        </p:spPr>
        <p:txBody>
          <a:bodyPr/>
          <a:lstStyle/>
          <a:p>
            <a:r>
              <a:rPr lang="nl-NL" sz="2400" dirty="0">
                <a:latin typeface="Arial" panose="020B0604020202020204" pitchFamily="34" charset="0"/>
                <a:ea typeface="Tahoma" panose="020B0604030504040204" pitchFamily="34" charset="0"/>
                <a:cs typeface="Arial" panose="020B0604020202020204" pitchFamily="34" charset="0"/>
              </a:rPr>
              <a:t>De voorbereiding van </a:t>
            </a:r>
            <a:r>
              <a:rPr lang="nl-NL" sz="2400" b="1" dirty="0">
                <a:latin typeface="Arial" panose="020B0604020202020204" pitchFamily="34" charset="0"/>
                <a:ea typeface="Tahoma" panose="020B0604030504040204" pitchFamily="34" charset="0"/>
                <a:cs typeface="Arial" panose="020B0604020202020204" pitchFamily="34" charset="0"/>
              </a:rPr>
              <a:t>richtlijnen</a:t>
            </a:r>
            <a:r>
              <a:rPr lang="nl-NL" sz="2400" dirty="0">
                <a:latin typeface="Arial" panose="020B0604020202020204" pitchFamily="34" charset="0"/>
                <a:ea typeface="Tahoma" panose="020B0604030504040204" pitchFamily="34" charset="0"/>
                <a:cs typeface="Arial" panose="020B0604020202020204" pitchFamily="34" charset="0"/>
              </a:rPr>
              <a:t> voor de lidstaten rond </a:t>
            </a:r>
            <a:r>
              <a:rPr lang="nl-NL" sz="2400" b="1" dirty="0">
                <a:latin typeface="Arial" panose="020B0604020202020204" pitchFamily="34" charset="0"/>
                <a:ea typeface="Tahoma" panose="020B0604030504040204" pitchFamily="34" charset="0"/>
                <a:cs typeface="Arial" panose="020B0604020202020204" pitchFamily="34" charset="0"/>
              </a:rPr>
              <a:t>onafhankelijk wonen </a:t>
            </a:r>
            <a:r>
              <a:rPr lang="nl-NL" sz="2400" dirty="0">
                <a:latin typeface="Arial" panose="020B0604020202020204" pitchFamily="34" charset="0"/>
                <a:ea typeface="Tahoma" panose="020B0604030504040204" pitchFamily="34" charset="0"/>
                <a:cs typeface="Arial" panose="020B0604020202020204" pitchFamily="34" charset="0"/>
              </a:rPr>
              <a:t>in 2023.</a:t>
            </a: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Een </a:t>
            </a:r>
            <a:r>
              <a:rPr lang="nl-NL" sz="2400" b="1" dirty="0">
                <a:latin typeface="Arial" panose="020B0604020202020204" pitchFamily="34" charset="0"/>
                <a:ea typeface="Tahoma" panose="020B0604030504040204" pitchFamily="34" charset="0"/>
                <a:cs typeface="Arial" panose="020B0604020202020204" pitchFamily="34" charset="0"/>
              </a:rPr>
              <a:t>kwaliteitskader voor sociale dienstverlening </a:t>
            </a:r>
            <a:r>
              <a:rPr lang="nl-NL" sz="2400" dirty="0">
                <a:latin typeface="Arial" panose="020B0604020202020204" pitchFamily="34" charset="0"/>
                <a:ea typeface="Tahoma" panose="020B0604030504040204" pitchFamily="34" charset="0"/>
                <a:cs typeface="Arial" panose="020B0604020202020204" pitchFamily="34" charset="0"/>
              </a:rPr>
              <a:t>aan personen met een handicap in 2024.</a:t>
            </a: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Het initiatief om de </a:t>
            </a:r>
            <a:r>
              <a:rPr lang="nl-NL" sz="2400" b="1" dirty="0">
                <a:latin typeface="Arial" panose="020B0604020202020204" pitchFamily="34" charset="0"/>
                <a:ea typeface="Tahoma" panose="020B0604030504040204" pitchFamily="34" charset="0"/>
                <a:cs typeface="Arial" panose="020B0604020202020204" pitchFamily="34" charset="0"/>
              </a:rPr>
              <a:t>werkgelegenheid</a:t>
            </a:r>
            <a:r>
              <a:rPr lang="nl-NL" sz="2400" dirty="0">
                <a:latin typeface="Arial" panose="020B0604020202020204" pitchFamily="34" charset="0"/>
                <a:ea typeface="Tahoma" panose="020B0604030504040204" pitchFamily="34" charset="0"/>
                <a:cs typeface="Arial" panose="020B0604020202020204" pitchFamily="34" charset="0"/>
              </a:rPr>
              <a:t> van personen met een handicap binnen de EU-instellingen te vergroten.</a:t>
            </a: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De toezegging om </a:t>
            </a:r>
            <a:r>
              <a:rPr lang="nl-NL" sz="2400" b="1" dirty="0">
                <a:latin typeface="Arial" panose="020B0604020202020204" pitchFamily="34" charset="0"/>
                <a:ea typeface="Tahoma" panose="020B0604030504040204" pitchFamily="34" charset="0"/>
                <a:cs typeface="Arial" panose="020B0604020202020204" pitchFamily="34" charset="0"/>
              </a:rPr>
              <a:t>organisaties van personen met een handicap te betrekken bij de implementatie </a:t>
            </a:r>
            <a:r>
              <a:rPr lang="nl-NL" sz="2400" dirty="0">
                <a:latin typeface="Arial" panose="020B0604020202020204" pitchFamily="34" charset="0"/>
                <a:ea typeface="Tahoma" panose="020B0604030504040204" pitchFamily="34" charset="0"/>
                <a:cs typeface="Arial" panose="020B0604020202020204" pitchFamily="34" charset="0"/>
              </a:rPr>
              <a:t>van de Strategie, zoals bij het Disability Platform</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pPr marL="0" indent="0">
              <a:buNone/>
            </a:pPr>
            <a:r>
              <a:rPr lang="nl-NL" sz="2400" dirty="0">
                <a:latin typeface="Arial" panose="020B0604020202020204" pitchFamily="34" charset="0"/>
                <a:ea typeface="Tahoma" panose="020B0604030504040204" pitchFamily="34" charset="0"/>
                <a:cs typeface="Arial" panose="020B0604020202020204" pitchFamily="34" charset="0"/>
              </a:rPr>
              <a:t>We waarderen ook elementen die in lijn liggen met de voorstellen van EDF, hoewel deze moeten verder worden uitgewerkt, zoals:</a:t>
            </a:r>
            <a:endParaRPr lang="nl-NL" sz="2400" dirty="0">
              <a:latin typeface="Arial" panose="020B0604020202020204" pitchFamily="34" charset="0"/>
              <a:ea typeface="Tahoma" panose="020B0604030504040204" pitchFamily="34" charset="0"/>
              <a:cs typeface="Arial" panose="020B0604020202020204" pitchFamily="34" charset="0"/>
            </a:endParaRPr>
          </a:p>
          <a:p>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De oprichting van het informatiecentrum "</a:t>
            </a:r>
            <a:r>
              <a:rPr lang="nl-NL" sz="2400" b="1" dirty="0">
                <a:latin typeface="Arial" panose="020B0604020202020204" pitchFamily="34" charset="0"/>
                <a:ea typeface="Tahoma" panose="020B0604030504040204" pitchFamily="34" charset="0"/>
                <a:cs typeface="Arial" panose="020B0604020202020204" pitchFamily="34" charset="0"/>
              </a:rPr>
              <a:t>AccessibleEU</a:t>
            </a:r>
            <a:r>
              <a:rPr lang="nl-NL" sz="2400" dirty="0">
                <a:latin typeface="Arial" panose="020B0604020202020204" pitchFamily="34" charset="0"/>
                <a:ea typeface="Tahoma" panose="020B0604030504040204" pitchFamily="34" charset="0"/>
                <a:cs typeface="Arial" panose="020B0604020202020204" pitchFamily="34" charset="0"/>
              </a:rPr>
              <a:t>" tegen 2022 is positief. </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Het voldoet echter niet aan het potentieel dat een nieuw EU-agentschap voor toegankelijkheid (de EU Access Board) had kunnen hebben.</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We hopen binnen het </a:t>
            </a:r>
            <a:r>
              <a:rPr lang="nl-NL" sz="2400" b="1" dirty="0">
                <a:latin typeface="Arial" panose="020B0604020202020204" pitchFamily="34" charset="0"/>
                <a:ea typeface="Tahoma" panose="020B0604030504040204" pitchFamily="34" charset="0"/>
                <a:cs typeface="Arial" panose="020B0604020202020204" pitchFamily="34" charset="0"/>
              </a:rPr>
              <a:t>Disability Platform </a:t>
            </a:r>
            <a:r>
              <a:rPr lang="nl-NL" sz="2400" dirty="0">
                <a:latin typeface="Arial" panose="020B0604020202020204" pitchFamily="34" charset="0"/>
                <a:ea typeface="Tahoma" panose="020B0604030504040204" pitchFamily="34" charset="0"/>
                <a:cs typeface="Arial" panose="020B0604020202020204" pitchFamily="34" charset="0"/>
              </a:rPr>
              <a:t>te werken om ervoor te zorgen dat AccessibleEU een effectieve motor van toegankelijkheid is.</a:t>
            </a:r>
            <a:endParaRPr lang="nl-NL"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r>
              <a:rPr lang="nl-NL" sz="2400" b="1" dirty="0">
                <a:latin typeface="Arial" panose="020B0604020202020204" pitchFamily="34" charset="0"/>
                <a:ea typeface="Tahoma" panose="020B0604030504040204" pitchFamily="34" charset="0"/>
                <a:cs typeface="Arial" panose="020B0604020202020204" pitchFamily="34" charset="0"/>
              </a:rPr>
              <a:t>Gids voor goede verkiezingspraktijken </a:t>
            </a:r>
            <a:r>
              <a:rPr lang="nl-NL" sz="2400" dirty="0">
                <a:latin typeface="Arial" panose="020B0604020202020204" pitchFamily="34" charset="0"/>
                <a:ea typeface="Tahoma" panose="020B0604030504040204" pitchFamily="34" charset="0"/>
                <a:cs typeface="Arial" panose="020B0604020202020204" pitchFamily="34" charset="0"/>
              </a:rPr>
              <a:t>voor de politieke rechten van personen met een handicap in 2023 </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het Parlement en de Raad moeten </a:t>
            </a:r>
            <a:r>
              <a:rPr lang="nl-NL" sz="2400" b="1" dirty="0">
                <a:latin typeface="Arial" panose="020B0604020202020204" pitchFamily="34" charset="0"/>
                <a:ea typeface="Tahoma" panose="020B0604030504040204" pitchFamily="34" charset="0"/>
                <a:cs typeface="Arial" panose="020B0604020202020204" pitchFamily="34" charset="0"/>
              </a:rPr>
              <a:t>kieswet </a:t>
            </a:r>
            <a:r>
              <a:rPr lang="nl-NL" sz="2400" dirty="0">
                <a:latin typeface="Arial" panose="020B0604020202020204" pitchFamily="34" charset="0"/>
                <a:ea typeface="Tahoma" panose="020B0604030504040204" pitchFamily="34" charset="0"/>
                <a:cs typeface="Arial" panose="020B0604020202020204" pitchFamily="34" charset="0"/>
              </a:rPr>
              <a:t>wijzigen om het stemrecht van alle personen met een handicap te waarborgen</a:t>
            </a:r>
            <a:r>
              <a:rPr lang="fr-BE" altLang="nl-NL" sz="2400" dirty="0">
                <a:latin typeface="Arial" panose="020B0604020202020204" pitchFamily="34" charset="0"/>
                <a:ea typeface="Tahoma" panose="020B0604030504040204" pitchFamily="34" charset="0"/>
                <a:cs typeface="Arial" panose="020B0604020202020204" pitchFamily="34" charset="0"/>
              </a:rPr>
              <a:t> in de Europese verkiezingen</a:t>
            </a:r>
            <a:r>
              <a:rPr lang="nl-NL" sz="2400" dirty="0">
                <a:latin typeface="Arial" panose="020B0604020202020204" pitchFamily="34" charset="0"/>
                <a:ea typeface="Tahoma" panose="020B0604030504040204" pitchFamily="34" charset="0"/>
                <a:cs typeface="Arial" panose="020B0604020202020204" pitchFamily="34" charset="0"/>
              </a:rPr>
              <a:t>.</a:t>
            </a:r>
            <a:endParaRPr lang="nl-NL" sz="2400" dirty="0">
              <a:latin typeface="Arial" panose="020B0604020202020204" pitchFamily="34" charset="0"/>
              <a:ea typeface="Tahoma" panose="020B0604030504040204" pitchFamily="34" charset="0"/>
              <a:cs typeface="Arial" panose="020B0604020202020204" pitchFamily="34" charset="0"/>
            </a:endParaRPr>
          </a:p>
          <a:p>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Voorgestelde </a:t>
            </a:r>
            <a:r>
              <a:rPr lang="nl-NL" sz="2400" b="1" dirty="0">
                <a:latin typeface="Arial" panose="020B0604020202020204" pitchFamily="34" charset="0"/>
                <a:ea typeface="Tahoma" panose="020B0604030504040204" pitchFamily="34" charset="0"/>
                <a:cs typeface="Arial" panose="020B0604020202020204" pitchFamily="34" charset="0"/>
              </a:rPr>
              <a:t>EU Richtlijn voor gelijke behandeling </a:t>
            </a:r>
            <a:r>
              <a:rPr lang="nl-NL" sz="2400" dirty="0">
                <a:latin typeface="Arial" panose="020B0604020202020204" pitchFamily="34" charset="0"/>
                <a:ea typeface="Tahoma" panose="020B0604030504040204" pitchFamily="34" charset="0"/>
                <a:cs typeface="Arial" panose="020B0604020202020204" pitchFamily="34" charset="0"/>
              </a:rPr>
              <a:t>reeds 13 jaar geblokeerd in de Raad- nog steeds relevant.</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COVID-19 herinnert ons elke dag aan het gebrek aan bescherming tegen discriminatie in de gezondheidszorg.</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De strategie vermeldt echter geen alternatief plan om non-discriminatie in de hele EU op alle gebieden te waarborgen.</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r>
              <a:rPr lang="nl-NL" sz="2400" dirty="0">
                <a:latin typeface="Arial" panose="020B0604020202020204" pitchFamily="34" charset="0"/>
                <a:ea typeface="Tahoma" panose="020B0604030504040204" pitchFamily="34" charset="0"/>
                <a:cs typeface="Arial" panose="020B0604020202020204" pitchFamily="34" charset="0"/>
              </a:rPr>
              <a:t>De erkenning van de </a:t>
            </a:r>
            <a:r>
              <a:rPr lang="nl-NL" sz="2400" b="1" dirty="0">
                <a:latin typeface="Arial" panose="020B0604020202020204" pitchFamily="34" charset="0"/>
                <a:ea typeface="Tahoma" panose="020B0604030504040204" pitchFamily="34" charset="0"/>
                <a:cs typeface="Arial" panose="020B0604020202020204" pitchFamily="34" charset="0"/>
              </a:rPr>
              <a:t>specifieke situatie van personen met een handicap die meerdere vormen van discriminatie </a:t>
            </a:r>
            <a:r>
              <a:rPr lang="nl-NL" sz="2400" dirty="0">
                <a:latin typeface="Arial" panose="020B0604020202020204" pitchFamily="34" charset="0"/>
                <a:ea typeface="Tahoma" panose="020B0604030504040204" pitchFamily="34" charset="0"/>
                <a:cs typeface="Arial" panose="020B0604020202020204" pitchFamily="34" charset="0"/>
              </a:rPr>
              <a:t>ervaren op grond van bv. hun geslacht, leeftijd, seksuele geaardheid of etnische achtergrond moet beter worden weerspiegeld en aangepakt worden in de Strategie door middel van gerichte acties.</a:t>
            </a:r>
            <a:endParaRPr lang="nl-NL" sz="2400" dirty="0">
              <a:latin typeface="Arial" panose="020B0604020202020204" pitchFamily="34" charset="0"/>
              <a:ea typeface="Tahoma" panose="020B0604030504040204" pitchFamily="34" charset="0"/>
              <a:cs typeface="Arial" panose="020B0604020202020204" pitchFamily="34" charset="0"/>
            </a:endParaRPr>
          </a:p>
          <a:p>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Alle EU instellingen en agentschappen moeten “</a:t>
            </a:r>
            <a:r>
              <a:rPr lang="nl-NL" sz="2400" b="1" dirty="0">
                <a:latin typeface="Arial" panose="020B0604020202020204" pitchFamily="34" charset="0"/>
                <a:ea typeface="Tahoma" panose="020B0604030504040204" pitchFamily="34" charset="0"/>
                <a:cs typeface="Arial" panose="020B0604020202020204" pitchFamily="34" charset="0"/>
              </a:rPr>
              <a:t>disability coordinators</a:t>
            </a:r>
            <a:r>
              <a:rPr lang="nl-NL" sz="2400" dirty="0">
                <a:latin typeface="Arial" panose="020B0604020202020204" pitchFamily="34" charset="0"/>
                <a:ea typeface="Tahoma" panose="020B0604030504040204" pitchFamily="34" charset="0"/>
                <a:cs typeface="Arial" panose="020B0604020202020204" pitchFamily="34" charset="0"/>
              </a:rPr>
              <a:t>" aanstellen om te zorgen voor een adequate mainstreaming van het VN-Verdrag en de interinstitutionele coördinatie.</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r>
              <a:rPr lang="nl-NL" sz="2400" dirty="0">
                <a:latin typeface="Arial" panose="020B0604020202020204" pitchFamily="34" charset="0"/>
                <a:ea typeface="Tahoma" panose="020B0604030504040204" pitchFamily="34" charset="0"/>
                <a:cs typeface="Arial" panose="020B0604020202020204" pitchFamily="34" charset="0"/>
              </a:rPr>
              <a:t>Er </a:t>
            </a:r>
            <a:r>
              <a:rPr lang="nl-NL" sz="2400" b="1" dirty="0">
                <a:latin typeface="Arial" panose="020B0604020202020204" pitchFamily="34" charset="0"/>
                <a:ea typeface="Tahoma" panose="020B0604030504040204" pitchFamily="34" charset="0"/>
                <a:cs typeface="Arial" panose="020B0604020202020204" pitchFamily="34" charset="0"/>
              </a:rPr>
              <a:t>ontbreekt</a:t>
            </a:r>
            <a:r>
              <a:rPr lang="nl-NL" sz="2400" dirty="0">
                <a:latin typeface="Arial" panose="020B0604020202020204" pitchFamily="34" charset="0"/>
                <a:ea typeface="Tahoma" panose="020B0604030504040204" pitchFamily="34" charset="0"/>
                <a:cs typeface="Arial" panose="020B0604020202020204" pitchFamily="34" charset="0"/>
              </a:rPr>
              <a:t> nog steeds de oprichting van een </a:t>
            </a:r>
            <a:r>
              <a:rPr lang="nl-NL" sz="2400" b="1" dirty="0">
                <a:latin typeface="Arial" panose="020B0604020202020204" pitchFamily="34" charset="0"/>
                <a:ea typeface="Tahoma" panose="020B0604030504040204" pitchFamily="34" charset="0"/>
                <a:cs typeface="Arial" panose="020B0604020202020204" pitchFamily="34" charset="0"/>
              </a:rPr>
              <a:t>‘CRPD unit’ bij de Europese Commissie</a:t>
            </a:r>
            <a:r>
              <a:rPr lang="nl-NL" sz="2400" dirty="0">
                <a:latin typeface="Arial" panose="020B0604020202020204" pitchFamily="34" charset="0"/>
                <a:ea typeface="Tahoma" panose="020B0604030504040204" pitchFamily="34" charset="0"/>
                <a:cs typeface="Arial" panose="020B0604020202020204" pitchFamily="34" charset="0"/>
              </a:rPr>
              <a:t>, om de coördinatie van het VN-Verdrag op EU-niveau te waarborgen</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Hoewel de strategie wel aandacht besteedt aan mainstreaming (zoals het vastleggen van systematische verwijzingen naar het Verdrag in alle relevante beleidsdomeinen of personeelstraining), </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zonder versterkt</a:t>
            </a:r>
            <a:r>
              <a:rPr lang="fr-BE" altLang="nl-NL" sz="2400" dirty="0">
                <a:latin typeface="Arial" panose="020B0604020202020204" pitchFamily="34" charset="0"/>
                <a:ea typeface="Tahoma" panose="020B0604030504040204" pitchFamily="34" charset="0"/>
                <a:cs typeface="Arial" panose="020B0604020202020204" pitchFamily="34" charset="0"/>
              </a:rPr>
              <a:t>e human resources </a:t>
            </a:r>
            <a:r>
              <a:rPr lang="nl-NL" sz="2400" dirty="0">
                <a:latin typeface="Arial" panose="020B0604020202020204" pitchFamily="34" charset="0"/>
                <a:ea typeface="Tahoma" panose="020B0604030504040204" pitchFamily="34" charset="0"/>
                <a:cs typeface="Arial" panose="020B0604020202020204" pitchFamily="34" charset="0"/>
              </a:rPr>
              <a:t>en financiële middelen binnen de Commissie, of de oprichting van een sterk en invloedrijk ‘CRPD focal point’ is het moeilijk om te zien hoe dit zal worden bereikt.</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259" y="485743"/>
            <a:ext cx="7547741"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EDF WORKSHOP OP 17 MAART (10u-12u45)</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pPr marL="0" indent="0">
              <a:buNone/>
            </a:pPr>
            <a:r>
              <a:rPr lang="en-US" sz="2400" b="1" dirty="0" err="1">
                <a:latin typeface="Arial" panose="020B0604020202020204" pitchFamily="34" charset="0"/>
                <a:ea typeface="Tahoma" panose="020B0604030504040204" pitchFamily="34" charset="0"/>
                <a:cs typeface="Arial" panose="020B0604020202020204" pitchFamily="34" charset="0"/>
              </a:rPr>
              <a:t>Objectieven</a:t>
            </a:r>
            <a:r>
              <a:rPr lang="en-US" sz="2400" dirty="0">
                <a:latin typeface="Arial" panose="020B0604020202020204" pitchFamily="34" charset="0"/>
                <a:ea typeface="Tahoma" panose="020B0604030504040204" pitchFamily="34" charset="0"/>
                <a:cs typeface="Arial" panose="020B0604020202020204" pitchFamily="34" charset="0"/>
              </a:rPr>
              <a:t>:</a:t>
            </a:r>
            <a:endParaRPr lang="en-US" sz="2400" dirty="0">
              <a:latin typeface="Arial" panose="020B0604020202020204" pitchFamily="34" charset="0"/>
              <a:ea typeface="Tahoma" panose="020B0604030504040204" pitchFamily="34" charset="0"/>
              <a:cs typeface="Arial" panose="020B0604020202020204" pitchFamily="34" charset="0"/>
            </a:endParaRPr>
          </a:p>
          <a:p>
            <a:pPr marL="457200" indent="-457200">
              <a:buAutoNum type="arabicPeriod"/>
            </a:pPr>
            <a:r>
              <a:rPr lang="nl-NL" sz="2400" dirty="0">
                <a:latin typeface="Arial" panose="020B0604020202020204" pitchFamily="34" charset="0"/>
                <a:ea typeface="Tahoma" panose="020B0604030504040204" pitchFamily="34" charset="0"/>
                <a:cs typeface="Arial" panose="020B0604020202020204" pitchFamily="34" charset="0"/>
              </a:rPr>
              <a:t>EDF-leden - inclusief deelnemers aan alle </a:t>
            </a:r>
            <a:r>
              <a:rPr lang="fr-BE" altLang="nl-NL" sz="2400" dirty="0">
                <a:latin typeface="Arial" panose="020B0604020202020204" pitchFamily="34" charset="0"/>
                <a:ea typeface="Tahoma" panose="020B0604030504040204" pitchFamily="34" charset="0"/>
                <a:cs typeface="Arial" panose="020B0604020202020204" pitchFamily="34" charset="0"/>
              </a:rPr>
              <a:t>committees/expert groepen </a:t>
            </a:r>
            <a:r>
              <a:rPr lang="nl-NL" sz="2400" dirty="0">
                <a:latin typeface="Arial" panose="020B0604020202020204" pitchFamily="34" charset="0"/>
                <a:ea typeface="Tahoma" panose="020B0604030504040204" pitchFamily="34" charset="0"/>
                <a:cs typeface="Arial" panose="020B0604020202020204" pitchFamily="34" charset="0"/>
              </a:rPr>
              <a:t>van EDF - zijn bekend met de inhoud van de strategie </a:t>
            </a:r>
            <a:endParaRPr lang="nl-NL" sz="2400" dirty="0">
              <a:latin typeface="Arial" panose="020B0604020202020204" pitchFamily="34" charset="0"/>
              <a:ea typeface="Tahoma" panose="020B0604030504040204" pitchFamily="34" charset="0"/>
              <a:cs typeface="Arial" panose="020B0604020202020204" pitchFamily="34" charset="0"/>
            </a:endParaRPr>
          </a:p>
          <a:p>
            <a:pPr marL="457200" indent="-457200">
              <a:buAutoNum type="arabicPeriod"/>
            </a:pPr>
            <a:endParaRPr lang="nl-NL" sz="2400" dirty="0">
              <a:latin typeface="Arial" panose="020B0604020202020204" pitchFamily="34" charset="0"/>
              <a:ea typeface="Tahoma" panose="020B0604030504040204" pitchFamily="34" charset="0"/>
              <a:cs typeface="Arial" panose="020B0604020202020204" pitchFamily="34" charset="0"/>
            </a:endParaRPr>
          </a:p>
          <a:p>
            <a:pPr marL="457200" indent="-457200">
              <a:buAutoNum type="arabicPeriod"/>
            </a:pPr>
            <a:r>
              <a:rPr lang="nl-NL" sz="2400" dirty="0">
                <a:latin typeface="Arial" panose="020B0604020202020204" pitchFamily="34" charset="0"/>
                <a:ea typeface="Tahoma" panose="020B0604030504040204" pitchFamily="34" charset="0"/>
                <a:cs typeface="Arial" panose="020B0604020202020204" pitchFamily="34" charset="0"/>
              </a:rPr>
              <a:t>EDF heeft een eerste analyse van de strategie</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Wat zijn de sterke punten en prioriteiten voor EDF?</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Ontbreken er problemen?</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Welke vervolgstappen heeft EDF (inclusief zijn commissies en werkgroepen) en zijn leden nodig?</a:t>
            </a:r>
            <a:endParaRPr lang="nl-NL" sz="2400" dirty="0">
              <a:latin typeface="Arial" panose="020B0604020202020204" pitchFamily="34" charset="0"/>
              <a:ea typeface="Tahoma" panose="020B0604030504040204" pitchFamily="34" charset="0"/>
              <a:cs typeface="Arial" panose="020B0604020202020204" pitchFamily="34" charset="0"/>
            </a:endParaRPr>
          </a:p>
          <a:p>
            <a:pPr marL="457200" indent="-457200">
              <a:buAutoNum type="arabicPeriod"/>
            </a:pP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nl-NL" sz="2400" dirty="0">
                <a:latin typeface="Arial" panose="020B0604020202020204" pitchFamily="34" charset="0"/>
                <a:ea typeface="Tahoma" panose="020B0604030504040204" pitchFamily="34" charset="0"/>
                <a:cs typeface="Arial" panose="020B0604020202020204" pitchFamily="34" charset="0"/>
              </a:rPr>
              <a:t>3.EDF definieert de volgende stappen - korte en lange termijn, ter ondersteuning van de implementatie</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259" y="485743"/>
            <a:ext cx="7547741"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NEXT STEPS</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r>
              <a:rPr lang="fr-BE" altLang="en-GB" sz="2400" dirty="0">
                <a:latin typeface="Arial" panose="020B0604020202020204" pitchFamily="34" charset="0"/>
                <a:ea typeface="Tahoma" panose="020B0604030504040204" pitchFamily="34" charset="0"/>
                <a:cs typeface="Arial" panose="020B0604020202020204" pitchFamily="34" charset="0"/>
              </a:rPr>
              <a:t>8th March: presentation of the Strategy by the European Commission</a:t>
            </a:r>
            <a:endParaRPr lang="en-GB" sz="2400" dirty="0">
              <a:latin typeface="Arial" panose="020B0604020202020204" pitchFamily="34" charset="0"/>
              <a:ea typeface="Tahoma" panose="020B0604030504040204" pitchFamily="34" charset="0"/>
              <a:cs typeface="Arial" panose="020B0604020202020204" pitchFamily="34" charset="0"/>
            </a:endParaRPr>
          </a:p>
          <a:p>
            <a:r>
              <a:rPr lang="fr-BE" altLang="en-GB" sz="2400" dirty="0">
                <a:latin typeface="Arial" panose="020B0604020202020204" pitchFamily="34" charset="0"/>
                <a:ea typeface="Tahoma" panose="020B0604030504040204" pitchFamily="34" charset="0"/>
                <a:cs typeface="Arial" panose="020B0604020202020204" pitchFamily="34" charset="0"/>
              </a:rPr>
              <a:t>11th </a:t>
            </a:r>
            <a:r>
              <a:rPr lang="en-GB" sz="2400" dirty="0">
                <a:latin typeface="Arial" panose="020B0604020202020204" pitchFamily="34" charset="0"/>
                <a:ea typeface="Tahoma" panose="020B0604030504040204" pitchFamily="34" charset="0"/>
                <a:cs typeface="Arial" panose="020B0604020202020204" pitchFamily="34" charset="0"/>
              </a:rPr>
              <a:t>March</a:t>
            </a:r>
            <a:r>
              <a:rPr lang="fr-BE" altLang="en-GB" sz="2400" dirty="0">
                <a:latin typeface="Arial" panose="020B0604020202020204" pitchFamily="34" charset="0"/>
                <a:ea typeface="Tahoma" panose="020B0604030504040204" pitchFamily="34" charset="0"/>
                <a:cs typeface="Arial" panose="020B0604020202020204" pitchFamily="34" charset="0"/>
              </a:rPr>
              <a:t>: </a:t>
            </a:r>
            <a:r>
              <a:rPr lang="en-GB" sz="2400" dirty="0">
                <a:latin typeface="Arial" panose="020B0604020202020204" pitchFamily="34" charset="0"/>
                <a:ea typeface="Tahoma" panose="020B0604030504040204" pitchFamily="34" charset="0"/>
                <a:cs typeface="Arial" panose="020B0604020202020204" pitchFamily="34" charset="0"/>
              </a:rPr>
              <a:t>meeting with the Disability unit </a:t>
            </a:r>
            <a:r>
              <a:rPr lang="fr-BE" altLang="en-GB" sz="2400" dirty="0">
                <a:latin typeface="Arial" panose="020B0604020202020204" pitchFamily="34" charset="0"/>
                <a:ea typeface="Tahoma" panose="020B0604030504040204" pitchFamily="34" charset="0"/>
                <a:cs typeface="Arial" panose="020B0604020202020204" pitchFamily="34" charset="0"/>
              </a:rPr>
              <a:t>of the European Commission</a:t>
            </a:r>
            <a:endParaRPr lang="en-GB" sz="2400" dirty="0">
              <a:latin typeface="Arial" panose="020B0604020202020204" pitchFamily="34" charset="0"/>
              <a:ea typeface="Tahoma" panose="020B0604030504040204" pitchFamily="34" charset="0"/>
              <a:cs typeface="Arial" panose="020B0604020202020204" pitchFamily="34" charset="0"/>
            </a:endParaRPr>
          </a:p>
          <a:p>
            <a:r>
              <a:rPr lang="fr-BE" altLang="en-GB" sz="2400" dirty="0">
                <a:latin typeface="Arial" panose="020B0604020202020204" pitchFamily="34" charset="0"/>
                <a:ea typeface="Tahoma" panose="020B0604030504040204" pitchFamily="34" charset="0"/>
                <a:cs typeface="Arial" panose="020B0604020202020204" pitchFamily="34" charset="0"/>
              </a:rPr>
              <a:t>17th </a:t>
            </a:r>
            <a:r>
              <a:rPr lang="en-GB" sz="2400" dirty="0">
                <a:latin typeface="Arial" panose="020B0604020202020204" pitchFamily="34" charset="0"/>
                <a:ea typeface="Tahoma" panose="020B0604030504040204" pitchFamily="34" charset="0"/>
                <a:cs typeface="Arial" panose="020B0604020202020204" pitchFamily="34" charset="0"/>
              </a:rPr>
              <a:t>March</a:t>
            </a:r>
            <a:r>
              <a:rPr lang="fr-BE" altLang="en-GB" sz="2400" dirty="0">
                <a:latin typeface="Arial" panose="020B0604020202020204" pitchFamily="34" charset="0"/>
                <a:ea typeface="Tahoma" panose="020B0604030504040204" pitchFamily="34" charset="0"/>
                <a:cs typeface="Arial" panose="020B0604020202020204" pitchFamily="34" charset="0"/>
              </a:rPr>
              <a:t>: EDF </a:t>
            </a:r>
            <a:r>
              <a:rPr lang="en-GB" sz="2400" dirty="0">
                <a:latin typeface="Arial" panose="020B0604020202020204" pitchFamily="34" charset="0"/>
                <a:ea typeface="Tahoma" panose="020B0604030504040204" pitchFamily="34" charset="0"/>
                <a:cs typeface="Arial" panose="020B0604020202020204" pitchFamily="34" charset="0"/>
              </a:rPr>
              <a:t>members workshop</a:t>
            </a: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a:latin typeface="Arial" panose="020B0604020202020204" pitchFamily="34" charset="0"/>
                <a:ea typeface="Tahoma" panose="020B0604030504040204" pitchFamily="34" charset="0"/>
                <a:cs typeface="Arial" panose="020B0604020202020204" pitchFamily="34" charset="0"/>
              </a:rPr>
              <a:t>End March</a:t>
            </a:r>
            <a:r>
              <a:rPr lang="fr-BE" altLang="en-GB" sz="2400" dirty="0">
                <a:latin typeface="Arial" panose="020B0604020202020204" pitchFamily="34" charset="0"/>
                <a:ea typeface="Tahoma" panose="020B0604030504040204" pitchFamily="34" charset="0"/>
                <a:cs typeface="Arial" panose="020B0604020202020204" pitchFamily="34" charset="0"/>
              </a:rPr>
              <a:t>: </a:t>
            </a:r>
            <a:r>
              <a:rPr lang="en-GB" sz="2400" dirty="0">
                <a:latin typeface="Arial" panose="020B0604020202020204" pitchFamily="34" charset="0"/>
                <a:ea typeface="Tahoma" panose="020B0604030504040204" pitchFamily="34" charset="0"/>
                <a:cs typeface="Arial" panose="020B0604020202020204" pitchFamily="34" charset="0"/>
              </a:rPr>
              <a:t>events at the E</a:t>
            </a:r>
            <a:r>
              <a:rPr lang="fr-BE" altLang="en-GB" sz="2400" dirty="0">
                <a:latin typeface="Arial" panose="020B0604020202020204" pitchFamily="34" charset="0"/>
                <a:ea typeface="Tahoma" panose="020B0604030504040204" pitchFamily="34" charset="0"/>
                <a:cs typeface="Arial" panose="020B0604020202020204" pitchFamily="34" charset="0"/>
              </a:rPr>
              <a:t>uropean </a:t>
            </a:r>
            <a:r>
              <a:rPr lang="en-GB" sz="2400" dirty="0">
                <a:latin typeface="Arial" panose="020B0604020202020204" pitchFamily="34" charset="0"/>
                <a:ea typeface="Tahoma" panose="020B0604030504040204" pitchFamily="34" charset="0"/>
                <a:cs typeface="Arial" panose="020B0604020202020204" pitchFamily="34" charset="0"/>
              </a:rPr>
              <a:t>P</a:t>
            </a:r>
            <a:r>
              <a:rPr lang="fr-BE" altLang="en-GB" sz="2400" dirty="0">
                <a:latin typeface="Arial" panose="020B0604020202020204" pitchFamily="34" charset="0"/>
                <a:ea typeface="Tahoma" panose="020B0604030504040204" pitchFamily="34" charset="0"/>
                <a:cs typeface="Arial" panose="020B0604020202020204" pitchFamily="34" charset="0"/>
              </a:rPr>
              <a:t>arliament</a:t>
            </a:r>
            <a:endParaRPr lang="fr-BE" altLang="en-GB"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a:latin typeface="Arial" panose="020B0604020202020204" pitchFamily="34" charset="0"/>
                <a:ea typeface="Tahoma" panose="020B0604030504040204" pitchFamily="34" charset="0"/>
                <a:cs typeface="Arial" panose="020B0604020202020204" pitchFamily="34" charset="0"/>
              </a:rPr>
              <a:t>April</a:t>
            </a:r>
            <a:r>
              <a:rPr lang="fr-BE" altLang="en-GB" sz="2400" dirty="0">
                <a:latin typeface="Arial" panose="020B0604020202020204" pitchFamily="34" charset="0"/>
                <a:ea typeface="Tahoma" panose="020B0604030504040204" pitchFamily="34" charset="0"/>
                <a:cs typeface="Arial" panose="020B0604020202020204" pitchFamily="34" charset="0"/>
              </a:rPr>
              <a:t>: </a:t>
            </a:r>
            <a:r>
              <a:rPr lang="en-GB" sz="2400" dirty="0">
                <a:latin typeface="Arial" panose="020B0604020202020204" pitchFamily="34" charset="0"/>
                <a:ea typeface="Tahoma" panose="020B0604030504040204" pitchFamily="34" charset="0"/>
                <a:cs typeface="Arial" panose="020B0604020202020204" pitchFamily="34" charset="0"/>
              </a:rPr>
              <a:t>High level meeting with Commissioner</a:t>
            </a:r>
            <a:r>
              <a:rPr lang="fr-BE" altLang="en-GB" sz="2400" dirty="0">
                <a:latin typeface="Arial" panose="020B0604020202020204" pitchFamily="34" charset="0"/>
                <a:ea typeface="Tahoma" panose="020B0604030504040204" pitchFamily="34" charset="0"/>
                <a:cs typeface="Arial" panose="020B0604020202020204" pitchFamily="34" charset="0"/>
              </a:rPr>
              <a:t> for Equality, Dalli</a:t>
            </a: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a:latin typeface="Arial" panose="020B0604020202020204" pitchFamily="34" charset="0"/>
                <a:ea typeface="Tahoma" panose="020B0604030504040204" pitchFamily="34" charset="0"/>
                <a:cs typeface="Arial" panose="020B0604020202020204" pitchFamily="34" charset="0"/>
              </a:rPr>
              <a:t>June: Council conclusions- work with our members until June </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EXTRA LEESMATERIAAL</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pPr algn="l"/>
            <a:r>
              <a:rPr lang="en-US" sz="2400" b="0" i="0" u="none" strike="noStrike" dirty="0">
                <a:solidFill>
                  <a:srgbClr val="2E2E2E"/>
                </a:solidFill>
                <a:effectLst/>
                <a:latin typeface="Arial" panose="020B0604020202020204" pitchFamily="34" charset="0"/>
                <a:cs typeface="Arial" panose="020B0604020202020204" pitchFamily="34" charset="0"/>
                <a:hlinkClick r:id="rId1"/>
              </a:rPr>
              <a:t>EDF input to the European Disability Rights Agenda</a:t>
            </a:r>
            <a:endParaRPr lang="en-US" sz="2400" b="0" i="0" u="none" strike="noStrike" dirty="0">
              <a:solidFill>
                <a:srgbClr val="2E2E2E"/>
              </a:solidFill>
              <a:effectLst/>
              <a:latin typeface="Arial" panose="020B0604020202020204" pitchFamily="34" charset="0"/>
              <a:cs typeface="Arial" panose="020B0604020202020204" pitchFamily="34" charset="0"/>
            </a:endParaRPr>
          </a:p>
          <a:p>
            <a:pPr algn="l"/>
            <a:r>
              <a:rPr lang="en-US" sz="2400" dirty="0">
                <a:solidFill>
                  <a:srgbClr val="2E2E2E"/>
                </a:solidFill>
                <a:latin typeface="Arial" panose="020B0604020202020204" pitchFamily="34" charset="0"/>
                <a:cs typeface="Arial" panose="020B0604020202020204" pitchFamily="34" charset="0"/>
                <a:hlinkClick r:id="rId2"/>
              </a:rPr>
              <a:t>EDF webpage with our advocacy work on the Agenda</a:t>
            </a:r>
            <a:endParaRPr lang="en-US" sz="2400" dirty="0">
              <a:solidFill>
                <a:srgbClr val="2E2E2E"/>
              </a:solidFill>
              <a:latin typeface="Arial" panose="020B0604020202020204" pitchFamily="34" charset="0"/>
              <a:cs typeface="Arial" panose="020B0604020202020204" pitchFamily="34" charset="0"/>
            </a:endParaRPr>
          </a:p>
          <a:p>
            <a:pPr algn="l"/>
            <a:endParaRPr lang="en-US" sz="2400" b="0" i="0" u="none" strike="noStrike" dirty="0">
              <a:solidFill>
                <a:srgbClr val="2E2E2E"/>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2400" b="0" i="0" u="sng" strike="noStrike" dirty="0">
                <a:solidFill>
                  <a:srgbClr val="001F30"/>
                </a:solidFill>
                <a:effectLst/>
                <a:latin typeface="Arial" panose="020B0604020202020204" pitchFamily="34" charset="0"/>
                <a:cs typeface="Arial" panose="020B0604020202020204" pitchFamily="34" charset="0"/>
                <a:hlinkClick r:id="rId3"/>
              </a:rPr>
              <a:t>EU Commission press corner on the European Disability Strategy 2021-2030</a:t>
            </a:r>
            <a:endParaRPr lang="en-US" sz="2400" b="0" i="0" u="none" strike="noStrike" dirty="0">
              <a:solidFill>
                <a:srgbClr val="2E2E2E"/>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2400" b="0" i="0" u="sng" strike="noStrike" dirty="0">
                <a:solidFill>
                  <a:srgbClr val="001F30"/>
                </a:solidFill>
                <a:effectLst/>
                <a:latin typeface="Arial" panose="020B0604020202020204" pitchFamily="34" charset="0"/>
                <a:cs typeface="Arial" panose="020B0604020202020204" pitchFamily="34" charset="0"/>
                <a:hlinkClick r:id="rId4"/>
              </a:rPr>
              <a:t>Download the Strategy for the Rights of Persons with Disabilities 2021-2030</a:t>
            </a:r>
            <a:endParaRPr lang="en-US" sz="2400" b="0" i="0" u="none" strike="noStrike" dirty="0">
              <a:solidFill>
                <a:srgbClr val="2E2E2E"/>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2400" b="0" i="0" u="sng" strike="noStrike" dirty="0">
                <a:solidFill>
                  <a:srgbClr val="001F30"/>
                </a:solidFill>
                <a:effectLst/>
                <a:latin typeface="Arial" panose="020B0604020202020204" pitchFamily="34" charset="0"/>
                <a:cs typeface="Arial" panose="020B0604020202020204" pitchFamily="34" charset="0"/>
                <a:hlinkClick r:id="rId5"/>
              </a:rPr>
              <a:t>Easy-to-Read version of the Strategy for the Rights of Persons with Disabilities 2021 – 2030</a:t>
            </a:r>
            <a:endParaRPr lang="en-US" sz="2400" b="0" i="0" u="none" strike="noStrike" dirty="0">
              <a:solidFill>
                <a:srgbClr val="2E2E2E"/>
              </a:solidFill>
              <a:effectLst/>
              <a:latin typeface="Arial" panose="020B060402020202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585" y="1523968"/>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BEDANKT VOOR JULLIE AANDACHT !</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143000"/>
            <a:ext cx="8237482" cy="5029200"/>
          </a:xfrm>
        </p:spPr>
        <p:txBody>
          <a:bodyPr/>
          <a:lstStyle/>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r>
              <a:rPr lang="it-IT" sz="2400" b="1" dirty="0">
                <a:latin typeface="Arial" panose="020B0604020202020204" pitchFamily="34" charset="0"/>
                <a:ea typeface="Tahoma" panose="020B0604030504040204" pitchFamily="34" charset="0"/>
                <a:cs typeface="Arial" panose="020B0604020202020204" pitchFamily="34" charset="0"/>
              </a:rPr>
              <a:t>VRAGEN? OPMERKINGEN?</a:t>
            </a:r>
            <a:endParaRPr lang="it-IT" sz="2400" b="1"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endParaRPr lang="it-IT" sz="2400" dirty="0">
              <a:latin typeface="Arial" panose="020B0604020202020204" pitchFamily="34" charset="0"/>
              <a:ea typeface="Tahoma" panose="020B0604030504040204" pitchFamily="34" charset="0"/>
              <a:cs typeface="Arial" panose="020B0604020202020204" pitchFamily="34" charset="0"/>
            </a:endParaRPr>
          </a:p>
          <a:p>
            <a:pPr marL="0" lvl="0" indent="0" algn="ctr">
              <a:buNone/>
            </a:pPr>
            <a:r>
              <a:rPr lang="it-IT" sz="2400" dirty="0">
                <a:latin typeface="Arial" panose="020B0604020202020204" pitchFamily="34" charset="0"/>
                <a:ea typeface="Tahoma" panose="020B0604030504040204" pitchFamily="34" charset="0"/>
                <a:cs typeface="Arial" panose="020B0604020202020204" pitchFamily="34" charset="0"/>
              </a:rPr>
              <a:t>An-Sofie Leenknecht, EDF Human Rights Coordinator: </a:t>
            </a:r>
            <a:r>
              <a:rPr lang="it-IT" sz="2400" dirty="0">
                <a:latin typeface="Arial" panose="020B0604020202020204" pitchFamily="34" charset="0"/>
                <a:ea typeface="Tahoma" panose="020B0604030504040204" pitchFamily="34" charset="0"/>
                <a:cs typeface="Arial" panose="020B0604020202020204" pitchFamily="34" charset="0"/>
                <a:hlinkClick r:id="rId1"/>
              </a:rPr>
              <a:t>ansofie.leenknecht@edf-feph.org</a:t>
            </a:r>
            <a:r>
              <a:rPr lang="it-IT" sz="2400" dirty="0">
                <a:latin typeface="Arial" panose="020B0604020202020204" pitchFamily="34" charset="0"/>
                <a:ea typeface="Tahoma" panose="020B0604030504040204" pitchFamily="34" charset="0"/>
                <a:cs typeface="Arial" panose="020B0604020202020204" pitchFamily="34" charset="0"/>
              </a:rPr>
              <a:t> </a:t>
            </a:r>
            <a:endParaRPr lang="en-US"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90057" y="554956"/>
            <a:ext cx="8887343" cy="511844"/>
          </a:xfrm>
          <a:prstGeom prst="rect">
            <a:avLst/>
          </a:prstGeom>
          <a:noFill/>
        </p:spPr>
        <p:txBody>
          <a:bodyPr wrap="square" lIns="80175" tIns="40087" rIns="80175" bIns="40087" rtlCol="0">
            <a:spAutoFit/>
          </a:bodyPr>
          <a:lstStyle/>
          <a:p>
            <a:r>
              <a:rPr lang="en-US" sz="2800" b="1" dirty="0">
                <a:solidFill>
                  <a:srgbClr val="0A77B3"/>
                </a:solidFill>
                <a:latin typeface="Arial" panose="020B0604020202020204" pitchFamily="34" charset="0"/>
                <a:ea typeface="Tahoma" panose="020B0604030504040204" pitchFamily="34" charset="0"/>
                <a:cs typeface="Arial" panose="020B0604020202020204" pitchFamily="34" charset="0"/>
              </a:rPr>
              <a:t>EUROPEAN DISABILITY FORUM</a:t>
            </a:r>
            <a:endParaRPr lang="en-US" sz="2800"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2" name="Rectangle 1"/>
          <p:cNvSpPr/>
          <p:nvPr/>
        </p:nvSpPr>
        <p:spPr>
          <a:xfrm>
            <a:off x="757400" y="1295400"/>
            <a:ext cx="6781800" cy="4984750"/>
          </a:xfrm>
          <a:prstGeom prst="rect">
            <a:avLst/>
          </a:prstGeom>
        </p:spPr>
        <p:txBody>
          <a:bodyPr wrap="square">
            <a:spAutoFit/>
          </a:bodyPr>
          <a:lstStyle/>
          <a:p>
            <a:pPr lvl="0"/>
            <a:r>
              <a:rPr lang="en-US" sz="2400" b="1" dirty="0">
                <a:latin typeface="Arial" panose="020B0604020202020204" pitchFamily="34" charset="0"/>
                <a:ea typeface="Tahoma" panose="020B0604030504040204" pitchFamily="34" charset="0"/>
                <a:cs typeface="Arial" panose="020B0604020202020204" pitchFamily="34" charset="0"/>
              </a:rPr>
              <a:t>Wie </a:t>
            </a:r>
            <a:r>
              <a:rPr lang="en-US" sz="2400" b="1" dirty="0" err="1">
                <a:latin typeface="Arial" panose="020B0604020202020204" pitchFamily="34" charset="0"/>
                <a:ea typeface="Tahoma" panose="020B0604030504040204" pitchFamily="34" charset="0"/>
                <a:cs typeface="Arial" panose="020B0604020202020204" pitchFamily="34" charset="0"/>
              </a:rPr>
              <a:t>zijn</a:t>
            </a:r>
            <a:r>
              <a:rPr lang="en-US" sz="2400" b="1" dirty="0">
                <a:latin typeface="Arial" panose="020B0604020202020204" pitchFamily="34" charset="0"/>
                <a:ea typeface="Tahoma" panose="020B0604030504040204" pitchFamily="34" charset="0"/>
                <a:cs typeface="Arial" panose="020B0604020202020204" pitchFamily="34" charset="0"/>
              </a:rPr>
              <a:t> we</a:t>
            </a:r>
            <a:endParaRPr lang="en-US" sz="2400" b="1" dirty="0">
              <a:latin typeface="Arial" panose="020B0604020202020204" pitchFamily="34" charset="0"/>
              <a:ea typeface="Tahoma" panose="020B0604030504040204" pitchFamily="34" charset="0"/>
              <a:cs typeface="Arial" panose="020B0604020202020204" pitchFamily="34" charset="0"/>
            </a:endParaRPr>
          </a:p>
          <a:p>
            <a:pPr lvl="0"/>
            <a:endParaRPr lang="fr-BE" sz="1600"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fr-BE" altLang="en-GB" sz="2400" dirty="0">
                <a:latin typeface="Arial" panose="020B0604020202020204" pitchFamily="34" charset="0"/>
                <a:ea typeface="Tahoma" panose="020B0604030504040204" pitchFamily="34" charset="0"/>
                <a:cs typeface="Arial" panose="020B0604020202020204" pitchFamily="34" charset="0"/>
              </a:rPr>
              <a:t>vertegenwoordigen </a:t>
            </a:r>
            <a:r>
              <a:rPr lang="en-GB" sz="2400" dirty="0">
                <a:latin typeface="Arial" panose="020B0604020202020204" pitchFamily="34" charset="0"/>
                <a:ea typeface="Tahoma" panose="020B0604030504040204" pitchFamily="34" charset="0"/>
                <a:cs typeface="Arial" panose="020B0604020202020204" pitchFamily="34" charset="0"/>
              </a:rPr>
              <a:t>100 </a:t>
            </a:r>
            <a:r>
              <a:rPr lang="en-GB" sz="2400" dirty="0" err="1">
                <a:latin typeface="Arial" panose="020B0604020202020204" pitchFamily="34" charset="0"/>
                <a:ea typeface="Tahoma" panose="020B0604030504040204" pitchFamily="34" charset="0"/>
                <a:cs typeface="Arial" panose="020B0604020202020204" pitchFamily="34" charset="0"/>
              </a:rPr>
              <a:t>miljoen</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personen</a:t>
            </a:r>
            <a:r>
              <a:rPr lang="en-GB" sz="2400" dirty="0">
                <a:latin typeface="Arial" panose="020B0604020202020204" pitchFamily="34" charset="0"/>
                <a:ea typeface="Tahoma" panose="020B0604030504040204" pitchFamily="34" charset="0"/>
                <a:cs typeface="Arial" panose="020B0604020202020204" pitchFamily="34" charset="0"/>
              </a:rPr>
              <a:t> met </a:t>
            </a:r>
            <a:r>
              <a:rPr lang="en-GB" sz="2400" dirty="0" err="1">
                <a:latin typeface="Arial" panose="020B0604020202020204" pitchFamily="34" charset="0"/>
                <a:ea typeface="Tahoma" panose="020B0604030504040204" pitchFamily="34" charset="0"/>
                <a:cs typeface="Arial" panose="020B0604020202020204" pitchFamily="34" charset="0"/>
              </a:rPr>
              <a:t>een</a:t>
            </a:r>
            <a:r>
              <a:rPr lang="en-GB" sz="2400" dirty="0">
                <a:latin typeface="Arial" panose="020B0604020202020204" pitchFamily="34" charset="0"/>
                <a:ea typeface="Tahoma" panose="020B0604030504040204" pitchFamily="34" charset="0"/>
                <a:cs typeface="Arial" panose="020B0604020202020204" pitchFamily="34" charset="0"/>
              </a:rPr>
              <a:t> handicap </a:t>
            </a:r>
            <a:endParaRPr lang="fr-BE" sz="2400"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en-GB" sz="2400" dirty="0" err="1">
                <a:latin typeface="Arial" panose="020B0604020202020204" pitchFamily="34" charset="0"/>
                <a:ea typeface="Tahoma" panose="020B0604030504040204" pitchFamily="34" charset="0"/>
                <a:cs typeface="Arial" panose="020B0604020202020204" pitchFamily="34" charset="0"/>
              </a:rPr>
              <a:t>overkoepelende</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organisatie</a:t>
            </a:r>
            <a:r>
              <a:rPr lang="en-GB" sz="2400" dirty="0">
                <a:latin typeface="Arial" panose="020B0604020202020204" pitchFamily="34" charset="0"/>
                <a:ea typeface="Tahoma" panose="020B0604030504040204" pitchFamily="34" charset="0"/>
                <a:cs typeface="Arial" panose="020B0604020202020204" pitchFamily="34" charset="0"/>
              </a:rPr>
              <a:t> van </a:t>
            </a:r>
            <a:r>
              <a:rPr lang="en-GB" sz="2400" dirty="0" err="1">
                <a:latin typeface="Arial" panose="020B0604020202020204" pitchFamily="34" charset="0"/>
                <a:ea typeface="Tahoma" panose="020B0604030504040204" pitchFamily="34" charset="0"/>
                <a:cs typeface="Arial" panose="020B0604020202020204" pitchFamily="34" charset="0"/>
              </a:rPr>
              <a:t>personen</a:t>
            </a:r>
            <a:r>
              <a:rPr lang="en-GB" sz="2400" dirty="0">
                <a:latin typeface="Arial" panose="020B0604020202020204" pitchFamily="34" charset="0"/>
                <a:ea typeface="Tahoma" panose="020B0604030504040204" pitchFamily="34" charset="0"/>
                <a:cs typeface="Arial" panose="020B0604020202020204" pitchFamily="34" charset="0"/>
              </a:rPr>
              <a:t> met </a:t>
            </a:r>
            <a:r>
              <a:rPr lang="en-GB" sz="2400" dirty="0" err="1">
                <a:latin typeface="Arial" panose="020B0604020202020204" pitchFamily="34" charset="0"/>
                <a:ea typeface="Tahoma" panose="020B0604030504040204" pitchFamily="34" charset="0"/>
                <a:cs typeface="Arial" panose="020B0604020202020204" pitchFamily="34" charset="0"/>
              </a:rPr>
              <a:t>een</a:t>
            </a:r>
            <a:r>
              <a:rPr lang="en-GB" sz="2400" dirty="0">
                <a:latin typeface="Arial" panose="020B0604020202020204" pitchFamily="34" charset="0"/>
                <a:ea typeface="Tahoma" panose="020B0604030504040204" pitchFamily="34" charset="0"/>
                <a:cs typeface="Arial" panose="020B0604020202020204" pitchFamily="34" charset="0"/>
              </a:rPr>
              <a:t> handicap in Europa</a:t>
            </a:r>
            <a:br>
              <a:rPr lang="en-GB" sz="2400" dirty="0">
                <a:latin typeface="Arial" panose="020B0604020202020204" pitchFamily="34" charset="0"/>
                <a:ea typeface="Tahoma" panose="020B0604030504040204" pitchFamily="34" charset="0"/>
                <a:cs typeface="Arial" panose="020B0604020202020204" pitchFamily="34" charset="0"/>
              </a:rPr>
            </a:br>
            <a:endParaRPr lang="en-GB" sz="2000" dirty="0">
              <a:latin typeface="Arial" panose="020B0604020202020204" pitchFamily="34" charset="0"/>
              <a:ea typeface="Tahoma" panose="020B0604030504040204" pitchFamily="34" charset="0"/>
              <a:cs typeface="Arial" panose="020B0604020202020204" pitchFamily="34" charset="0"/>
            </a:endParaRPr>
          </a:p>
          <a:p>
            <a:pPr lvl="0"/>
            <a:r>
              <a:rPr lang="en-US" sz="2400" b="1" dirty="0" err="1">
                <a:latin typeface="Arial" panose="020B0604020202020204" pitchFamily="34" charset="0"/>
                <a:ea typeface="Tahoma" panose="020B0604030504040204" pitchFamily="34" charset="0"/>
                <a:cs typeface="Arial" panose="020B0604020202020204" pitchFamily="34" charset="0"/>
              </a:rPr>
              <a:t>Onze</a:t>
            </a:r>
            <a:r>
              <a:rPr lang="en-US" sz="2400" b="1" dirty="0">
                <a:latin typeface="Arial" panose="020B0604020202020204" pitchFamily="34" charset="0"/>
                <a:ea typeface="Tahoma" panose="020B0604030504040204" pitchFamily="34" charset="0"/>
                <a:cs typeface="Arial" panose="020B0604020202020204" pitchFamily="34" charset="0"/>
              </a:rPr>
              <a:t> </a:t>
            </a:r>
            <a:r>
              <a:rPr lang="en-US" sz="2400" b="1" dirty="0" err="1">
                <a:latin typeface="Arial" panose="020B0604020202020204" pitchFamily="34" charset="0"/>
                <a:ea typeface="Tahoma" panose="020B0604030504040204" pitchFamily="34" charset="0"/>
                <a:cs typeface="Arial" panose="020B0604020202020204" pitchFamily="34" charset="0"/>
              </a:rPr>
              <a:t>leden</a:t>
            </a:r>
            <a:endParaRPr lang="en-US" sz="2400" b="1" dirty="0">
              <a:latin typeface="Arial" panose="020B0604020202020204" pitchFamily="34" charset="0"/>
              <a:ea typeface="Tahoma" panose="020B0604030504040204" pitchFamily="34" charset="0"/>
              <a:cs typeface="Arial" panose="020B0604020202020204" pitchFamily="34" charset="0"/>
            </a:endParaRPr>
          </a:p>
          <a:p>
            <a:pPr lvl="0"/>
            <a:endParaRPr lang="fr-BE"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en-US" sz="2400" dirty="0">
                <a:latin typeface="Arial" panose="020B0604020202020204" pitchFamily="34" charset="0"/>
                <a:ea typeface="Tahoma" panose="020B0604030504040204" pitchFamily="34" charset="0"/>
                <a:cs typeface="Arial" panose="020B0604020202020204" pitchFamily="34" charset="0"/>
              </a:rPr>
              <a:t>100 </a:t>
            </a:r>
            <a:r>
              <a:rPr lang="en-US" sz="2400" dirty="0" err="1">
                <a:latin typeface="Arial" panose="020B0604020202020204" pitchFamily="34" charset="0"/>
                <a:ea typeface="Tahoma" panose="020B0604030504040204" pitchFamily="34" charset="0"/>
                <a:cs typeface="Arial" panose="020B0604020202020204" pitchFamily="34" charset="0"/>
              </a:rPr>
              <a:t>leden</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organisaties</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o.a.</a:t>
            </a:r>
            <a:r>
              <a:rPr lang="en-US" sz="2400" dirty="0">
                <a:latin typeface="Arial" panose="020B0604020202020204" pitchFamily="34" charset="0"/>
                <a:ea typeface="Tahoma" panose="020B0604030504040204" pitchFamily="34" charset="0"/>
                <a:cs typeface="Arial" panose="020B0604020202020204" pitchFamily="34" charset="0"/>
              </a:rPr>
              <a:t> BDF</a:t>
            </a:r>
            <a:endParaRPr lang="en-US" sz="2400"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en-US" sz="2400" dirty="0" err="1">
                <a:latin typeface="Arial" panose="020B0604020202020204" pitchFamily="34" charset="0"/>
                <a:ea typeface="Tahoma" panose="020B0604030504040204" pitchFamily="34" charset="0"/>
                <a:cs typeface="Arial" panose="020B0604020202020204" pitchFamily="34" charset="0"/>
              </a:rPr>
              <a:t>Nationale</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leden</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en</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Europese</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leden</a:t>
            </a:r>
            <a:endParaRPr lang="en-US" sz="2400"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en-US" sz="2400" dirty="0" err="1">
                <a:latin typeface="Arial" panose="020B0604020202020204" pitchFamily="34" charset="0"/>
                <a:ea typeface="Tahoma" panose="020B0604030504040204" pitchFamily="34" charset="0"/>
                <a:cs typeface="Arial" panose="020B0604020202020204" pitchFamily="34" charset="0"/>
              </a:rPr>
              <a:t>Verspreid</a:t>
            </a:r>
            <a:r>
              <a:rPr lang="en-US" sz="2400" dirty="0">
                <a:latin typeface="Arial" panose="020B0604020202020204" pitchFamily="34" charset="0"/>
                <a:ea typeface="Tahoma" panose="020B0604030504040204" pitchFamily="34" charset="0"/>
                <a:cs typeface="Arial" panose="020B0604020202020204" pitchFamily="34" charset="0"/>
              </a:rPr>
              <a:t> over Europa</a:t>
            </a:r>
            <a:endParaRPr lang="en-US" sz="2400" dirty="0">
              <a:latin typeface="Arial" panose="020B0604020202020204" pitchFamily="34" charset="0"/>
              <a:ea typeface="Tahoma" panose="020B0604030504040204" pitchFamily="34" charset="0"/>
              <a:cs typeface="Arial" panose="020B0604020202020204" pitchFamily="34" charset="0"/>
            </a:endParaRPr>
          </a:p>
          <a:p>
            <a:pPr marL="914400" lvl="1" indent="-457200">
              <a:buFont typeface="Arial" panose="020B0604020202020204" pitchFamily="34" charset="0"/>
              <a:buChar char="•"/>
            </a:pPr>
            <a:r>
              <a:rPr lang="fr-BE" altLang="en-US" sz="2400" dirty="0" err="1">
                <a:latin typeface="Arial" panose="020B0604020202020204" pitchFamily="34" charset="0"/>
                <a:ea typeface="Tahoma" panose="020B0604030504040204" pitchFamily="34" charset="0"/>
                <a:cs typeface="Arial" panose="020B0604020202020204" pitchFamily="34" charset="0"/>
              </a:rPr>
              <a:t>D</a:t>
            </a:r>
            <a:r>
              <a:rPr lang="en-US" sz="2400" dirty="0" err="1">
                <a:latin typeface="Arial" panose="020B0604020202020204" pitchFamily="34" charset="0"/>
                <a:ea typeface="Tahoma" panose="020B0604030504040204" pitchFamily="34" charset="0"/>
                <a:cs typeface="Arial" panose="020B0604020202020204" pitchFamily="34" charset="0"/>
              </a:rPr>
              <a:t>iversiteit</a:t>
            </a:r>
            <a:r>
              <a:rPr lang="en-US" sz="2400" dirty="0">
                <a:latin typeface="Arial" panose="020B0604020202020204" pitchFamily="34" charset="0"/>
                <a:ea typeface="Tahoma" panose="020B0604030504040204" pitchFamily="34" charset="0"/>
                <a:cs typeface="Arial" panose="020B0604020202020204" pitchFamily="34" charset="0"/>
              </a:rPr>
              <a:t> van </a:t>
            </a:r>
            <a:r>
              <a:rPr lang="en-US" sz="2400" dirty="0" err="1">
                <a:latin typeface="Arial" panose="020B0604020202020204" pitchFamily="34" charset="0"/>
                <a:ea typeface="Tahoma" panose="020B0604030504040204" pitchFamily="34" charset="0"/>
                <a:cs typeface="Arial" panose="020B0604020202020204" pitchFamily="34" charset="0"/>
              </a:rPr>
              <a:t>personen</a:t>
            </a:r>
            <a:r>
              <a:rPr lang="en-US" sz="2400" dirty="0">
                <a:latin typeface="Arial" panose="020B0604020202020204" pitchFamily="34" charset="0"/>
                <a:ea typeface="Tahoma" panose="020B0604030504040204" pitchFamily="34" charset="0"/>
                <a:cs typeface="Arial" panose="020B0604020202020204" pitchFamily="34" charset="0"/>
              </a:rPr>
              <a:t> met </a:t>
            </a:r>
            <a:r>
              <a:rPr lang="en-US" sz="2400" dirty="0" err="1">
                <a:latin typeface="Arial" panose="020B0604020202020204" pitchFamily="34" charset="0"/>
                <a:ea typeface="Tahoma" panose="020B0604030504040204" pitchFamily="34" charset="0"/>
                <a:cs typeface="Arial" panose="020B0604020202020204" pitchFamily="34" charset="0"/>
              </a:rPr>
              <a:t>een</a:t>
            </a:r>
            <a:r>
              <a:rPr lang="en-US" sz="2400" dirty="0">
                <a:latin typeface="Arial" panose="020B0604020202020204" pitchFamily="34" charset="0"/>
                <a:ea typeface="Tahoma" panose="020B0604030504040204" pitchFamily="34" charset="0"/>
                <a:cs typeface="Arial" panose="020B0604020202020204" pitchFamily="34" charset="0"/>
              </a:rPr>
              <a:t> handicap</a:t>
            </a:r>
            <a:endParaRPr lang="fr-BE"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WAT DOEN WE?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295400"/>
            <a:ext cx="8237482" cy="5029200"/>
          </a:xfrm>
        </p:spPr>
        <p:txBody>
          <a:bodyPr/>
          <a:lstStyle/>
          <a:p>
            <a:pPr lvl="0">
              <a:buFont typeface="Arial" panose="020B0604020202020204" pitchFamily="34" charset="0"/>
              <a:buChar char="•"/>
            </a:pPr>
            <a:r>
              <a:rPr lang="nl-NL" sz="2400" dirty="0">
                <a:latin typeface="Arial" panose="020B0604020202020204" pitchFamily="34" charset="0"/>
                <a:ea typeface="Tahoma" panose="020B0604030504040204" pitchFamily="34" charset="0"/>
                <a:cs typeface="Arial" panose="020B0604020202020204" pitchFamily="34" charset="0"/>
              </a:rPr>
              <a:t>Pleiten bij de EU, de Raad van Europa en de VN om het VN-Verdrag inzake de rechten van personen met een handicap (VN-Verdrag) volledig uit te voeren</a:t>
            </a:r>
            <a:endParaRPr lang="nl-NL" sz="2400" dirty="0">
              <a:latin typeface="Arial" panose="020B0604020202020204" pitchFamily="34" charset="0"/>
              <a:ea typeface="Tahoma" panose="020B0604030504040204" pitchFamily="34" charset="0"/>
              <a:cs typeface="Arial" panose="020B0604020202020204" pitchFamily="34" charset="0"/>
            </a:endParaRPr>
          </a:p>
          <a:p>
            <a:pPr lvl="0">
              <a:buFont typeface="Arial" panose="020B0604020202020204" pitchFamily="34" charset="0"/>
              <a:buChar char="•"/>
            </a:pPr>
            <a:r>
              <a:rPr lang="nl-NL" sz="2400" dirty="0">
                <a:latin typeface="Arial" panose="020B0604020202020204" pitchFamily="34" charset="0"/>
                <a:ea typeface="Tahoma" panose="020B0604030504040204" pitchFamily="34" charset="0"/>
                <a:cs typeface="Arial" panose="020B0604020202020204" pitchFamily="34" charset="0"/>
              </a:rPr>
              <a:t>Lid van het onafhankelijke EU ‘monitoring framework’ voor het VN-Verdrag</a:t>
            </a:r>
            <a:r>
              <a:rPr lang="fr-BE" altLang="nl-NL" sz="2400" dirty="0">
                <a:latin typeface="Arial" panose="020B0604020202020204" pitchFamily="34" charset="0"/>
                <a:ea typeface="Tahoma" panose="020B0604030504040204" pitchFamily="34" charset="0"/>
                <a:cs typeface="Arial" panose="020B0604020202020204" pitchFamily="34" charset="0"/>
              </a:rPr>
              <a:t> (Article 33.2 CRPD)</a:t>
            </a:r>
            <a:endParaRPr lang="nl-NL" sz="2400" dirty="0">
              <a:latin typeface="Arial" panose="020B0604020202020204" pitchFamily="34" charset="0"/>
              <a:ea typeface="Tahoma" panose="020B0604030504040204" pitchFamily="34" charset="0"/>
              <a:cs typeface="Arial" panose="020B0604020202020204" pitchFamily="34" charset="0"/>
            </a:endParaRPr>
          </a:p>
          <a:p>
            <a:pPr lvl="0">
              <a:buFont typeface="Arial" panose="020B0604020202020204" pitchFamily="34" charset="0"/>
              <a:buChar char="•"/>
            </a:pPr>
            <a:r>
              <a:rPr lang="nl-NL" sz="2400" dirty="0">
                <a:latin typeface="Arial" panose="020B0604020202020204" pitchFamily="34" charset="0"/>
                <a:ea typeface="Tahoma" panose="020B0604030504040204" pitchFamily="34" charset="0"/>
                <a:cs typeface="Arial" panose="020B0604020202020204" pitchFamily="34" charset="0"/>
              </a:rPr>
              <a:t>Deelname aan projecten die een meerwaarde opleveren voor het promoten van het VN-Verdrag in de Europese regio</a:t>
            </a:r>
            <a:endParaRPr lang="nl-NL" sz="2400" dirty="0">
              <a:latin typeface="Arial" panose="020B0604020202020204" pitchFamily="34" charset="0"/>
              <a:ea typeface="Tahoma" panose="020B0604030504040204" pitchFamily="34" charset="0"/>
              <a:cs typeface="Arial" panose="020B0604020202020204" pitchFamily="34" charset="0"/>
            </a:endParaRPr>
          </a:p>
          <a:p>
            <a:pPr lvl="0">
              <a:buFont typeface="Arial" panose="020B0604020202020204" pitchFamily="34" charset="0"/>
              <a:buChar char="•"/>
            </a:pPr>
            <a:r>
              <a:rPr lang="nl-NL" sz="2400" dirty="0">
                <a:latin typeface="Arial" panose="020B0604020202020204" pitchFamily="34" charset="0"/>
                <a:ea typeface="Tahoma" panose="020B0604030504040204" pitchFamily="34" charset="0"/>
                <a:cs typeface="Arial" panose="020B0604020202020204" pitchFamily="34" charset="0"/>
              </a:rPr>
              <a:t>Secretariaat van de ‘Disability Intergrou</a:t>
            </a:r>
            <a:r>
              <a:rPr lang="fr-BE" altLang="nl-NL" sz="2400" dirty="0">
                <a:latin typeface="Arial" panose="020B0604020202020204" pitchFamily="34" charset="0"/>
                <a:ea typeface="Tahoma" panose="020B0604030504040204" pitchFamily="34" charset="0"/>
                <a:cs typeface="Arial" panose="020B0604020202020204" pitchFamily="34" charset="0"/>
              </a:rPr>
              <a:t>p</a:t>
            </a:r>
            <a:r>
              <a:rPr lang="nl-NL" sz="2400" dirty="0">
                <a:latin typeface="Arial" panose="020B0604020202020204" pitchFamily="34" charset="0"/>
                <a:ea typeface="Tahoma" panose="020B0604030504040204" pitchFamily="34" charset="0"/>
                <a:cs typeface="Arial" panose="020B0604020202020204" pitchFamily="34" charset="0"/>
              </a:rPr>
              <a:t>’ van het Europees Parlement</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WAT IS DE STRATEGIE ?</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295400"/>
            <a:ext cx="8237482" cy="5029200"/>
          </a:xfrm>
        </p:spPr>
        <p:txBody>
          <a:bodyPr/>
          <a:lstStyle/>
          <a:p>
            <a:pPr lvl="0">
              <a:buFont typeface="Arial" panose="020B0604020202020204" pitchFamily="34" charset="0"/>
              <a:buChar char="•"/>
            </a:pPr>
            <a:r>
              <a:rPr lang="en-US" sz="2400" dirty="0" err="1">
                <a:latin typeface="Arial" panose="020B0604020202020204" pitchFamily="34" charset="0"/>
                <a:ea typeface="Tahoma" panose="020B0604030504040204" pitchFamily="34" charset="0"/>
                <a:cs typeface="Arial" panose="020B0604020202020204" pitchFamily="34" charset="0"/>
              </a:rPr>
              <a:t>Nieuwe</a:t>
            </a:r>
            <a:r>
              <a:rPr lang="en-US" sz="2400" dirty="0">
                <a:latin typeface="Arial" panose="020B0604020202020204" pitchFamily="34" charset="0"/>
                <a:ea typeface="Tahoma" panose="020B0604030504040204" pitchFamily="34" charset="0"/>
                <a:cs typeface="Arial" panose="020B0604020202020204" pitchFamily="34" charset="0"/>
              </a:rPr>
              <a:t> EU </a:t>
            </a:r>
            <a:r>
              <a:rPr lang="en-US" sz="2400" dirty="0" err="1">
                <a:latin typeface="Arial" panose="020B0604020202020204" pitchFamily="34" charset="0"/>
                <a:ea typeface="Tahoma" panose="020B0604030504040204" pitchFamily="34" charset="0"/>
                <a:cs typeface="Arial" panose="020B0604020202020204" pitchFamily="34" charset="0"/>
              </a:rPr>
              <a:t>Strategie</a:t>
            </a:r>
            <a:r>
              <a:rPr lang="en-US" sz="2400" dirty="0">
                <a:latin typeface="Arial" panose="020B0604020202020204" pitchFamily="34" charset="0"/>
                <a:ea typeface="Tahoma" panose="020B0604030504040204" pitchFamily="34" charset="0"/>
                <a:cs typeface="Arial" panose="020B0604020202020204" pitchFamily="34" charset="0"/>
              </a:rPr>
              <a:t> </a:t>
            </a:r>
            <a:r>
              <a:rPr lang="en-US" sz="2400" dirty="0" err="1">
                <a:latin typeface="Arial" panose="020B0604020202020204" pitchFamily="34" charset="0"/>
                <a:ea typeface="Tahoma" panose="020B0604030504040204" pitchFamily="34" charset="0"/>
                <a:cs typeface="Arial" panose="020B0604020202020204" pitchFamily="34" charset="0"/>
              </a:rPr>
              <a:t>voor</a:t>
            </a:r>
            <a:r>
              <a:rPr lang="en-US" sz="2400" dirty="0">
                <a:latin typeface="Arial" panose="020B0604020202020204" pitchFamily="34" charset="0"/>
                <a:ea typeface="Tahoma" panose="020B0604030504040204" pitchFamily="34" charset="0"/>
                <a:cs typeface="Arial" panose="020B0604020202020204" pitchFamily="34" charset="0"/>
              </a:rPr>
              <a:t> de </a:t>
            </a:r>
            <a:r>
              <a:rPr lang="en-US" sz="2400" dirty="0" err="1">
                <a:latin typeface="Arial" panose="020B0604020202020204" pitchFamily="34" charset="0"/>
                <a:ea typeface="Tahoma" panose="020B0604030504040204" pitchFamily="34" charset="0"/>
                <a:cs typeface="Arial" panose="020B0604020202020204" pitchFamily="34" charset="0"/>
              </a:rPr>
              <a:t>Rechten</a:t>
            </a:r>
            <a:r>
              <a:rPr lang="en-US" sz="2400" dirty="0">
                <a:latin typeface="Arial" panose="020B0604020202020204" pitchFamily="34" charset="0"/>
                <a:ea typeface="Tahoma" panose="020B0604030504040204" pitchFamily="34" charset="0"/>
                <a:cs typeface="Arial" panose="020B0604020202020204" pitchFamily="34" charset="0"/>
              </a:rPr>
              <a:t> van </a:t>
            </a:r>
            <a:r>
              <a:rPr lang="en-US" sz="2400" dirty="0" err="1">
                <a:latin typeface="Arial" panose="020B0604020202020204" pitchFamily="34" charset="0"/>
                <a:ea typeface="Tahoma" panose="020B0604030504040204" pitchFamily="34" charset="0"/>
                <a:cs typeface="Arial" panose="020B0604020202020204" pitchFamily="34" charset="0"/>
              </a:rPr>
              <a:t>Personen</a:t>
            </a:r>
            <a:r>
              <a:rPr lang="en-US" sz="2400" dirty="0">
                <a:latin typeface="Arial" panose="020B0604020202020204" pitchFamily="34" charset="0"/>
                <a:ea typeface="Tahoma" panose="020B0604030504040204" pitchFamily="34" charset="0"/>
                <a:cs typeface="Arial" panose="020B0604020202020204" pitchFamily="34" charset="0"/>
              </a:rPr>
              <a:t> met </a:t>
            </a:r>
            <a:r>
              <a:rPr lang="en-US" sz="2400" dirty="0" err="1">
                <a:latin typeface="Arial" panose="020B0604020202020204" pitchFamily="34" charset="0"/>
                <a:ea typeface="Tahoma" panose="020B0604030504040204" pitchFamily="34" charset="0"/>
                <a:cs typeface="Arial" panose="020B0604020202020204" pitchFamily="34" charset="0"/>
              </a:rPr>
              <a:t>een</a:t>
            </a:r>
            <a:r>
              <a:rPr lang="en-US" sz="2400" dirty="0">
                <a:latin typeface="Arial" panose="020B0604020202020204" pitchFamily="34" charset="0"/>
                <a:ea typeface="Tahoma" panose="020B0604030504040204" pitchFamily="34" charset="0"/>
                <a:cs typeface="Arial" panose="020B0604020202020204" pitchFamily="34" charset="0"/>
              </a:rPr>
              <a:t> Handicap 2021-2030</a:t>
            </a:r>
            <a:endParaRPr lang="en-US" sz="2400" dirty="0">
              <a:latin typeface="Arial" panose="020B0604020202020204" pitchFamily="34" charset="0"/>
              <a:ea typeface="Tahoma" panose="020B0604030504040204" pitchFamily="34" charset="0"/>
              <a:cs typeface="Arial" panose="020B0604020202020204" pitchFamily="34" charset="0"/>
            </a:endParaRPr>
          </a:p>
          <a:p>
            <a:pPr>
              <a:buFont typeface="Arial" panose="020B0604020202020204" pitchFamily="34" charset="0"/>
              <a:buChar char="•"/>
            </a:pPr>
            <a:r>
              <a:rPr lang="en-US" sz="2400" dirty="0" err="1">
                <a:latin typeface="Arial" panose="020B0604020202020204" pitchFamily="34" charset="0"/>
                <a:ea typeface="Tahoma" panose="020B0604030504040204" pitchFamily="34" charset="0"/>
                <a:cs typeface="Arial" panose="020B0604020202020204" pitchFamily="34" charset="0"/>
              </a:rPr>
              <a:t>Gepubliceerd</a:t>
            </a:r>
            <a:r>
              <a:rPr lang="en-US" sz="2400" dirty="0">
                <a:latin typeface="Arial" panose="020B0604020202020204" pitchFamily="34" charset="0"/>
                <a:ea typeface="Tahoma" panose="020B0604030504040204" pitchFamily="34" charset="0"/>
                <a:cs typeface="Arial" panose="020B0604020202020204" pitchFamily="34" charset="0"/>
              </a:rPr>
              <a:t> op 3 </a:t>
            </a:r>
            <a:r>
              <a:rPr lang="en-US" sz="2400" dirty="0" err="1">
                <a:latin typeface="Arial" panose="020B0604020202020204" pitchFamily="34" charset="0"/>
                <a:ea typeface="Tahoma" panose="020B0604030504040204" pitchFamily="34" charset="0"/>
                <a:cs typeface="Arial" panose="020B0604020202020204" pitchFamily="34" charset="0"/>
              </a:rPr>
              <a:t>maart</a:t>
            </a:r>
            <a:r>
              <a:rPr lang="en-US" sz="2400" dirty="0">
                <a:latin typeface="Arial" panose="020B0604020202020204" pitchFamily="34" charset="0"/>
                <a:ea typeface="Tahoma" panose="020B0604030504040204" pitchFamily="34" charset="0"/>
                <a:cs typeface="Arial" panose="020B0604020202020204" pitchFamily="34" charset="0"/>
              </a:rPr>
              <a:t> 2021, </a:t>
            </a:r>
            <a:r>
              <a:rPr lang="en-US" sz="2400" dirty="0" err="1">
                <a:latin typeface="Arial" panose="020B0604020202020204" pitchFamily="34" charset="0"/>
                <a:ea typeface="Tahoma" panose="020B0604030504040204" pitchFamily="34" charset="0"/>
                <a:cs typeface="Arial" panose="020B0604020202020204" pitchFamily="34" charset="0"/>
              </a:rPr>
              <a:t>zie</a:t>
            </a:r>
            <a:r>
              <a:rPr lang="en-US" sz="2400" dirty="0">
                <a:latin typeface="Arial" panose="020B0604020202020204" pitchFamily="34" charset="0"/>
                <a:ea typeface="Tahoma" panose="020B0604030504040204" pitchFamily="34" charset="0"/>
                <a:cs typeface="Arial" panose="020B0604020202020204" pitchFamily="34" charset="0"/>
              </a:rPr>
              <a:t> </a:t>
            </a:r>
            <a:r>
              <a:rPr lang="en-US" altLang="zh-CN" sz="2400" b="0" i="0" u="sng" strike="noStrike" baseline="0" dirty="0">
                <a:solidFill>
                  <a:srgbClr val="0000FF"/>
                </a:solidFill>
                <a:latin typeface="Arial" panose="020B0604020202020204" pitchFamily="34" charset="0"/>
                <a:cs typeface="Arial" panose="020B0604020202020204" pitchFamily="34" charset="0"/>
                <a:hlinkClick r:id="rId1"/>
              </a:rPr>
              <a:t>EUR-Lex</a:t>
            </a:r>
            <a:endParaRPr lang="fr-BE" altLang="zh-CN" sz="2400" b="1" i="0" u="none" strike="noStrike" baseline="0" dirty="0">
              <a:solidFill>
                <a:srgbClr val="0000FF"/>
              </a:solidFill>
              <a:latin typeface="Arial" panose="020B0604020202020204" pitchFamily="34" charset="0"/>
              <a:cs typeface="Arial" panose="020B0604020202020204" pitchFamily="34" charset="0"/>
              <a:hlinkClick r:id="rId1"/>
            </a:endParaRPr>
          </a:p>
          <a:p>
            <a:pPr marL="0" lvl="0" indent="0">
              <a:buNone/>
            </a:pPr>
            <a:endParaRPr lang="en-US" sz="2400" dirty="0">
              <a:latin typeface="Arial" panose="020B0604020202020204" pitchFamily="34" charset="0"/>
              <a:ea typeface="Tahoma" panose="020B0604030504040204" pitchFamily="34" charset="0"/>
              <a:cs typeface="Arial" panose="020B0604020202020204" pitchFamily="34" charset="0"/>
            </a:endParaRPr>
          </a:p>
          <a:p>
            <a:pPr algn="l"/>
            <a:r>
              <a:rPr lang="nl-NL" sz="2400" dirty="0">
                <a:latin typeface="Arial" panose="020B0604020202020204" pitchFamily="34" charset="0"/>
                <a:ea typeface="Tahoma" panose="020B0604030504040204" pitchFamily="34" charset="0"/>
                <a:cs typeface="Arial" panose="020B0604020202020204" pitchFamily="34" charset="0"/>
              </a:rPr>
              <a:t>De Strategie is een plan van de Europese Unie om de rechten van personen met een handicap in de komende 9 jaar te bevorderen. </a:t>
            </a:r>
            <a:endParaRPr lang="nl-NL" sz="2400" dirty="0">
              <a:latin typeface="Arial" panose="020B0604020202020204" pitchFamily="34" charset="0"/>
              <a:ea typeface="Tahoma" panose="020B0604030504040204" pitchFamily="34" charset="0"/>
              <a:cs typeface="Arial" panose="020B0604020202020204" pitchFamily="34" charset="0"/>
            </a:endParaRPr>
          </a:p>
          <a:p>
            <a:pPr algn="l"/>
            <a:r>
              <a:rPr lang="nl-NL" sz="2400" dirty="0">
                <a:latin typeface="Arial" panose="020B0604020202020204" pitchFamily="34" charset="0"/>
                <a:ea typeface="Tahoma" panose="020B0604030504040204" pitchFamily="34" charset="0"/>
                <a:cs typeface="Arial" panose="020B0604020202020204" pitchFamily="34" charset="0"/>
              </a:rPr>
              <a:t>Het bevat een lijst van wetten, programma's en acties en legt uit hoe het VN-Verdrag uitwerking zal krijgen in de EU. </a:t>
            </a:r>
            <a:endParaRPr lang="nl-NL" sz="2400" dirty="0">
              <a:latin typeface="Arial" panose="020B0604020202020204" pitchFamily="34" charset="0"/>
              <a:ea typeface="Tahoma" panose="020B0604030504040204" pitchFamily="34" charset="0"/>
              <a:cs typeface="Arial" panose="020B0604020202020204" pitchFamily="34" charset="0"/>
            </a:endParaRPr>
          </a:p>
          <a:p>
            <a:pPr algn="l"/>
            <a:r>
              <a:rPr lang="nl-NL" sz="2400" dirty="0">
                <a:latin typeface="Arial" panose="020B0604020202020204" pitchFamily="34" charset="0"/>
                <a:ea typeface="Tahoma" panose="020B0604030504040204" pitchFamily="34" charset="0"/>
                <a:cs typeface="Arial" panose="020B0604020202020204" pitchFamily="34" charset="0"/>
              </a:rPr>
              <a:t>De voorloper van dit plan heette "European Disability Strategy 2010-2020”</a:t>
            </a:r>
            <a:endParaRPr lang="en-US"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44703" y="1295400"/>
            <a:ext cx="8237482" cy="5029200"/>
          </a:xfrm>
        </p:spPr>
        <p:txBody>
          <a:bodyPr/>
          <a:lstStyle/>
          <a:p>
            <a:pPr marL="0" lvl="0" indent="0">
              <a:buNone/>
            </a:pPr>
            <a:endParaRPr lang="en-US"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pic>
        <p:nvPicPr>
          <p:cNvPr id="1028" name="Picture 4" descr="A new journey for disability rights. The European Disability Forum welcomes the new Disability Rights Strategy 2021-2030"/>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5103" y="990600"/>
            <a:ext cx="9144000" cy="487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8 PRIORITEITEN IN DE STRATEGIE </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219200"/>
            <a:ext cx="8237220" cy="5322570"/>
          </a:xfrm>
        </p:spPr>
        <p:txBody>
          <a:bodyPr/>
          <a:lstStyle/>
          <a:p>
            <a:r>
              <a:rPr lang="en-GB" sz="2400" b="1" dirty="0" err="1">
                <a:latin typeface="Arial" panose="020B0604020202020204" pitchFamily="34" charset="0"/>
                <a:ea typeface="Tahoma" panose="020B0604030504040204" pitchFamily="34" charset="0"/>
                <a:cs typeface="Arial" panose="020B0604020202020204" pitchFamily="34" charset="0"/>
              </a:rPr>
              <a:t>Toegankelijkheid</a:t>
            </a:r>
            <a:r>
              <a:rPr lang="en-GB" sz="2400" dirty="0">
                <a:latin typeface="Arial" panose="020B0604020202020204" pitchFamily="34" charset="0"/>
                <a:ea typeface="Tahoma" panose="020B0604030504040204" pitchFamily="34" charset="0"/>
                <a:cs typeface="Arial" panose="020B0604020202020204" pitchFamily="34" charset="0"/>
              </a:rPr>
              <a:t>- </a:t>
            </a:r>
            <a:r>
              <a:rPr lang="fr-BE" altLang="en-GB" sz="2400" dirty="0" err="1">
                <a:latin typeface="Arial" panose="020B0604020202020204" pitchFamily="34" charset="0"/>
                <a:ea typeface="Tahoma" panose="020B0604030504040204" pitchFamily="34" charset="0"/>
                <a:cs typeface="Arial" panose="020B0604020202020204" pitchFamily="34" charset="0"/>
              </a:rPr>
              <a:t>transport, gebouwen, informatie en communicatie</a:t>
            </a: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err="1">
                <a:latin typeface="Arial" panose="020B0604020202020204" pitchFamily="34" charset="0"/>
                <a:ea typeface="Tahoma" panose="020B0604030504040204" pitchFamily="34" charset="0"/>
                <a:cs typeface="Arial" panose="020B0604020202020204" pitchFamily="34" charset="0"/>
              </a:rPr>
              <a:t>Genieten</a:t>
            </a:r>
            <a:r>
              <a:rPr lang="en-GB" sz="2400" dirty="0">
                <a:latin typeface="Arial" panose="020B0604020202020204" pitchFamily="34" charset="0"/>
                <a:ea typeface="Tahoma" panose="020B0604030504040204" pitchFamily="34" charset="0"/>
                <a:cs typeface="Arial" panose="020B0604020202020204" pitchFamily="34" charset="0"/>
              </a:rPr>
              <a:t> van </a:t>
            </a:r>
            <a:r>
              <a:rPr lang="en-GB" sz="2400" b="1" dirty="0">
                <a:latin typeface="Arial" panose="020B0604020202020204" pitchFamily="34" charset="0"/>
                <a:ea typeface="Tahoma" panose="020B0604030504040204" pitchFamily="34" charset="0"/>
                <a:cs typeface="Arial" panose="020B0604020202020204" pitchFamily="34" charset="0"/>
              </a:rPr>
              <a:t>EU </a:t>
            </a:r>
            <a:r>
              <a:rPr lang="en-GB" sz="2400" b="1" dirty="0" err="1">
                <a:latin typeface="Arial" panose="020B0604020202020204" pitchFamily="34" charset="0"/>
                <a:ea typeface="Tahoma" panose="020B0604030504040204" pitchFamily="34" charset="0"/>
                <a:cs typeface="Arial" panose="020B0604020202020204" pitchFamily="34" charset="0"/>
              </a:rPr>
              <a:t>rechten</a:t>
            </a:r>
            <a:r>
              <a:rPr lang="fr-BE" altLang="en-GB" sz="2400" dirty="0" err="1">
                <a:latin typeface="Arial" panose="020B0604020202020204" pitchFamily="34" charset="0"/>
                <a:ea typeface="Tahoma" panose="020B0604030504040204" pitchFamily="34" charset="0"/>
                <a:cs typeface="Arial" panose="020B0604020202020204" pitchFamily="34" charset="0"/>
              </a:rPr>
              <a:t>- vrij verkeer van personen + </a:t>
            </a:r>
            <a:r>
              <a:rPr lang="fr-BE" altLang="en-GB" sz="2400" dirty="0" err="1">
                <a:ea typeface="Tahoma" panose="020B0604030504040204" pitchFamily="34" charset="0"/>
                <a:cs typeface="Arial" panose="020B0604020202020204" pitchFamily="34" charset="0"/>
                <a:sym typeface="+mn-ea"/>
              </a:rPr>
              <a:t>stemrecht en toegankelijke EU verkiezingen</a:t>
            </a:r>
            <a:endParaRPr lang="en-GB" altLang="en-GB" sz="2400" dirty="0">
              <a:latin typeface="Arial" panose="020B0604020202020204" pitchFamily="34" charset="0"/>
              <a:ea typeface="Tahoma" panose="020B0604030504040204" pitchFamily="34" charset="0"/>
              <a:cs typeface="Arial" panose="020B0604020202020204" pitchFamily="34" charset="0"/>
            </a:endParaRPr>
          </a:p>
          <a:p>
            <a:r>
              <a:rPr lang="en-GB" sz="2400" b="1" dirty="0" err="1">
                <a:latin typeface="Arial" panose="020B0604020202020204" pitchFamily="34" charset="0"/>
                <a:ea typeface="Tahoma" panose="020B0604030504040204" pitchFamily="34" charset="0"/>
                <a:cs typeface="Arial" panose="020B0604020202020204" pitchFamily="34" charset="0"/>
              </a:rPr>
              <a:t>Kwaliteit</a:t>
            </a:r>
            <a:r>
              <a:rPr lang="en-GB" sz="2400" b="1" dirty="0">
                <a:latin typeface="Arial" panose="020B0604020202020204" pitchFamily="34" charset="0"/>
                <a:ea typeface="Tahoma" panose="020B0604030504040204" pitchFamily="34" charset="0"/>
                <a:cs typeface="Arial" panose="020B0604020202020204" pitchFamily="34" charset="0"/>
              </a:rPr>
              <a:t> van </a:t>
            </a:r>
            <a:r>
              <a:rPr lang="en-GB" sz="2400" b="1" dirty="0" err="1">
                <a:latin typeface="Arial" panose="020B0604020202020204" pitchFamily="34" charset="0"/>
                <a:ea typeface="Tahoma" panose="020B0604030504040204" pitchFamily="34" charset="0"/>
                <a:cs typeface="Arial" panose="020B0604020202020204" pitchFamily="34" charset="0"/>
              </a:rPr>
              <a:t>leven</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en</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onafhankelijk</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leven</a:t>
            </a:r>
            <a:r>
              <a:rPr lang="fr-BE" altLang="en-GB" sz="2400" dirty="0" err="1">
                <a:latin typeface="Arial" panose="020B0604020202020204" pitchFamily="34" charset="0"/>
                <a:ea typeface="Tahoma" panose="020B0604030504040204" pitchFamily="34" charset="0"/>
                <a:cs typeface="Arial" panose="020B0604020202020204" pitchFamily="34" charset="0"/>
              </a:rPr>
              <a:t>, uitbouw ondersteuningsdiensten in gemeenschap + werkgelegenheid en sociale zekerheid stimuleren op nationaal niveau</a:t>
            </a: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b="1" dirty="0" err="1">
                <a:latin typeface="Arial" panose="020B0604020202020204" pitchFamily="34" charset="0"/>
                <a:ea typeface="Tahoma" panose="020B0604030504040204" pitchFamily="34" charset="0"/>
                <a:cs typeface="Arial" panose="020B0604020202020204" pitchFamily="34" charset="0"/>
              </a:rPr>
              <a:t>Gelijke</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behandeling</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en</a:t>
            </a:r>
            <a:r>
              <a:rPr lang="en-GB" sz="2400" dirty="0">
                <a:latin typeface="Arial" panose="020B0604020202020204" pitchFamily="34" charset="0"/>
                <a:ea typeface="Tahoma" panose="020B0604030504040204" pitchFamily="34" charset="0"/>
                <a:cs typeface="Arial" panose="020B0604020202020204" pitchFamily="34" charset="0"/>
              </a:rPr>
              <a:t> non-</a:t>
            </a:r>
            <a:r>
              <a:rPr lang="en-GB" sz="2400" dirty="0" err="1">
                <a:latin typeface="Arial" panose="020B0604020202020204" pitchFamily="34" charset="0"/>
                <a:ea typeface="Tahoma" panose="020B0604030504040204" pitchFamily="34" charset="0"/>
                <a:cs typeface="Arial" panose="020B0604020202020204" pitchFamily="34" charset="0"/>
              </a:rPr>
              <a:t>discriminatie</a:t>
            </a:r>
            <a:r>
              <a:rPr lang="fr-BE" altLang="en-GB" sz="2400" dirty="0" err="1">
                <a:latin typeface="Arial" panose="020B0604020202020204" pitchFamily="34" charset="0"/>
                <a:ea typeface="Tahoma" panose="020B0604030504040204" pitchFamily="34" charset="0"/>
                <a:cs typeface="Arial" panose="020B0604020202020204" pitchFamily="34" charset="0"/>
              </a:rPr>
              <a:t>: toegang tot justitie en wettelijke bescherming, onderwijs, gezondheidszorg (inclusief gevolgen van COVID-19), sociale zekerheid, huisvesting, tourisme, cultuur, sport, etc.</a:t>
            </a:r>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8 PRIORITEITEN IN DE STRATEGIE </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143000"/>
            <a:ext cx="8237482" cy="5029200"/>
          </a:xfrm>
        </p:spPr>
        <p:txBody>
          <a:bodyPr/>
          <a:lstStyle/>
          <a:p>
            <a:pPr marL="0" indent="0">
              <a:buNone/>
            </a:pP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a:ea typeface="Tahoma" panose="020B0604030504040204" pitchFamily="34" charset="0"/>
                <a:cs typeface="Arial" panose="020B0604020202020204" pitchFamily="34" charset="0"/>
                <a:sym typeface="+mn-ea"/>
              </a:rPr>
              <a:t>De </a:t>
            </a:r>
            <a:r>
              <a:rPr lang="en-GB" sz="2400" dirty="0" err="1">
                <a:ea typeface="Tahoma" panose="020B0604030504040204" pitchFamily="34" charset="0"/>
                <a:cs typeface="Arial" panose="020B0604020202020204" pitchFamily="34" charset="0"/>
                <a:sym typeface="+mn-ea"/>
              </a:rPr>
              <a:t>rechten</a:t>
            </a:r>
            <a:r>
              <a:rPr lang="en-GB" sz="2400" dirty="0">
                <a:ea typeface="Tahoma" panose="020B0604030504040204" pitchFamily="34" charset="0"/>
                <a:cs typeface="Arial" panose="020B0604020202020204" pitchFamily="34" charset="0"/>
                <a:sym typeface="+mn-ea"/>
              </a:rPr>
              <a:t> van </a:t>
            </a:r>
            <a:r>
              <a:rPr lang="en-GB" sz="2400" dirty="0" err="1">
                <a:ea typeface="Tahoma" panose="020B0604030504040204" pitchFamily="34" charset="0"/>
                <a:cs typeface="Arial" panose="020B0604020202020204" pitchFamily="34" charset="0"/>
                <a:sym typeface="+mn-ea"/>
              </a:rPr>
              <a:t>personen</a:t>
            </a:r>
            <a:r>
              <a:rPr lang="en-GB" sz="2400" dirty="0">
                <a:ea typeface="Tahoma" panose="020B0604030504040204" pitchFamily="34" charset="0"/>
                <a:cs typeface="Arial" panose="020B0604020202020204" pitchFamily="34" charset="0"/>
                <a:sym typeface="+mn-ea"/>
              </a:rPr>
              <a:t> met </a:t>
            </a:r>
            <a:r>
              <a:rPr lang="en-GB" sz="2400" dirty="0" err="1">
                <a:ea typeface="Tahoma" panose="020B0604030504040204" pitchFamily="34" charset="0"/>
                <a:cs typeface="Arial" panose="020B0604020202020204" pitchFamily="34" charset="0"/>
                <a:sym typeface="+mn-ea"/>
              </a:rPr>
              <a:t>een</a:t>
            </a:r>
            <a:r>
              <a:rPr lang="en-GB" sz="2400" dirty="0">
                <a:ea typeface="Tahoma" panose="020B0604030504040204" pitchFamily="34" charset="0"/>
                <a:cs typeface="Arial" panose="020B0604020202020204" pitchFamily="34" charset="0"/>
                <a:sym typeface="+mn-ea"/>
              </a:rPr>
              <a:t> handicap </a:t>
            </a:r>
            <a:r>
              <a:rPr lang="en-GB" sz="2400" dirty="0" err="1">
                <a:ea typeface="Tahoma" panose="020B0604030504040204" pitchFamily="34" charset="0"/>
                <a:cs typeface="Arial" panose="020B0604020202020204" pitchFamily="34" charset="0"/>
                <a:sym typeface="+mn-ea"/>
              </a:rPr>
              <a:t>promoten</a:t>
            </a:r>
            <a:r>
              <a:rPr lang="en-GB" sz="2400" dirty="0">
                <a:ea typeface="Tahoma" panose="020B0604030504040204" pitchFamily="34" charset="0"/>
                <a:cs typeface="Arial" panose="020B0604020202020204" pitchFamily="34" charset="0"/>
                <a:sym typeface="+mn-ea"/>
              </a:rPr>
              <a:t> </a:t>
            </a:r>
            <a:r>
              <a:rPr lang="en-GB" sz="2400" b="1" dirty="0">
                <a:ea typeface="Tahoma" panose="020B0604030504040204" pitchFamily="34" charset="0"/>
                <a:cs typeface="Arial" panose="020B0604020202020204" pitchFamily="34" charset="0"/>
                <a:sym typeface="+mn-ea"/>
              </a:rPr>
              <a:t>in de </a:t>
            </a:r>
            <a:r>
              <a:rPr lang="en-GB" sz="2400" b="1" dirty="0" err="1">
                <a:ea typeface="Tahoma" panose="020B0604030504040204" pitchFamily="34" charset="0"/>
                <a:cs typeface="Arial" panose="020B0604020202020204" pitchFamily="34" charset="0"/>
                <a:sym typeface="+mn-ea"/>
              </a:rPr>
              <a:t>wereld</a:t>
            </a:r>
            <a:endParaRPr lang="en-GB" sz="2400" b="1" dirty="0" err="1">
              <a:ea typeface="Tahoma" panose="020B0604030504040204" pitchFamily="34" charset="0"/>
              <a:cs typeface="Arial" panose="020B0604020202020204" pitchFamily="34" charset="0"/>
              <a:sym typeface="+mn-ea"/>
            </a:endParaRPr>
          </a:p>
          <a:p>
            <a:pPr marL="0" indent="0">
              <a:buNone/>
            </a:pPr>
            <a:endParaRPr lang="en-GB" sz="2400" b="1" dirty="0" err="1">
              <a:latin typeface="Arial" panose="020B0604020202020204" pitchFamily="34" charset="0"/>
              <a:ea typeface="Tahoma" panose="020B0604030504040204" pitchFamily="34" charset="0"/>
              <a:cs typeface="Arial" panose="020B0604020202020204" pitchFamily="34" charset="0"/>
            </a:endParaRPr>
          </a:p>
          <a:p>
            <a:r>
              <a:rPr lang="en-GB" sz="2400" dirty="0" err="1">
                <a:latin typeface="Arial" panose="020B0604020202020204" pitchFamily="34" charset="0"/>
                <a:ea typeface="Tahoma" panose="020B0604030504040204" pitchFamily="34" charset="0"/>
                <a:cs typeface="Arial" panose="020B0604020202020204" pitchFamily="34" charset="0"/>
              </a:rPr>
              <a:t>Efficiënt</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uitvoeren</a:t>
            </a:r>
            <a:r>
              <a:rPr lang="en-GB" sz="2400" dirty="0">
                <a:latin typeface="Arial" panose="020B0604020202020204" pitchFamily="34" charset="0"/>
                <a:ea typeface="Tahoma" panose="020B0604030504040204" pitchFamily="34" charset="0"/>
                <a:cs typeface="Arial" panose="020B0604020202020204" pitchFamily="34" charset="0"/>
              </a:rPr>
              <a:t> van de </a:t>
            </a:r>
            <a:r>
              <a:rPr lang="en-GB" sz="2400" dirty="0" err="1">
                <a:latin typeface="Arial" panose="020B0604020202020204" pitchFamily="34" charset="0"/>
                <a:ea typeface="Tahoma" panose="020B0604030504040204" pitchFamily="34" charset="0"/>
                <a:cs typeface="Arial" panose="020B0604020202020204" pitchFamily="34" charset="0"/>
              </a:rPr>
              <a:t>Strategie</a:t>
            </a:r>
            <a:r>
              <a:rPr lang="fr-BE" altLang="en-GB" sz="2400" dirty="0" err="1">
                <a:latin typeface="Arial" panose="020B0604020202020204" pitchFamily="34" charset="0"/>
                <a:ea typeface="Tahoma" panose="020B0604030504040204" pitchFamily="34" charset="0"/>
                <a:cs typeface="Arial" panose="020B0604020202020204" pitchFamily="34" charset="0"/>
              </a:rPr>
              <a:t>- ‘</a:t>
            </a:r>
            <a:r>
              <a:rPr lang="fr-BE" altLang="en-GB" sz="2400" b="1" dirty="0" err="1">
                <a:latin typeface="Arial" panose="020B0604020202020204" pitchFamily="34" charset="0"/>
                <a:ea typeface="Tahoma" panose="020B0604030504040204" pitchFamily="34" charset="0"/>
                <a:cs typeface="Arial" panose="020B0604020202020204" pitchFamily="34" charset="0"/>
              </a:rPr>
              <a:t>Disability Platform</a:t>
            </a:r>
            <a:r>
              <a:rPr lang="fr-BE" altLang="en-GB" sz="2400" dirty="0" err="1">
                <a:latin typeface="Arial" panose="020B0604020202020204" pitchFamily="34" charset="0"/>
                <a:ea typeface="Tahoma" panose="020B0604030504040204" pitchFamily="34" charset="0"/>
                <a:cs typeface="Arial" panose="020B0604020202020204" pitchFamily="34" charset="0"/>
              </a:rPr>
              <a:t>’</a:t>
            </a:r>
            <a:endParaRPr lang="fr-BE" altLang="en-GB" sz="2400" dirty="0" err="1">
              <a:latin typeface="Arial" panose="020B0604020202020204" pitchFamily="34" charset="0"/>
              <a:ea typeface="Tahoma" panose="020B0604030504040204" pitchFamily="34" charset="0"/>
              <a:cs typeface="Arial" panose="020B0604020202020204" pitchFamily="34" charset="0"/>
            </a:endParaRPr>
          </a:p>
          <a:p>
            <a:pPr marL="0" indent="0">
              <a:buNone/>
            </a:pPr>
            <a:endParaRPr lang="en-GB" sz="2400" dirty="0">
              <a:latin typeface="Arial" panose="020B0604020202020204" pitchFamily="34" charset="0"/>
              <a:ea typeface="Tahoma" panose="020B0604030504040204" pitchFamily="34" charset="0"/>
              <a:cs typeface="Arial" panose="020B0604020202020204" pitchFamily="34" charset="0"/>
            </a:endParaRPr>
          </a:p>
          <a:p>
            <a:r>
              <a:rPr lang="en-GB" sz="2400" dirty="0">
                <a:latin typeface="Arial" panose="020B0604020202020204" pitchFamily="34" charset="0"/>
                <a:ea typeface="Tahoma" panose="020B0604030504040204" pitchFamily="34" charset="0"/>
                <a:cs typeface="Arial" panose="020B0604020202020204" pitchFamily="34" charset="0"/>
              </a:rPr>
              <a:t>Het </a:t>
            </a:r>
            <a:r>
              <a:rPr lang="en-GB" sz="2400" b="1" dirty="0" err="1">
                <a:latin typeface="Arial" panose="020B0604020202020204" pitchFamily="34" charset="0"/>
                <a:ea typeface="Tahoma" panose="020B0604030504040204" pitchFamily="34" charset="0"/>
                <a:cs typeface="Arial" panose="020B0604020202020204" pitchFamily="34" charset="0"/>
              </a:rPr>
              <a:t>goede</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voorbeeld</a:t>
            </a:r>
            <a:r>
              <a:rPr lang="en-GB" sz="2400" b="1" dirty="0">
                <a:latin typeface="Arial" panose="020B0604020202020204" pitchFamily="34" charset="0"/>
                <a:ea typeface="Tahoma" panose="020B0604030504040204" pitchFamily="34" charset="0"/>
                <a:cs typeface="Arial" panose="020B0604020202020204" pitchFamily="34" charset="0"/>
              </a:rPr>
              <a:t> </a:t>
            </a:r>
            <a:r>
              <a:rPr lang="en-GB" sz="2400" b="1" dirty="0" err="1">
                <a:latin typeface="Arial" panose="020B0604020202020204" pitchFamily="34" charset="0"/>
                <a:ea typeface="Tahoma" panose="020B0604030504040204" pitchFamily="34" charset="0"/>
                <a:cs typeface="Arial" panose="020B0604020202020204" pitchFamily="34" charset="0"/>
              </a:rPr>
              <a:t>geven</a:t>
            </a:r>
            <a:r>
              <a:rPr lang="en-GB" sz="2400" dirty="0">
                <a:latin typeface="Arial" panose="020B0604020202020204" pitchFamily="34" charset="0"/>
                <a:ea typeface="Tahoma" panose="020B0604030504040204" pitchFamily="34" charset="0"/>
                <a:cs typeface="Arial" panose="020B0604020202020204" pitchFamily="34" charset="0"/>
              </a:rPr>
              <a:t>- hoe de </a:t>
            </a:r>
            <a:r>
              <a:rPr lang="en-GB" sz="2400" dirty="0" err="1">
                <a:latin typeface="Arial" panose="020B0604020202020204" pitchFamily="34" charset="0"/>
                <a:ea typeface="Tahoma" panose="020B0604030504040204" pitchFamily="34" charset="0"/>
                <a:cs typeface="Arial" panose="020B0604020202020204" pitchFamily="34" charset="0"/>
              </a:rPr>
              <a:t>Strategie</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binnenshuis</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wordt</a:t>
            </a:r>
            <a:r>
              <a:rPr lang="en-GB" sz="2400" dirty="0">
                <a:latin typeface="Arial" panose="020B0604020202020204" pitchFamily="34" charset="0"/>
                <a:ea typeface="Tahoma" panose="020B0604030504040204" pitchFamily="34" charset="0"/>
                <a:cs typeface="Arial" panose="020B0604020202020204" pitchFamily="34" charset="0"/>
              </a:rPr>
              <a:t> </a:t>
            </a:r>
            <a:r>
              <a:rPr lang="en-GB" sz="2400" dirty="0" err="1">
                <a:latin typeface="Arial" panose="020B0604020202020204" pitchFamily="34" charset="0"/>
                <a:ea typeface="Tahoma" panose="020B0604030504040204" pitchFamily="34" charset="0"/>
                <a:cs typeface="Arial" panose="020B0604020202020204" pitchFamily="34" charset="0"/>
              </a:rPr>
              <a:t>uitgevoerd</a:t>
            </a:r>
            <a:endParaRPr lang="en-GB" sz="2400" dirty="0" err="1">
              <a:latin typeface="Arial" panose="020B0604020202020204" pitchFamily="34" charset="0"/>
              <a:ea typeface="Tahoma" panose="020B0604030504040204" pitchFamily="34" charset="0"/>
              <a:cs typeface="Arial" panose="020B0604020202020204" pitchFamily="34" charset="0"/>
            </a:endParaRPr>
          </a:p>
          <a:p>
            <a:pPr marL="0" indent="0">
              <a:buNone/>
            </a:pPr>
            <a:endParaRPr lang="en-GB"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Bewustwording, governance en het </a:t>
            </a:r>
            <a:r>
              <a:rPr lang="fr-BE" altLang="nl-NL" sz="2400" dirty="0">
                <a:latin typeface="Arial" panose="020B0604020202020204" pitchFamily="34" charset="0"/>
                <a:ea typeface="Tahoma" panose="020B0604030504040204" pitchFamily="34" charset="0"/>
                <a:cs typeface="Arial" panose="020B0604020202020204" pitchFamily="34" charset="0"/>
              </a:rPr>
              <a:t>opvolgen </a:t>
            </a:r>
            <a:r>
              <a:rPr lang="nl-NL" sz="2400" dirty="0">
                <a:latin typeface="Arial" panose="020B0604020202020204" pitchFamily="34" charset="0"/>
                <a:ea typeface="Tahoma" panose="020B0604030504040204" pitchFamily="34" charset="0"/>
                <a:cs typeface="Arial" panose="020B0604020202020204" pitchFamily="34" charset="0"/>
              </a:rPr>
              <a:t>van </a:t>
            </a:r>
            <a:r>
              <a:rPr lang="fr-BE" altLang="nl-NL" sz="2400" dirty="0">
                <a:latin typeface="Arial" panose="020B0604020202020204" pitchFamily="34" charset="0"/>
                <a:ea typeface="Tahoma" panose="020B0604030504040204" pitchFamily="34" charset="0"/>
                <a:cs typeface="Arial" panose="020B0604020202020204" pitchFamily="34" charset="0"/>
              </a:rPr>
              <a:t>de correcte </a:t>
            </a:r>
            <a:r>
              <a:rPr lang="nl-NL" sz="2400" dirty="0">
                <a:latin typeface="Arial" panose="020B0604020202020204" pitchFamily="34" charset="0"/>
                <a:ea typeface="Tahoma" panose="020B0604030504040204" pitchFamily="34" charset="0"/>
                <a:cs typeface="Arial" panose="020B0604020202020204" pitchFamily="34" charset="0"/>
              </a:rPr>
              <a:t>uitvoering</a:t>
            </a:r>
            <a:r>
              <a:rPr lang="fr-BE" altLang="nl-NL" sz="2400" dirty="0">
                <a:latin typeface="Arial" panose="020B0604020202020204" pitchFamily="34" charset="0"/>
                <a:ea typeface="Tahoma" panose="020B0604030504040204" pitchFamily="34" charset="0"/>
                <a:cs typeface="Arial" panose="020B0604020202020204" pitchFamily="34" charset="0"/>
              </a:rPr>
              <a:t> van de strategie</a:t>
            </a:r>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a:p>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609600" y="1295400"/>
            <a:ext cx="8237482" cy="5029200"/>
          </a:xfrm>
        </p:spPr>
        <p:txBody>
          <a:bodyPr/>
          <a:lstStyle/>
          <a:p>
            <a:r>
              <a:rPr lang="nl-NL" sz="2400" dirty="0">
                <a:latin typeface="Arial" panose="020B0604020202020204" pitchFamily="34" charset="0"/>
                <a:ea typeface="Tahoma" panose="020B0604030504040204" pitchFamily="34" charset="0"/>
                <a:cs typeface="Arial" panose="020B0604020202020204" pitchFamily="34" charset="0"/>
              </a:rPr>
              <a:t>Verheugd dat de strategie is </a:t>
            </a:r>
            <a:r>
              <a:rPr lang="nl-NL" sz="2400" b="1" dirty="0">
                <a:latin typeface="Arial" panose="020B0604020202020204" pitchFamily="34" charset="0"/>
                <a:ea typeface="Tahoma" panose="020B0604030504040204" pitchFamily="34" charset="0"/>
                <a:cs typeface="Arial" panose="020B0604020202020204" pitchFamily="34" charset="0"/>
              </a:rPr>
              <a:t>gebaseerd op het VN-Verdrag</a:t>
            </a:r>
            <a:r>
              <a:rPr lang="nl-NL" sz="2400" dirty="0">
                <a:latin typeface="Arial" panose="020B0604020202020204" pitchFamily="34" charset="0"/>
                <a:ea typeface="Tahoma" panose="020B0604030504040204" pitchFamily="34" charset="0"/>
                <a:cs typeface="Arial" panose="020B0604020202020204" pitchFamily="34" charset="0"/>
              </a:rPr>
              <a:t> en de aanbevelingen die de EU in 2015 kreeg van het VN-Comité voor de rechten van personen met een handicap. </a:t>
            </a: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Het benadrukt duidelijk de prioriteiten in de vorm van acties en ‘flagship initiatives’. </a:t>
            </a:r>
            <a:endParaRPr lang="nl-NL" sz="2400" dirty="0">
              <a:latin typeface="Arial" panose="020B0604020202020204" pitchFamily="34" charset="0"/>
              <a:ea typeface="Tahoma" panose="020B0604030504040204" pitchFamily="34" charset="0"/>
              <a:cs typeface="Arial" panose="020B0604020202020204" pitchFamily="34" charset="0"/>
            </a:endParaRPr>
          </a:p>
          <a:p>
            <a:pPr marL="0" indent="0">
              <a:buNone/>
            </a:pP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Sommige acties zijn heel concreet, met een duidelijk tijdschema; andere doelstellingen zijn ambitieuzer en zullen verder moeten worden uitgewerkt in de vorm van een actieplan, zodat de strategie volledig kan worden uitgevoerd.</a:t>
            </a:r>
            <a:endParaRPr lang="en-GB"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685" y="485743"/>
            <a:ext cx="7226315" cy="504857"/>
          </a:xfrm>
        </p:spPr>
        <p:txBody>
          <a:bodyPr/>
          <a:lstStyle/>
          <a:p>
            <a:pPr algn="l"/>
            <a:r>
              <a:rPr lang="fr-BE" sz="2800" b="1" dirty="0" err="1">
                <a:solidFill>
                  <a:srgbClr val="0A77B3"/>
                </a:solidFill>
                <a:latin typeface="Arial" panose="020B0604020202020204" pitchFamily="34" charset="0"/>
                <a:ea typeface="Tahoma" panose="020B0604030504040204" pitchFamily="34" charset="0"/>
                <a:cs typeface="Arial" panose="020B0604020202020204" pitchFamily="34" charset="0"/>
              </a:rPr>
              <a:t>EDF’s</a:t>
            </a:r>
            <a:r>
              <a:rPr lang="fr-BE" sz="2800" b="1" dirty="0">
                <a:solidFill>
                  <a:srgbClr val="0A77B3"/>
                </a:solidFill>
                <a:latin typeface="Arial" panose="020B0604020202020204" pitchFamily="34" charset="0"/>
                <a:ea typeface="Tahoma" panose="020B0604030504040204" pitchFamily="34" charset="0"/>
                <a:cs typeface="Arial" panose="020B0604020202020204" pitchFamily="34" charset="0"/>
              </a:rPr>
              <a:t> EERSTE REACTIE</a:t>
            </a:r>
            <a:endParaRPr lang="en-GB" sz="2800" b="1" dirty="0">
              <a:solidFill>
                <a:srgbClr val="0A77B3"/>
              </a:solidFill>
              <a:latin typeface="Arial" panose="020B0604020202020204" pitchFamily="34" charset="0"/>
              <a:ea typeface="Tahoma" panose="020B0604030504040204" pitchFamily="34" charset="0"/>
              <a:cs typeface="Arial" panose="020B0604020202020204" pitchFamily="34" charset="0"/>
            </a:endParaRPr>
          </a:p>
        </p:txBody>
      </p:sp>
      <p:sp>
        <p:nvSpPr>
          <p:cNvPr id="3" name="Text Placeholder 2"/>
          <p:cNvSpPr>
            <a:spLocks noGrp="1"/>
          </p:cNvSpPr>
          <p:nvPr>
            <p:ph type="body" idx="1"/>
          </p:nvPr>
        </p:nvSpPr>
        <p:spPr>
          <a:xfrm>
            <a:off x="453259" y="1066800"/>
            <a:ext cx="8237482" cy="5029200"/>
          </a:xfrm>
        </p:spPr>
        <p:txBody>
          <a:bodyPr/>
          <a:lstStyle/>
          <a:p>
            <a:pPr marL="0" indent="0">
              <a:buNone/>
            </a:pPr>
            <a:r>
              <a:rPr lang="nl-NL" sz="2400" dirty="0">
                <a:latin typeface="Arial" panose="020B0604020202020204" pitchFamily="34" charset="0"/>
                <a:ea typeface="Tahoma" panose="020B0604030504040204" pitchFamily="34" charset="0"/>
                <a:cs typeface="Arial" panose="020B0604020202020204" pitchFamily="34" charset="0"/>
              </a:rPr>
              <a:t>We waarderen vooral:</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Erkenning van de vreselijke situatie waarmee personen met een handicap worden geconfronteerd tijdens de </a:t>
            </a:r>
            <a:r>
              <a:rPr lang="nl-NL" sz="2400" b="1" dirty="0">
                <a:latin typeface="Arial" panose="020B0604020202020204" pitchFamily="34" charset="0"/>
                <a:ea typeface="Tahoma" panose="020B0604030504040204" pitchFamily="34" charset="0"/>
                <a:cs typeface="Arial" panose="020B0604020202020204" pitchFamily="34" charset="0"/>
              </a:rPr>
              <a:t>COVID-19-pandemie.</a:t>
            </a:r>
            <a:endParaRPr lang="nl-NL" sz="2400" b="1"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Geplande maatregelen ter ondersteuning van de lidstaten bij de </a:t>
            </a:r>
            <a:r>
              <a:rPr lang="nl-NL" sz="2400" b="1" dirty="0">
                <a:latin typeface="Arial" panose="020B0604020202020204" pitchFamily="34" charset="0"/>
                <a:ea typeface="Tahoma" panose="020B0604030504040204" pitchFamily="34" charset="0"/>
                <a:cs typeface="Arial" panose="020B0604020202020204" pitchFamily="34" charset="0"/>
              </a:rPr>
              <a:t>deïnstitutionalisering</a:t>
            </a:r>
            <a:r>
              <a:rPr lang="nl-NL" sz="2400" dirty="0">
                <a:latin typeface="Arial" panose="020B0604020202020204" pitchFamily="34" charset="0"/>
                <a:ea typeface="Tahoma" panose="020B0604030504040204" pitchFamily="34" charset="0"/>
                <a:cs typeface="Arial" panose="020B0604020202020204" pitchFamily="34" charset="0"/>
              </a:rPr>
              <a:t> van personen met een handicap</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Een versterkte coördinatie bij hervormingen van de </a:t>
            </a:r>
            <a:r>
              <a:rPr lang="nl-NL" sz="2400" b="1" dirty="0">
                <a:latin typeface="Arial" panose="020B0604020202020204" pitchFamily="34" charset="0"/>
                <a:ea typeface="Tahoma" panose="020B0604030504040204" pitchFamily="34" charset="0"/>
                <a:cs typeface="Arial" panose="020B0604020202020204" pitchFamily="34" charset="0"/>
              </a:rPr>
              <a:t>gezondheidszorg</a:t>
            </a:r>
            <a:r>
              <a:rPr lang="nl-NL" sz="2400" dirty="0">
                <a:latin typeface="Arial" panose="020B0604020202020204" pitchFamily="34" charset="0"/>
                <a:ea typeface="Tahoma" panose="020B0604030504040204" pitchFamily="34" charset="0"/>
                <a:cs typeface="Arial" panose="020B0604020202020204" pitchFamily="34" charset="0"/>
              </a:rPr>
              <a:t> op nationaal niveau.</a:t>
            </a:r>
            <a:endParaRPr lang="nl-NL" sz="2400" dirty="0">
              <a:latin typeface="Arial" panose="020B0604020202020204" pitchFamily="34" charset="0"/>
              <a:ea typeface="Tahoma" panose="020B0604030504040204" pitchFamily="34" charset="0"/>
              <a:cs typeface="Arial" panose="020B0604020202020204" pitchFamily="34" charset="0"/>
            </a:endParaRPr>
          </a:p>
          <a:p>
            <a:r>
              <a:rPr lang="nl-NL" sz="2400" dirty="0">
                <a:latin typeface="Arial" panose="020B0604020202020204" pitchFamily="34" charset="0"/>
                <a:ea typeface="Tahoma" panose="020B0604030504040204" pitchFamily="34" charset="0"/>
                <a:cs typeface="Arial" panose="020B0604020202020204" pitchFamily="34" charset="0"/>
              </a:rPr>
              <a:t>Het voorstel voor een EU-wijde ‘</a:t>
            </a:r>
            <a:r>
              <a:rPr lang="nl-NL" sz="2400" b="1" dirty="0">
                <a:latin typeface="Arial" panose="020B0604020202020204" pitchFamily="34" charset="0"/>
                <a:ea typeface="Tahoma" panose="020B0604030504040204" pitchFamily="34" charset="0"/>
                <a:cs typeface="Arial" panose="020B0604020202020204" pitchFamily="34" charset="0"/>
              </a:rPr>
              <a:t>Disability Card</a:t>
            </a:r>
            <a:r>
              <a:rPr lang="nl-NL" sz="2400" dirty="0">
                <a:latin typeface="Arial" panose="020B0604020202020204" pitchFamily="34" charset="0"/>
                <a:ea typeface="Tahoma" panose="020B0604030504040204" pitchFamily="34" charset="0"/>
                <a:cs typeface="Arial" panose="020B0604020202020204" pitchFamily="34" charset="0"/>
              </a:rPr>
              <a:t>’ in 2023 om het vrije verkeer van personen met een handicap te vergemakkelijken.</a:t>
            </a:r>
            <a:endParaRPr lang="nl-NL" sz="2400" dirty="0">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Power 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 Alternative report Art 32 and 11 March 2015_asl</Template>
  <TotalTime>0</TotalTime>
  <Words>7116</Words>
  <Application>WPS Presentation</Application>
  <PresentationFormat>On-screen Show (4:3)</PresentationFormat>
  <Paragraphs>160</Paragraphs>
  <Slides>18</Slides>
  <Notes>14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SimSun</vt:lpstr>
      <vt:lpstr>Wingdings</vt:lpstr>
      <vt:lpstr>Calibri</vt:lpstr>
      <vt:lpstr>MS PGothic</vt:lpstr>
      <vt:lpstr>Tahoma</vt:lpstr>
      <vt:lpstr>Microsoft YaHei</vt:lpstr>
      <vt:lpstr>Arial Unicode MS</vt:lpstr>
      <vt:lpstr>Power point template</vt:lpstr>
      <vt:lpstr>PowerPoint 演示文稿</vt:lpstr>
      <vt:lpstr>PowerPoint 演示文稿</vt:lpstr>
      <vt:lpstr>WAT DOEN WE?</vt:lpstr>
      <vt:lpstr>WAT IS DE STRATEGIE ?</vt:lpstr>
      <vt:lpstr>PowerPoint 演示文稿</vt:lpstr>
      <vt:lpstr>8 PRIORITEITEN IN DE STRATEGIE </vt:lpstr>
      <vt:lpstr>8 PRIORITEITEN IN DE STRATEGIE </vt:lpstr>
      <vt:lpstr>EDF’s EERSTE REACTIE</vt:lpstr>
      <vt:lpstr>EDF’s EERSTE REACTIE</vt:lpstr>
      <vt:lpstr>EDF’s EERSTE REACTIE</vt:lpstr>
      <vt:lpstr>EDF’s EERSTE REACTIE</vt:lpstr>
      <vt:lpstr>EDF’s EERSTE REACTIE</vt:lpstr>
      <vt:lpstr>EDF’s EERSTE REACTIE</vt:lpstr>
      <vt:lpstr>EDF’s EERSTE REACTIE</vt:lpstr>
      <vt:lpstr>EDF WORKSHOP OP 17 MAART (10u-12u45)</vt:lpstr>
      <vt:lpstr>EDF WORKSHOP OP 17 MAART (10u-12u45)</vt:lpstr>
      <vt:lpstr>EXTRA LEESMATERIAAL</vt:lpstr>
      <vt:lpstr>BEDANKT VOOR JULLIE AANDACHT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Naughton</dc:creator>
  <cp:lastModifiedBy>An-Sofie Leenknecht</cp:lastModifiedBy>
  <cp:revision>144</cp:revision>
  <dcterms:created xsi:type="dcterms:W3CDTF">2006-08-16T00:00:00Z</dcterms:created>
  <dcterms:modified xsi:type="dcterms:W3CDTF">2021-03-09T19:44:08Z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