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81" r:id="rId5"/>
    <p:sldId id="273" r:id="rId6"/>
    <p:sldId id="272" r:id="rId7"/>
    <p:sldId id="262" r:id="rId8"/>
    <p:sldId id="266" r:id="rId9"/>
    <p:sldId id="282" r:id="rId10"/>
    <p:sldId id="276" r:id="rId11"/>
    <p:sldId id="277" r:id="rId12"/>
    <p:sldId id="278" r:id="rId13"/>
    <p:sldId id="279" r:id="rId14"/>
    <p:sldId id="280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ritte Olivier" initials="MO" lastIdx="1" clrIdx="0">
    <p:extLst>
      <p:ext uri="{19B8F6BF-5375-455C-9EA6-DF929625EA0E}">
        <p15:presenceInfo xmlns:p15="http://schemas.microsoft.com/office/powerpoint/2012/main" userId="S::Olivier.Magritte@minsoc.fed.be::4c421028-65f4-458a-85c3-a0517b8abf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556" autoAdjust="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outlineViewPr>
    <p:cViewPr>
      <p:scale>
        <a:sx n="33" d="100"/>
        <a:sy n="33" d="100"/>
      </p:scale>
      <p:origin x="0" y="-21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5E35D-7158-4A43-8E3C-538859A38AC1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Klik om de maskertekststijlen te veranderen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6735C-BBE1-4544-B1E5-55D60EBC9E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49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F6DA3A-853A-44CF-B95E-324941024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4BDCAA-510B-4362-9149-BA5DB3B92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14EAFD-2831-4C45-80EF-070DA717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8806CE-0C94-467B-B51A-C6515AF8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AA2B48-6B89-49B1-BCBD-0E08B9E1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6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0CB3CF-1179-415F-A048-8898273CF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19EA59-B3D6-4EB8-BDE2-60E57E139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A086B8-FF2E-45E5-9FDA-F8BF957E9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74919C-3CF2-4660-81E0-98187C46E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ED3ED-06DF-4DAF-B3B8-BEDEBF2F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0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AF71187-C349-409F-AE1B-985B82D28C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AF6F8D-B956-48CE-B4E0-469048B6F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A2DB2D-478A-4AE3-A0E9-9E31DF60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179229-74E5-494A-9083-CFAC1575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FA5160-EA7C-4990-BFA9-35F3769D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4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28ABE4-5CB8-42FB-8FC0-D03A031FE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E73801-5B98-4423-BFB5-F17CC8705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E14C12-4E05-4716-999F-75B9993AD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CEB5FC-949D-4041-A043-05D523B1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BA21B3-81A0-4D76-948A-1EB08FB1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3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738BE8-7F0B-4D7F-B16C-8EB0E837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8D54EB-1A79-49D1-9FA8-CAF161582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4ABED1-3DB2-417C-B65A-28AF81ADF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15A019-89E7-44B1-B0AA-6B6BEAB7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0444C1-515D-417F-8757-446B79BDB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2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C03728-461C-4457-96BE-A270AD66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58A8E3-AD76-4D01-A1F7-BE06E147C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2CC758-F661-4564-A8D8-CAD2B4300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54919A-362D-428F-B413-AA4FC855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19F3E6-65D1-4EC4-8FB2-C0CA14FC6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511F86-FBF6-4015-9A7D-F35C710AA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7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E948CC-3918-4967-99F4-6F9583972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52B93C-3027-41B1-AEE7-16F8D8BD2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9F11B0-42A0-40B4-9D95-F76AC6D7A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5EC4212-47E5-4D9B-BC96-97AD87666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263AAB-8F56-4BDF-B903-594B75332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466FF69-3237-4AC2-B5AC-BC176C606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79E110E-F282-479D-BC21-A1825A382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C5F6D91-3314-451D-B4F5-EA9D9628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8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E398EC-FB51-439E-A89B-DA231D8CB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BF788CD-2539-47DB-A939-E476B734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6B4F3DE-8381-47A7-A8CF-863E0E836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DB7502-6951-4981-B732-FB23EE921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27B40E-AF19-4AE3-A869-97B506886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1045F48-9DCA-45F9-8061-A28E2617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93DB8C-9633-4C48-AF79-684C1AE27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3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1D55E0-C1EE-4927-99F8-49B0AB1AC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F9D5DE-8A36-47F2-8BC8-B1ADB5BE8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26014A-994D-4E66-939D-C053845DD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D3A30E-B0ED-45BC-8C9C-026E9C4A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9FD873-7BCE-485D-99AD-AAF2D933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A25B7D-7E9C-4C1C-B076-4EF6583B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E53896-0E27-4437-BB80-C4E9A48F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7A3A5D-1C90-42CB-AB4D-A2D140CF5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46E99F-9903-4CE1-8004-17386D50B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470FD0-DBDC-402C-9157-9D2BCAC65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71D32A-F426-43D7-99E2-6EA21156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C127C1-91CB-4ED1-9C00-97B751BB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7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11C954-6BAF-4EB9-9545-34F7A06D3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Wijzig de stijl van de titel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8DD4A-683D-4ED8-AB05-225C85A2C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Klik om de maskertekststijlen te veranderen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03ABA9-D9AC-43E7-8F04-7D0ABC0E1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17/03/2022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EBD999-80AD-42EC-BB09-D8C9CEB56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BDF Algemene vergadering: Digitalisering en PmH</a:t>
            </a: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903F1C-3884-457D-83E6-D0D10538F3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903E1-5AE3-4D48-ABA3-C8AC9FDD09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9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3102DC-D9FF-412D-89B4-186CFBB80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70809"/>
          </a:xfrm>
        </p:spPr>
        <p:txBody>
          <a:bodyPr>
            <a:normAutofit/>
          </a:bodyPr>
          <a:lstStyle/>
          <a:p>
            <a:r>
              <a:rPr lang="fr-BE" altLang="en-US" b="1">
                <a:latin typeface="+mn-lt"/>
              </a:rPr>
              <a:t>Digitalisering</a:t>
            </a:r>
            <a:br>
              <a:rPr lang="fr-BE" altLang="en-US" b="1">
                <a:latin typeface="+mn-lt"/>
              </a:rPr>
            </a:br>
            <a:r>
              <a:rPr lang="fr-BE" altLang="en-US" b="1">
                <a:latin typeface="+mn-lt"/>
              </a:rPr>
              <a:t>en mensen met een handicap</a:t>
            </a:r>
            <a:endParaRPr lang="fr-BE" b="1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56346A-D203-4A3F-88D6-C791E4FCB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3170"/>
            <a:ext cx="9558528" cy="764629"/>
          </a:xfrm>
        </p:spPr>
        <p:txBody>
          <a:bodyPr/>
          <a:lstStyle/>
          <a:p>
            <a:r>
              <a:rPr lang="fr-BE"/>
              <a:t>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0969C8-FFB1-49C1-99F6-C3F89C310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A3ABD9-3042-4CD7-81F9-18926541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39CE80-7F89-4104-80E1-3D36ECE3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fr-BE" smtClean="0"/>
              <a:t>1</a:t>
            </a:fld>
            <a:endParaRPr lang="fr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D0BF65C-5AFA-4B05-849C-BB38C67B4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79" y="140252"/>
            <a:ext cx="1292249" cy="98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58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8FECCB-D91A-4809-A7A0-0E27911ED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3832" y="365125"/>
            <a:ext cx="10029967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nl-BE" b="1" dirty="0">
                <a:latin typeface="+mn-lt"/>
              </a:rPr>
            </a:br>
            <a:r>
              <a:rPr lang="nl-BE" b="1" dirty="0">
                <a:latin typeface="+mn-lt"/>
              </a:rPr>
              <a:t>Een ander voorbeeld: </a:t>
            </a:r>
            <a:r>
              <a:rPr lang="nl-BE" b="1" dirty="0"/>
              <a:t>de digitalisering van de administratie</a:t>
            </a:r>
            <a:br>
              <a:rPr lang="nl-BE" dirty="0"/>
            </a:br>
            <a:endParaRPr lang="nl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922DDF-9345-42D5-BF45-0ED17345D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nl-BE" dirty="0"/>
              <a:t>Het begrip "dienstverlening aan het publiek" zelf wordt door de digitalisering op de helling gezet.</a:t>
            </a:r>
          </a:p>
          <a:p>
            <a:pPr lvl="2"/>
            <a:r>
              <a:rPr lang="nl-BE" sz="2200" dirty="0">
                <a:sym typeface="Wingdings" panose="05000000000000000000" pitchFamily="2" charset="2"/>
              </a:rPr>
              <a:t>De facto hebben bepaalde bevolkingsgroepen geen toegang meer tot diensten. </a:t>
            </a:r>
          </a:p>
          <a:p>
            <a:pPr lvl="2"/>
            <a:r>
              <a:rPr lang="nl-BE" sz="2200" dirty="0">
                <a:sym typeface="Wingdings" panose="05000000000000000000" pitchFamily="2" charset="2"/>
              </a:rPr>
              <a:t>Toename van non-take-up </a:t>
            </a:r>
          </a:p>
          <a:p>
            <a:pPr lvl="1"/>
            <a:r>
              <a:rPr lang="nl-BE" dirty="0"/>
              <a:t>De FOD Sociale Zekerheid is een koploper in het gebruik van digitalisering. </a:t>
            </a:r>
            <a:br>
              <a:rPr lang="nl-BE" dirty="0"/>
            </a:br>
            <a:r>
              <a:rPr lang="nl-BE" dirty="0"/>
              <a:t>Nochtans verwachten de gebruikers van de DG Personen met een handicap nadrukkelijk assistentie van personeel.</a:t>
            </a:r>
          </a:p>
          <a:p>
            <a:pPr lvl="2"/>
            <a:r>
              <a:rPr lang="nl-BE" sz="2200" dirty="0"/>
              <a:t>Digitalisering moet tijd besparen door de geautomatiseerde verwerking van eenvoudige taken </a:t>
            </a:r>
          </a:p>
          <a:p>
            <a:pPr lvl="2"/>
            <a:r>
              <a:rPr lang="nl-BE" sz="2200" dirty="0"/>
              <a:t>Digitalisering is een meerwaarde als deze tijdsbesparing het mogelijk maakt complexe dossiers op een meer menselijke en diepgaande manier te behandelen</a:t>
            </a:r>
          </a:p>
          <a:p>
            <a:pPr lvl="1"/>
            <a:r>
              <a:rPr lang="nl-BE" dirty="0"/>
              <a:t>De basis van IT is nog steeds binair, het is of ja of nee. Deze benadering is onverenigbaar met die van het maatschappelijk werk.</a:t>
            </a:r>
          </a:p>
          <a:p>
            <a:endParaRPr lang="nl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AECD1B-EA1A-4087-98CC-6A2A069E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A0835A-77D7-4CEB-A7BC-BBB353BED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E84754-A11F-4A82-8EAB-666EB3E9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10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069F3C2A-497E-4114-B584-7670AC7A2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3" y="133477"/>
            <a:ext cx="1223750" cy="93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632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0DB76B-2E7D-4565-A5B7-C888F219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64" y="365125"/>
            <a:ext cx="10346635" cy="1325563"/>
          </a:xfrm>
        </p:spPr>
        <p:txBody>
          <a:bodyPr/>
          <a:lstStyle/>
          <a:p>
            <a:pPr algn="ctr"/>
            <a:r>
              <a:rPr lang="nl-BE" b="1">
                <a:latin typeface="+mn-lt"/>
              </a:rPr>
              <a:t>Het BDF roept op tot inclusieve digitalisering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388283-37E5-4946-9756-73DE060A4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825625"/>
            <a:ext cx="10346635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/>
              <a:t>Integreren van toegankelijkheidsvereisten</a:t>
            </a:r>
          </a:p>
          <a:p>
            <a:pPr marL="514350" indent="-514350">
              <a:buFont typeface="+mj-lt"/>
              <a:buAutoNum type="arabicPeriod"/>
            </a:pPr>
            <a:r>
              <a:rPr lang="nl-BE"/>
              <a:t>De huidige logica omkeren: wat toegankelijk is voor PMH’s zal toegankelijk zijn voor bijna iedereen</a:t>
            </a:r>
          </a:p>
          <a:p>
            <a:pPr marL="514350" indent="-514350">
              <a:buFont typeface="+mj-lt"/>
              <a:buAutoNum type="arabicPeriod"/>
            </a:pPr>
            <a:r>
              <a:rPr lang="nl-BE"/>
              <a:t>Waarborgen van het recht van personen met een handicap op non-discriminatie, gelijkheid, privacy en gegevensbescherming</a:t>
            </a:r>
          </a:p>
          <a:p>
            <a:pPr marL="514350" indent="-514350">
              <a:buFont typeface="+mj-lt"/>
              <a:buAutoNum type="arabicPeriod"/>
            </a:pPr>
            <a:r>
              <a:rPr lang="nl-BE"/>
              <a:t>Behouden van de keuzemogelijkheid zonder extra kosten... De keuze voor de papieren versie, bijvoorbeeld</a:t>
            </a:r>
          </a:p>
          <a:p>
            <a:pPr marL="514350" indent="-514350">
              <a:buFont typeface="+mj-lt"/>
              <a:buAutoNum type="arabicPeriod"/>
            </a:pPr>
            <a:r>
              <a:rPr lang="nl-BE"/>
              <a:t>Ervoor zorgen dat alle personen met een handicap in gelijke mate kunnen profiteren van alle positieve aspecten van de digitale omschakeling, ook als consumenten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9CE7C5-3A91-4508-8BC3-F98B0FD2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2278" y="6356350"/>
            <a:ext cx="2699122" cy="365125"/>
          </a:xfrm>
        </p:spPr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FF17F3-D9AA-47D3-A69B-6C6A7A267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716" y="6356350"/>
            <a:ext cx="4048683" cy="365125"/>
          </a:xfrm>
        </p:spPr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A3D539-035A-4D0C-8F45-A5237DF2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4678" y="6356350"/>
            <a:ext cx="2699122" cy="365125"/>
          </a:xfrm>
        </p:spPr>
        <p:txBody>
          <a:bodyPr/>
          <a:lstStyle/>
          <a:p>
            <a:fld id="{242903E1-5AE3-4D48-ABA3-C8AC9FDD09D2}" type="slidenum">
              <a:rPr lang="nl-BE" smtClean="0"/>
              <a:t>11</a:t>
            </a:fld>
            <a:endParaRPr lang="nl-BE"/>
          </a:p>
        </p:txBody>
      </p:sp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25066EB-39CB-4A8C-B45C-8663CF2B2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83" y="133477"/>
            <a:ext cx="1237397" cy="94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63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7B536-D734-4F19-A226-CA8E6C199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757" y="365125"/>
            <a:ext cx="9647582" cy="1325563"/>
          </a:xfrm>
        </p:spPr>
        <p:txBody>
          <a:bodyPr/>
          <a:lstStyle/>
          <a:p>
            <a:pPr algn="ctr"/>
            <a:r>
              <a:rPr lang="nl-BE" b="1" dirty="0">
                <a:latin typeface="+mn-lt"/>
              </a:rPr>
              <a:t>Het BDF roept op tot inclusieve digitalisering</a:t>
            </a:r>
            <a:endParaRPr lang="nl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8A0EAF-8331-4982-826E-F11365451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2144109"/>
            <a:ext cx="10346635" cy="4032853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 startAt="5"/>
            </a:pPr>
            <a:r>
              <a:rPr lang="nl-BE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nl-BE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rvoor zorgen dat digitalisering de rechten van mensen met een handicap ten goede komt, met name op het gebied van toegang tot rechtspraak, bescherming van de rechten van slachtoffers, e-gezondheid en maatregelen ter bestrijding van geweld tegen vrouwen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nl-BE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nl-BE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rvoor zorgen dat de autoriteiten</a:t>
            </a:r>
          </a:p>
          <a:p>
            <a:pPr lvl="1"/>
            <a:r>
              <a:rPr lang="nl-BE" sz="2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investeren in het </a:t>
            </a:r>
            <a:r>
              <a:rPr lang="nl-BE" sz="26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opleiden van zoveel mogelijk mensen </a:t>
            </a:r>
          </a:p>
          <a:p>
            <a:pPr lvl="1"/>
            <a:r>
              <a:rPr lang="nl-BE" sz="26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Deze </a:t>
            </a:r>
            <a:r>
              <a:rPr lang="nl-BE" sz="26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opleidingen betaalbaar, maar niet verplicht maken </a:t>
            </a:r>
          </a:p>
          <a:p>
            <a:endParaRPr lang="nl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B8FC97-E02A-493F-848C-82BFC7BD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2278" y="6356350"/>
            <a:ext cx="2699122" cy="365125"/>
          </a:xfrm>
        </p:spPr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495AFF-50F6-42FD-94B3-B0D68D13A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716" y="6356350"/>
            <a:ext cx="4048683" cy="365125"/>
          </a:xfrm>
        </p:spPr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708BC9-0F3D-4928-AB4E-35C6FD505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4678" y="6356350"/>
            <a:ext cx="2699122" cy="365125"/>
          </a:xfrm>
        </p:spPr>
        <p:txBody>
          <a:bodyPr/>
          <a:lstStyle/>
          <a:p>
            <a:fld id="{242903E1-5AE3-4D48-ABA3-C8AC9FDD09D2}" type="slidenum">
              <a:rPr lang="nl-BE" smtClean="0"/>
              <a:t>12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4E3D9BFA-DE5A-41F8-BE93-8C51D4B751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21" y="133477"/>
            <a:ext cx="1251045" cy="9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787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7BE39-B1F1-4A1C-B4A4-2548F64CF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196" y="365125"/>
            <a:ext cx="9811603" cy="1325563"/>
          </a:xfrm>
        </p:spPr>
        <p:txBody>
          <a:bodyPr/>
          <a:lstStyle/>
          <a:p>
            <a:pPr algn="ctr"/>
            <a:r>
              <a:rPr lang="nl-BE" b="1" dirty="0">
                <a:latin typeface="+mn-lt"/>
              </a:rPr>
              <a:t>Het BDF roept op tot inclusieve digitalisering</a:t>
            </a:r>
            <a:endParaRPr lang="nl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7E4889-A076-4C23-85D4-B394297E2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6365"/>
            <a:ext cx="10515600" cy="39505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nl-BE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Organisaties die personen met een handicap vertegenwoordigen en toegankelijkheidsdeskundigen moeten betrokken zijn bij de ontwikkeling en uitvoering van het digitaal beleid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nl-BE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nl-BE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orgen voor een efficiënte uitvoering van </a:t>
            </a:r>
            <a:r>
              <a:rPr lang="nl-BE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het </a:t>
            </a:r>
            <a:r>
              <a:rPr lang="nl-BE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digitaal beleid, door toegankelijke, onafhankelijke, goed gefinancierde en adequaat bemande monitoring- en klachtenmechanismen in te stellen met deskundigheid op het gebied van toegankelijkheid en mensenrechten van personen met een handicap</a:t>
            </a:r>
            <a:endParaRPr lang="nl-B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7AABAB-F17E-429F-A315-AB1C7EDC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CFB9A5-0AB9-48EB-8B23-B4549CBF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C85FE5-656B-4BB9-B579-67F58DADF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13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FD1D09F-9C81-498A-BE7E-36CFC07BFA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9" y="136525"/>
            <a:ext cx="1342029" cy="101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98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6BF1E0-4830-44A7-9EDF-6B4DF4F3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983" y="365125"/>
            <a:ext cx="9935816" cy="1325563"/>
          </a:xfrm>
        </p:spPr>
        <p:txBody>
          <a:bodyPr/>
          <a:lstStyle/>
          <a:p>
            <a:pPr algn="ctr"/>
            <a:r>
              <a:rPr lang="nl-BE" b="1" dirty="0">
                <a:latin typeface="+mn-lt"/>
              </a:rPr>
              <a:t>Het BDF roept op tot inclusieve digitalisering</a:t>
            </a:r>
            <a:endParaRPr lang="nl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C59243-6203-4FD3-AB27-96ACF93D1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138" y="2226365"/>
            <a:ext cx="10505661" cy="3950598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9"/>
            </a:pPr>
            <a:r>
              <a:rPr lang="nl-BE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nl-BE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rvoor zorgen dat strikte toegankelijkheidscriteria worden toegepast op alle beleidsmaatregelen die op basis van nieuwe technologieën, digitale oplossingen en digitalisering worden uitgevoerd</a:t>
            </a:r>
          </a:p>
          <a:p>
            <a:pPr marL="514350" indent="-514350" algn="l">
              <a:buFont typeface="+mj-lt"/>
              <a:buAutoNum type="arabicPeriod" startAt="9"/>
            </a:pPr>
            <a:r>
              <a:rPr lang="nl-BE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Ervoor zorgen dat de Belgische autoriteiten de modernste ICT-toegankelijkheidsvereisten (websites, toestellen, software, toepassingen, video's, digitale publicaties en publicaties in de sociale media, enz.) naleven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331738-AC25-4021-A895-EF6D8DADCF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0792" y="6356350"/>
            <a:ext cx="2740607" cy="365125"/>
          </a:xfrm>
        </p:spPr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ED769E-E02C-4A78-91AB-814F39D2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2488" y="6356350"/>
            <a:ext cx="4110911" cy="365125"/>
          </a:xfrm>
        </p:spPr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21DB23-8B0C-4786-8907-0254C356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3192" y="6356350"/>
            <a:ext cx="2740607" cy="365125"/>
          </a:xfrm>
        </p:spPr>
        <p:txBody>
          <a:bodyPr/>
          <a:lstStyle/>
          <a:p>
            <a:fld id="{242903E1-5AE3-4D48-ABA3-C8AC9FDD09D2}" type="slidenum">
              <a:rPr lang="nl-BE" smtClean="0"/>
              <a:t>14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96D3777-9303-4533-B7E6-E5FE31784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3" y="133477"/>
            <a:ext cx="1381589" cy="105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80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866BB8-6FB1-487A-B623-ADAAD84C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>
                <a:latin typeface="+mn-lt"/>
              </a:rPr>
              <a:t>Conclusie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3B3F59-AD83-4254-A8D2-EA1C91B96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6194"/>
            <a:ext cx="10515600" cy="4710770"/>
          </a:xfrm>
        </p:spPr>
        <p:txBody>
          <a:bodyPr>
            <a:normAutofit fontScale="92500" lnSpcReduction="10000"/>
          </a:bodyPr>
          <a:lstStyle/>
          <a:p>
            <a:r>
              <a:rPr lang="nl-BE" dirty="0"/>
              <a:t>De Europese Unie houdt gedeeltelijk rekening met toegankelijkheid en inclusie</a:t>
            </a:r>
          </a:p>
          <a:p>
            <a:pPr lvl="1"/>
            <a:r>
              <a:rPr lang="nl-BE" sz="2600" dirty="0"/>
              <a:t>In haar "alles elektronisch en alles virtueel“-beleid</a:t>
            </a:r>
          </a:p>
          <a:p>
            <a:pPr lvl="1"/>
            <a:r>
              <a:rPr lang="nl-BE" sz="2600" dirty="0"/>
              <a:t>Dat centraal staat in haar Green Deal.</a:t>
            </a:r>
          </a:p>
          <a:p>
            <a:pPr lvl="1"/>
            <a:r>
              <a:rPr lang="nl-BE" sz="2600" dirty="0"/>
              <a:t>Ze toont zich hier in haar rol als economische unie</a:t>
            </a:r>
          </a:p>
          <a:p>
            <a:pPr lvl="1"/>
            <a:r>
              <a:rPr lang="nl-BE" sz="2600" dirty="0"/>
              <a:t>Zij had verder moeten gaan door te trachten iedereen erbij te betrekken, al was het maar als consument</a:t>
            </a:r>
          </a:p>
          <a:p>
            <a:r>
              <a:rPr lang="nl-BE" dirty="0"/>
              <a:t>België heeft de kans om een verschil te maken</a:t>
            </a:r>
          </a:p>
          <a:p>
            <a:pPr lvl="1"/>
            <a:r>
              <a:rPr lang="nl-BE" sz="2600" dirty="0"/>
              <a:t>België moet het virtuele in dienst stellen van het reële </a:t>
            </a:r>
          </a:p>
          <a:p>
            <a:pPr lvl="1"/>
            <a:r>
              <a:rPr lang="nl-BE" sz="2600" dirty="0"/>
              <a:t>België moet rekening houden met de menselijke factor en praktische consequenties trekken op het vlak van dienstverlening </a:t>
            </a:r>
          </a:p>
          <a:p>
            <a:pPr lvl="1"/>
            <a:r>
              <a:rPr lang="nl-BE" sz="2600" dirty="0"/>
              <a:t>België mag zich niet laten herleiden tot de rol van economische actor</a:t>
            </a:r>
          </a:p>
          <a:p>
            <a:r>
              <a:rPr lang="nl-BE" dirty="0"/>
              <a:t>Het BDF roept op digitalisering in dienst van de mensen te stellen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E4BDE0-BA38-43B3-A492-61B9DBBDB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B83FA4-D90F-4BF4-AE93-6FDEAA0F8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5B4D2C-20C0-4902-9541-0106749DB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15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1BAD9242-407A-44F7-97A7-053F6ECBAF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33476"/>
            <a:ext cx="1207107" cy="91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2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59D82-C238-4D80-AA6C-C8FB514D7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>
                <a:latin typeface="+mn-lt"/>
              </a:rPr>
              <a:t>Belgian Disability Forum vzw (BDF)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71E897-6CCA-44AC-BEF0-0D43BCDD0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1755"/>
            <a:ext cx="10515600" cy="4075208"/>
          </a:xfrm>
        </p:spPr>
        <p:txBody>
          <a:bodyPr/>
          <a:lstStyle/>
          <a:p>
            <a:r>
              <a:rPr lang="nl-BE" dirty="0"/>
              <a:t>Vereniging van 18 organisaties die mensen met een handicap vertegenwoordigen</a:t>
            </a:r>
          </a:p>
          <a:p>
            <a:r>
              <a:rPr lang="nl-BE" dirty="0"/>
              <a:t>Voor alle handicaps en handicapsituaties</a:t>
            </a:r>
          </a:p>
          <a:p>
            <a:r>
              <a:rPr lang="nl-BE" dirty="0"/>
              <a:t>Bestrijkt alle regio's en gemeenschappen</a:t>
            </a:r>
          </a:p>
          <a:p>
            <a:r>
              <a:rPr lang="nl-BE" dirty="0"/>
              <a:t>Zijn rol: </a:t>
            </a:r>
          </a:p>
          <a:p>
            <a:pPr lvl="1"/>
            <a:r>
              <a:rPr lang="nl-BE" dirty="0"/>
              <a:t>de Europese en internationale beleidsontwikkelingen volgen</a:t>
            </a:r>
          </a:p>
          <a:p>
            <a:pPr lvl="1"/>
            <a:r>
              <a:rPr lang="nl-BE" dirty="0"/>
              <a:t>die een impact hebben op het leven van personen met een handicap hebben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C25A45-0B42-4B16-9BF3-6B8A578B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97FA27-17F8-4776-BDF2-68D76473B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9CA155-E405-43FA-A45D-82500E49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2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B6FFC867-925A-4E69-BB5B-49CEF7C0D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32" y="133477"/>
            <a:ext cx="1135276" cy="86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09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EF10DB-C812-4253-BD1A-16D711B11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>
                <a:latin typeface="+mn-lt"/>
              </a:rPr>
              <a:t>Digitalisering en PMH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47B8BF-7519-43C0-91EE-3FAEAE479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4817"/>
            <a:ext cx="10515600" cy="442153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nl-BE"/>
              <a:t>Een voortdurende versnelling</a:t>
            </a:r>
          </a:p>
          <a:p>
            <a:pPr lvl="1"/>
            <a:r>
              <a:rPr lang="nl-BE"/>
              <a:t>Communicatietechnologieën, digitalisering, kunstmatige intelligentie, ... 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nl-BE"/>
              <a:t>drongen ons leven binnen vanaf begin jaren ’80;</a:t>
            </a:r>
          </a:p>
          <a:p>
            <a:pPr lvl="1"/>
            <a:r>
              <a:rPr lang="nl-BE"/>
              <a:t>Ze waren er al eerder, maar vanaf dat moment sluipen ze overal binnen... Ook in het leven van ieder van ons;</a:t>
            </a:r>
          </a:p>
          <a:p>
            <a:pPr lvl="1">
              <a:spcAft>
                <a:spcPts val="1200"/>
              </a:spcAft>
            </a:pPr>
            <a:r>
              <a:rPr lang="nl-BE"/>
              <a:t>De versnelling neemt toe en de Europese Unie is naar de hoogste versnelling geschakeld met haar </a:t>
            </a:r>
            <a:r>
              <a:rPr lang="nl-BE" i="1"/>
              <a:t>Green Deal;</a:t>
            </a:r>
          </a:p>
          <a:p>
            <a:pPr lvl="1"/>
            <a:r>
              <a:rPr lang="nl-BE"/>
              <a:t>COVID is een springplank geweest voor digitalisering van de privé- en de openbare sector. </a:t>
            </a:r>
          </a:p>
          <a:p>
            <a:pPr lvl="2"/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491D3A-776F-431C-9450-03957EF96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20E3A8-AE87-4E2E-A43E-327E0F29E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26CC52-3B3F-44E4-BA7F-2BB0DB359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3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2DD2E07-4E86-47A3-962B-A7477D46E0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12" y="133477"/>
            <a:ext cx="1368724" cy="104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5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9EAB02-7CB7-4268-B1D1-91722F2DD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>
                <a:latin typeface="+mn-lt"/>
              </a:rPr>
              <a:t>Digitalisering en PMH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578E77-A50D-44A4-AEE2-7CE672446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Een enorm domein van mogelijkheden...</a:t>
            </a:r>
          </a:p>
          <a:p>
            <a:r>
              <a:rPr lang="nl-BE" dirty="0"/>
              <a:t>Communicatietechnologieën, digitalisering en kunstmatige intelligentie hebben poorten geopend naar buitengewone mogelijkheden </a:t>
            </a:r>
          </a:p>
          <a:p>
            <a:r>
              <a:rPr lang="nl-BE" dirty="0"/>
              <a:t>Dit is ook waar voor personen met een handicap</a:t>
            </a:r>
          </a:p>
          <a:p>
            <a:r>
              <a:rPr lang="nl-BE" dirty="0"/>
              <a:t>Misschien zelfs meer dan voor enige andere bevolkingsgroep</a:t>
            </a:r>
          </a:p>
          <a:p>
            <a:r>
              <a:rPr lang="nl-BE" dirty="0"/>
              <a:t>Zij hebben de toegang tot de wereld mogelijk gemaakt voor mensen die daarvan waren uitgesloten</a:t>
            </a:r>
          </a:p>
          <a:p>
            <a:r>
              <a:rPr lang="nl-BE" dirty="0"/>
              <a:t>Dit is essentieel</a:t>
            </a:r>
          </a:p>
          <a:p>
            <a:endParaRPr lang="nl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7B63A5-DE27-4D2B-B1DB-08405230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F5F1AC-500C-414C-AAA8-BD209901C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7DE7CB-2E6E-47ED-8C8B-53BF02D1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4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A389BF-FBAD-4190-A82D-DE8CB077D4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3" y="217740"/>
            <a:ext cx="1203978" cy="91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6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A4026A-E684-4734-8C45-D1C5CD2D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128" y="681038"/>
            <a:ext cx="10002672" cy="1009650"/>
          </a:xfrm>
        </p:spPr>
        <p:txBody>
          <a:bodyPr/>
          <a:lstStyle/>
          <a:p>
            <a:pPr algn="ctr"/>
            <a:r>
              <a:rPr lang="nl-BE" b="1" dirty="0">
                <a:latin typeface="+mn-lt"/>
              </a:rPr>
              <a:t>Welke plaats voor </a:t>
            </a:r>
            <a:r>
              <a:rPr lang="nl-BE" b="1" dirty="0" err="1">
                <a:latin typeface="+mn-lt"/>
              </a:rPr>
              <a:t>NICT's</a:t>
            </a:r>
            <a:r>
              <a:rPr lang="nl-BE" b="1" dirty="0">
                <a:latin typeface="+mn-lt"/>
              </a:rPr>
              <a:t> en digitalisering?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D2BC90-3AB3-4602-9CED-0BF47911B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1047"/>
            <a:ext cx="10515600" cy="4095915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nl-BE" dirty="0"/>
              <a:t>Vandaag nemen communicatietechnologieën, digitalisering en kunstmatige intelligentie een centrale plaats in ons leven in.</a:t>
            </a:r>
          </a:p>
          <a:p>
            <a:pPr>
              <a:spcAft>
                <a:spcPts val="1200"/>
              </a:spcAft>
            </a:pPr>
            <a:r>
              <a:rPr lang="nl-BE" dirty="0"/>
              <a:t>Met de </a:t>
            </a:r>
            <a:r>
              <a:rPr lang="nl-BE" i="1" dirty="0"/>
              <a:t>European Green Deal</a:t>
            </a:r>
            <a:r>
              <a:rPr lang="nl-BE" dirty="0"/>
              <a:t> lijken deze technologieën onmisbaar te zijn geworden of zelfs de "toverstaf" die alle problemen gaat wegtoveren</a:t>
            </a:r>
          </a:p>
          <a:p>
            <a:pPr>
              <a:spcAft>
                <a:spcPts val="1200"/>
              </a:spcAft>
            </a:pPr>
            <a:r>
              <a:rPr lang="nl-BE" dirty="0"/>
              <a:t>Er stromen astronomische budgetten naartoe.</a:t>
            </a:r>
          </a:p>
          <a:p>
            <a:pPr>
              <a:spcAft>
                <a:spcPts val="600"/>
              </a:spcAft>
            </a:pPr>
            <a:r>
              <a:rPr lang="nl-BE" dirty="0"/>
              <a:t>De technologieën krijgen alle mogelijke deugden en verdiensten toegedicht, maar…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nl-BE" dirty="0"/>
              <a:t>	… alternatieve oplossingen worden niet langer overwogen.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E4A14D-5AE3-4880-8F04-E5CFBBD92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D87AFA-52AF-4932-A81A-CEC4DCD20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16ED76-B6CC-48B7-9795-228AC496E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5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33ADE191-11F1-49B5-ADFD-24484FB3D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31" y="166563"/>
            <a:ext cx="1181529" cy="89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841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E04D4-06EF-4A2B-9497-BB5D35D0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226" y="681037"/>
            <a:ext cx="9975573" cy="879749"/>
          </a:xfrm>
        </p:spPr>
        <p:txBody>
          <a:bodyPr>
            <a:normAutofit/>
          </a:bodyPr>
          <a:lstStyle/>
          <a:p>
            <a:pPr algn="ctr"/>
            <a:r>
              <a:rPr lang="nl-BE" b="1" dirty="0">
                <a:latin typeface="+mn-lt"/>
              </a:rPr>
              <a:t>De European Accessibility Act als alarmbel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5B5218-384E-4972-93D4-E5742F278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4" y="1705970"/>
            <a:ext cx="10346635" cy="4470993"/>
          </a:xfrm>
        </p:spPr>
        <p:txBody>
          <a:bodyPr>
            <a:normAutofit/>
          </a:bodyPr>
          <a:lstStyle/>
          <a:p>
            <a:r>
              <a:rPr lang="nl-BE" dirty="0"/>
              <a:t>De handicapbeweging in Europa had hoge verwachtingen van de </a:t>
            </a:r>
            <a:r>
              <a:rPr lang="nl-BE" i="1" dirty="0"/>
              <a:t>European Accessibility Act (EAA) </a:t>
            </a:r>
            <a:r>
              <a:rPr lang="nl-BE" dirty="0"/>
              <a:t>.</a:t>
            </a:r>
          </a:p>
          <a:p>
            <a:r>
              <a:rPr lang="nl-BE" dirty="0"/>
              <a:t>Het is uiteindelijk een e-toegankelijkheidswet geworden </a:t>
            </a:r>
          </a:p>
          <a:p>
            <a:r>
              <a:rPr lang="nl-BE" dirty="0"/>
              <a:t>Ze gaat over :</a:t>
            </a: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Smartphones, tablets en computers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Verkoopautomaten (van tickets, dranken, allerhande goederen)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Interactieve TV-apparaten en programma's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Betaaltoestellen en geldautomaten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E-books en e-readers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Onlineverkoop met toegankelijke websites en eventuele apps en andere toepassingen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Telefoondiensten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914400" lvl="2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</a:rPr>
              <a:t> Noodnummers (dit is minder duidelijk...)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D5184B-42FD-4346-B03C-4107CEC4D1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2278" y="6356350"/>
            <a:ext cx="2699122" cy="365125"/>
          </a:xfrm>
        </p:spPr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9655DF-8C7B-4829-B4F7-32D8EA8F5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716" y="6356350"/>
            <a:ext cx="4048683" cy="365125"/>
          </a:xfrm>
        </p:spPr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DCA98C-F33E-48CF-97BF-2D892C6E3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4678" y="6356350"/>
            <a:ext cx="2699122" cy="365125"/>
          </a:xfrm>
        </p:spPr>
        <p:txBody>
          <a:bodyPr/>
          <a:lstStyle/>
          <a:p>
            <a:fld id="{242903E1-5AE3-4D48-ABA3-C8AC9FDD09D2}" type="slidenum">
              <a:rPr lang="nl-BE" smtClean="0"/>
              <a:t>6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FAB77D8B-6FB7-4A4D-AE96-CAD47C9E6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9" y="133477"/>
            <a:ext cx="1260979" cy="95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6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56F35-5B35-423B-B30D-E6958116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>
                <a:latin typeface="+mn-lt"/>
              </a:rPr>
              <a:t>Wat niet in de EAA staat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FDED04-C629-4426-B3EF-C79A90103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91556E-C407-4533-8DF6-AE5163210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  <a:endParaRPr lang="nl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7C15D5-198F-4CAC-8613-1FED5EB9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7</a:t>
            </a:fld>
            <a:endParaRPr lang="nl-B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912D381-4CF4-4F5A-B425-F45E3C3FB7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98301"/>
            <a:ext cx="10655300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Vervoer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De bebouwde omgeving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Huishoudelijke apparaten</a:t>
            </a:r>
            <a:endParaRPr kumimoji="0" lang="nl-BE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nl-BE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</a:rPr>
              <a:t> De "micro-ondernemingen".</a:t>
            </a:r>
            <a:endParaRPr lang="nl-BE" altLang="en-US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nl-BE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In feite, alles wat personen met een handicap het meest raakt in hun dagelijks leven!</a:t>
            </a:r>
            <a:endParaRPr lang="nl-BE" altLang="en-US" b="1" dirty="0">
              <a:latin typeface="+mn-lt"/>
            </a:endParaRPr>
          </a:p>
          <a:p>
            <a:pPr marL="0" indent="0">
              <a:lnSpc>
                <a:spcPct val="100000"/>
              </a:lnSpc>
              <a:buFontTx/>
              <a:buChar char="•"/>
            </a:pPr>
            <a:r>
              <a:rPr kumimoji="0" lang="nl-BE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Het BDF wijst de EAA niet af, want zijn bijdragen zijn belangrijk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BE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Maar de EAA dwingt ons om na te denken over de plaats die de </a:t>
            </a:r>
            <a:r>
              <a:rPr lang="nl-BE" altLang="en-US" dirty="0">
                <a:latin typeface="+mn-lt"/>
              </a:rPr>
              <a:t>p</a:t>
            </a:r>
            <a:r>
              <a:rPr kumimoji="0" lang="nl-BE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olitiek toekent aan alles wat digitalisering is</a:t>
            </a:r>
            <a:r>
              <a:rPr lang="nl-BE" altLang="en-US" dirty="0">
                <a:latin typeface="+mn-lt"/>
              </a:rPr>
              <a:t>. </a:t>
            </a:r>
            <a:r>
              <a:rPr kumimoji="0" lang="nl-BE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In de praktijk krijgt digitalisering alle aandacht.</a:t>
            </a:r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E5B23337-2D44-4A74-AE72-5E8BCD58D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59" y="133476"/>
            <a:ext cx="1249907" cy="94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151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C0D2B6-E1F0-4D9B-AAAE-623C6F06B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530" y="365125"/>
            <a:ext cx="9978886" cy="1325563"/>
          </a:xfrm>
        </p:spPr>
        <p:txBody>
          <a:bodyPr/>
          <a:lstStyle/>
          <a:p>
            <a:pPr algn="ctr"/>
            <a:r>
              <a:rPr lang="nl-BE" b="1" dirty="0">
                <a:latin typeface="+mn-lt"/>
              </a:rPr>
              <a:t>Enkele domeinen, bij wijze van voorbeeld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AF9EE0-8536-46A6-8EFD-0FB53207B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0428"/>
            <a:ext cx="10515600" cy="4726535"/>
          </a:xfrm>
        </p:spPr>
        <p:txBody>
          <a:bodyPr>
            <a:normAutofit lnSpcReduction="10000"/>
          </a:bodyPr>
          <a:lstStyle/>
          <a:p>
            <a:r>
              <a:rPr lang="nl-BE" sz="3200" dirty="0"/>
              <a:t>Bankdiensten</a:t>
            </a:r>
          </a:p>
          <a:p>
            <a:pPr lvl="1"/>
            <a:r>
              <a:rPr lang="nl-BE" sz="2800" dirty="0"/>
              <a:t>Moeten algemeen toegankelijk worden gemaakt:</a:t>
            </a:r>
          </a:p>
          <a:p>
            <a:pPr lvl="1"/>
            <a:r>
              <a:rPr lang="nl-BE" sz="2800" dirty="0"/>
              <a:t>Er moeten alternatieven zijn op het valk van </a:t>
            </a:r>
            <a:r>
              <a:rPr lang="nl-BE" sz="2800" i="1" dirty="0" err="1"/>
              <a:t>selfbanking</a:t>
            </a:r>
            <a:r>
              <a:rPr lang="nl-BE" sz="2800" dirty="0"/>
              <a:t> voor degenen die geen gebruik kunnen maken van de automaten/onlinediensten </a:t>
            </a:r>
          </a:p>
          <a:p>
            <a:pPr lvl="1"/>
            <a:r>
              <a:rPr lang="nl-BE" sz="2800" dirty="0"/>
              <a:t>Het </a:t>
            </a:r>
            <a:r>
              <a:rPr lang="nl-BE" sz="2800" i="1" dirty="0" err="1"/>
              <a:t>Batopin</a:t>
            </a:r>
            <a:r>
              <a:rPr lang="nl-BE" sz="2800" dirty="0"/>
              <a:t> project zal het aantal geldautomaten verminderen... Na het sluiten van de loketten komt het verdwijnen van de geldautomaten.</a:t>
            </a:r>
          </a:p>
          <a:p>
            <a:pPr lvl="1"/>
            <a:r>
              <a:rPr lang="nl-BE" sz="2800" dirty="0"/>
              <a:t>“Alles kan via je smartphone”...</a:t>
            </a:r>
          </a:p>
          <a:p>
            <a:pPr lvl="3"/>
            <a:r>
              <a:rPr lang="nl-BE" sz="2200" dirty="0"/>
              <a:t>Ja, maar niet iedereen kan een smartphone gebruiken</a:t>
            </a:r>
          </a:p>
          <a:p>
            <a:pPr lvl="3"/>
            <a:r>
              <a:rPr lang="nl-BE" sz="2200" dirty="0"/>
              <a:t>In de praktijk zijn de diensten voor « </a:t>
            </a:r>
            <a:r>
              <a:rPr lang="nl-BE" sz="2200" dirty="0" err="1"/>
              <a:t>technovaliden</a:t>
            </a:r>
            <a:r>
              <a:rPr lang="nl-BE" sz="2200" dirty="0"/>
              <a:t> » ruimer dan de diensten voor « techno-kwetsbaren».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E9DFEC-FF51-484A-AA1D-A95F68298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0978EF-CCB1-4526-800E-B48AD0B5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9C5E5-647E-46B4-961F-EE6ABBA2D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8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E67663A7-6A98-4217-AB55-18C0E91DC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3" y="133477"/>
            <a:ext cx="1081403" cy="82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28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19998F-E083-4A6F-8024-815E7301D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764" y="365125"/>
            <a:ext cx="9737035" cy="1325563"/>
          </a:xfrm>
        </p:spPr>
        <p:txBody>
          <a:bodyPr>
            <a:normAutofit fontScale="90000"/>
          </a:bodyPr>
          <a:lstStyle/>
          <a:p>
            <a:br>
              <a:rPr lang="nl-BE" dirty="0"/>
            </a:br>
            <a:r>
              <a:rPr lang="nl-BE" b="1" dirty="0">
                <a:latin typeface="+mn-lt"/>
              </a:rPr>
              <a:t>Een ander voorbeeld: </a:t>
            </a:r>
            <a:r>
              <a:rPr lang="nl-BE" dirty="0">
                <a:latin typeface="+mn-lt"/>
              </a:rPr>
              <a:t>openbaar vervoer</a:t>
            </a:r>
            <a:br>
              <a:rPr lang="nl-BE" dirty="0"/>
            </a:br>
            <a:endParaRPr lang="nl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825B40-BB8C-4633-8304-3F22DF158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Meer ticketautomaten :</a:t>
            </a:r>
          </a:p>
          <a:p>
            <a:pPr lvl="1"/>
            <a:r>
              <a:rPr lang="nl-BE" dirty="0"/>
              <a:t>Gaan gepaard met de verdwijning van loketten en de afwezigheid van personeel in de stations</a:t>
            </a:r>
          </a:p>
          <a:p>
            <a:pPr lvl="1">
              <a:spcAft>
                <a:spcPts val="1200"/>
              </a:spcAft>
            </a:pPr>
            <a:r>
              <a:rPr lang="nl-BE" dirty="0"/>
              <a:t>Concreet betekent dit ook minder hulp bij het kopen van een ticket, het zoeken naar informatie, het oplossen van een toegankelijkheidsprobleem, het identificeren van problemen of zelfs risico’s, ...</a:t>
            </a:r>
          </a:p>
          <a:p>
            <a:r>
              <a:rPr lang="nl-BE" dirty="0"/>
              <a:t>Het gebruik van app</a:t>
            </a:r>
          </a:p>
          <a:p>
            <a:pPr lvl="1"/>
            <a:r>
              <a:rPr lang="nl-BE" dirty="0"/>
              <a:t>Vaak niet erg toegankelijk </a:t>
            </a:r>
          </a:p>
          <a:p>
            <a:pPr lvl="1"/>
            <a:r>
              <a:rPr lang="nl-BE" dirty="0"/>
              <a:t>Wordt vaak opgelegd zonder alternatief</a:t>
            </a:r>
          </a:p>
          <a:p>
            <a:pPr lvl="1"/>
            <a:r>
              <a:rPr lang="nl-BE" dirty="0"/>
              <a:t>Moeilijk te combineren met ondersteunende diensten </a:t>
            </a:r>
          </a:p>
          <a:p>
            <a:endParaRPr lang="nl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21A687-51AA-4578-BD4C-DF3252C85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17/03/2022</a:t>
            </a:r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97049-D65C-4D3C-96FF-14CCA6EC4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BDF Algemene vergadering: Digitalisering en PmH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E3FB6F-3E60-41E3-B93E-C635E481C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03E1-5AE3-4D48-ABA3-C8AC9FDD09D2}" type="slidenum">
              <a:rPr lang="nl-BE" smtClean="0"/>
              <a:t>9</a:t>
            </a:fld>
            <a:endParaRPr lang="nl-BE"/>
          </a:p>
        </p:txBody>
      </p:sp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C488CEE-0933-4E2E-8AB7-3FEF09816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78" y="180880"/>
            <a:ext cx="1270437" cy="9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569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1270</Words>
  <Application>Microsoft Office PowerPoint</Application>
  <PresentationFormat>Grand écran</PresentationFormat>
  <Paragraphs>146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Thème Office</vt:lpstr>
      <vt:lpstr>Digitalisering en mensen met een handicap</vt:lpstr>
      <vt:lpstr>Belgian Disability Forum vzw (BDF)</vt:lpstr>
      <vt:lpstr>Digitalisering en PMH</vt:lpstr>
      <vt:lpstr>Digitalisering en PMH </vt:lpstr>
      <vt:lpstr>Welke plaats voor NICT's en digitalisering?</vt:lpstr>
      <vt:lpstr>De European Accessibility Act als alarmbel</vt:lpstr>
      <vt:lpstr>Wat niet in de EAA staat</vt:lpstr>
      <vt:lpstr>Enkele domeinen, bij wijze van voorbeeld</vt:lpstr>
      <vt:lpstr> Een ander voorbeeld: openbaar vervoer </vt:lpstr>
      <vt:lpstr> Een ander voorbeeld: de digitalisering van de administratie </vt:lpstr>
      <vt:lpstr>Het BDF roept op tot inclusieve digitalisering</vt:lpstr>
      <vt:lpstr>Het BDF roept op tot inclusieve digitalisering</vt:lpstr>
      <vt:lpstr>Het BDF roept op tot inclusieve digitalisering</vt:lpstr>
      <vt:lpstr>Het BDF roept op tot inclusieve digitalisering</vt:lpstr>
      <vt:lpstr>Conclusie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Accessibility Act</dc:title>
  <dc:creator>Magritte Olivier</dc:creator>
  <cp:keywords>, docId:185D0973C7302A6FB9C174F45DBAC952</cp:keywords>
  <cp:lastModifiedBy>Magritte Olivier</cp:lastModifiedBy>
  <cp:revision>43</cp:revision>
  <dcterms:created xsi:type="dcterms:W3CDTF">2021-04-01T08:53:46Z</dcterms:created>
  <dcterms:modified xsi:type="dcterms:W3CDTF">2022-03-28T09:44:01Z</dcterms:modified>
</cp:coreProperties>
</file>