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9" r:id="rId4"/>
    <p:sldId id="281" r:id="rId5"/>
    <p:sldId id="273" r:id="rId6"/>
    <p:sldId id="272" r:id="rId7"/>
    <p:sldId id="262" r:id="rId8"/>
    <p:sldId id="266" r:id="rId9"/>
    <p:sldId id="282" r:id="rId10"/>
    <p:sldId id="276" r:id="rId11"/>
    <p:sldId id="277" r:id="rId12"/>
    <p:sldId id="278" r:id="rId13"/>
    <p:sldId id="279" r:id="rId14"/>
    <p:sldId id="280" r:id="rId15"/>
    <p:sldId id="2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gritte Olivier" initials="MO" lastIdx="1" clrIdx="0">
    <p:extLst>
      <p:ext uri="{19B8F6BF-5375-455C-9EA6-DF929625EA0E}">
        <p15:presenceInfo xmlns:p15="http://schemas.microsoft.com/office/powerpoint/2012/main" userId="S::Olivier.Magritte@minsoc.fed.be::4c421028-65f4-458a-85c3-a0517b8abf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556" autoAdjust="0"/>
  </p:normalViewPr>
  <p:slideViewPr>
    <p:cSldViewPr snapToGrid="0">
      <p:cViewPr varScale="1">
        <p:scale>
          <a:sx n="81" d="100"/>
          <a:sy n="81" d="100"/>
        </p:scale>
        <p:origin x="754" y="72"/>
      </p:cViewPr>
      <p:guideLst/>
    </p:cSldViewPr>
  </p:slideViewPr>
  <p:outlineViewPr>
    <p:cViewPr>
      <p:scale>
        <a:sx n="33" d="100"/>
        <a:sy n="33" d="100"/>
      </p:scale>
      <p:origin x="0" y="-217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A5E35D-7158-4A43-8E3C-538859A38AC1}" type="datetimeFigureOut">
              <a:rPr lang="en-US" smtClean="0"/>
              <a:t>3/28/2022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Klicken Sie, um die Stile des Maskentextes zu ändern</a:t>
            </a:r>
          </a:p>
          <a:p>
            <a:pPr lvl="1"/>
            <a:r>
              <a:rPr lang="fr-FR"/>
              <a:t>Zweite Ebene</a:t>
            </a:r>
          </a:p>
          <a:p>
            <a:pPr lvl="2"/>
            <a:r>
              <a:rPr lang="fr-FR"/>
              <a:t>Dritte Ebene</a:t>
            </a:r>
          </a:p>
          <a:p>
            <a:pPr lvl="3"/>
            <a:r>
              <a:rPr lang="fr-FR"/>
              <a:t>Vierte Ebene</a:t>
            </a:r>
          </a:p>
          <a:p>
            <a:pPr lvl="4"/>
            <a:r>
              <a:rPr lang="fr-FR"/>
              <a:t>Fünfte Ebene</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E6735C-BBE1-4544-B1E5-55D60EBC9EC5}" type="slidenum">
              <a:rPr lang="en-US" smtClean="0"/>
              <a:t>‹N°›</a:t>
            </a:fld>
            <a:endParaRPr lang="en-US"/>
          </a:p>
        </p:txBody>
      </p:sp>
    </p:spTree>
    <p:extLst>
      <p:ext uri="{BB962C8B-B14F-4D97-AF65-F5344CB8AC3E}">
        <p14:creationId xmlns:p14="http://schemas.microsoft.com/office/powerpoint/2010/main" val="1252649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F6DA3A-853A-44CF-B95E-32494102491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a:p>
        </p:txBody>
      </p:sp>
      <p:sp>
        <p:nvSpPr>
          <p:cNvPr id="3" name="Sous-titre 2">
            <a:extLst>
              <a:ext uri="{FF2B5EF4-FFF2-40B4-BE49-F238E27FC236}">
                <a16:creationId xmlns:a16="http://schemas.microsoft.com/office/drawing/2014/main" id="{B64BDCAA-510B-4362-9149-BA5DB3B927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a:p>
        </p:txBody>
      </p:sp>
      <p:sp>
        <p:nvSpPr>
          <p:cNvPr id="4" name="Espace réservé de la date 3">
            <a:extLst>
              <a:ext uri="{FF2B5EF4-FFF2-40B4-BE49-F238E27FC236}">
                <a16:creationId xmlns:a16="http://schemas.microsoft.com/office/drawing/2014/main" id="{A714EAFD-2831-4C45-80EF-070DA71739F7}"/>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118806CE-0C94-467B-B51A-C6515AF856A7}"/>
              </a:ext>
            </a:extLst>
          </p:cNvPr>
          <p:cNvSpPr>
            <a:spLocks noGrp="1"/>
          </p:cNvSpPr>
          <p:nvPr>
            <p:ph type="ftr" sz="quarter" idx="11"/>
          </p:nvPr>
        </p:nvSpPr>
        <p:spPr/>
        <p:txBody>
          <a:bodyPr/>
          <a:lstStyle/>
          <a:p>
            <a:r>
              <a:rPr lang="de-DE"/>
              <a:t>BDF-Generalversamlung-Digitalisierung und Menschen mit Behinderungen</a:t>
            </a:r>
            <a:endParaRPr lang="en-US"/>
          </a:p>
        </p:txBody>
      </p:sp>
      <p:sp>
        <p:nvSpPr>
          <p:cNvPr id="6" name="Espace réservé du numéro de diapositive 5">
            <a:extLst>
              <a:ext uri="{FF2B5EF4-FFF2-40B4-BE49-F238E27FC236}">
                <a16:creationId xmlns:a16="http://schemas.microsoft.com/office/drawing/2014/main" id="{35AA2B48-6B89-49B1-BCBD-0E08B9E14018}"/>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2252066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0CB3CF-1179-415F-A048-8898273CFE88}"/>
              </a:ext>
            </a:extLst>
          </p:cNvPr>
          <p:cNvSpPr>
            <a:spLocks noGrp="1"/>
          </p:cNvSpPr>
          <p:nvPr>
            <p:ph type="title"/>
          </p:nvPr>
        </p:nvSpPr>
        <p:spPr/>
        <p:txBody>
          <a:bodyPr/>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2F19EA59-B3D6-4EB8-BDE2-60E57E13918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17A086B8-FF2E-45E5-9FDA-F8BF957E9011}"/>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3974919C-3CF2-4660-81E0-98187C46E59F}"/>
              </a:ext>
            </a:extLst>
          </p:cNvPr>
          <p:cNvSpPr>
            <a:spLocks noGrp="1"/>
          </p:cNvSpPr>
          <p:nvPr>
            <p:ph type="ftr" sz="quarter" idx="11"/>
          </p:nvPr>
        </p:nvSpPr>
        <p:spPr/>
        <p:txBody>
          <a:bodyPr/>
          <a:lstStyle/>
          <a:p>
            <a:r>
              <a:rPr lang="de-DE"/>
              <a:t>BDF-Generalversamlung-Digitalisierung und Menschen mit Behinderungen</a:t>
            </a:r>
            <a:endParaRPr lang="en-US"/>
          </a:p>
        </p:txBody>
      </p:sp>
      <p:sp>
        <p:nvSpPr>
          <p:cNvPr id="6" name="Espace réservé du numéro de diapositive 5">
            <a:extLst>
              <a:ext uri="{FF2B5EF4-FFF2-40B4-BE49-F238E27FC236}">
                <a16:creationId xmlns:a16="http://schemas.microsoft.com/office/drawing/2014/main" id="{738ED3ED-06DF-4DAF-B3B8-BEDEBF2FB0D0}"/>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2349606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AF71187-C349-409F-AE1B-985B82D28C4D}"/>
              </a:ext>
            </a:extLst>
          </p:cNvPr>
          <p:cNvSpPr>
            <a:spLocks noGrp="1"/>
          </p:cNvSpPr>
          <p:nvPr>
            <p:ph type="title" orient="vert"/>
          </p:nvPr>
        </p:nvSpPr>
        <p:spPr>
          <a:xfrm>
            <a:off x="8724900" y="365125"/>
            <a:ext cx="2628900" cy="5811838"/>
          </a:xfrm>
        </p:spPr>
        <p:txBody>
          <a:bodyPr vert="eaVert"/>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D2AF6F8D-B956-48CE-B4E0-469048B6F34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0EA2DB2D-478A-4AE3-A0E9-9E31DF60D9DA}"/>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71179229-74E5-494A-9083-CFAC15756E66}"/>
              </a:ext>
            </a:extLst>
          </p:cNvPr>
          <p:cNvSpPr>
            <a:spLocks noGrp="1"/>
          </p:cNvSpPr>
          <p:nvPr>
            <p:ph type="ftr" sz="quarter" idx="11"/>
          </p:nvPr>
        </p:nvSpPr>
        <p:spPr/>
        <p:txBody>
          <a:bodyPr/>
          <a:lstStyle/>
          <a:p>
            <a:r>
              <a:rPr lang="de-DE"/>
              <a:t>BDF-Generalversamlung-Digitalisierung und Menschen mit Behinderungen</a:t>
            </a:r>
            <a:endParaRPr lang="en-US"/>
          </a:p>
        </p:txBody>
      </p:sp>
      <p:sp>
        <p:nvSpPr>
          <p:cNvPr id="6" name="Espace réservé du numéro de diapositive 5">
            <a:extLst>
              <a:ext uri="{FF2B5EF4-FFF2-40B4-BE49-F238E27FC236}">
                <a16:creationId xmlns:a16="http://schemas.microsoft.com/office/drawing/2014/main" id="{17FA5160-EA7C-4990-BFA9-35F3769D1022}"/>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197924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28ABE4-5CB8-42FB-8FC0-D03A031FEB78}"/>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E7E73801-5B98-4423-BFB5-F17CC870555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46E14C12-4E05-4716-999F-75B9993AD1BA}"/>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8BCEB5FC-949D-4041-A043-05D523B10D16}"/>
              </a:ext>
            </a:extLst>
          </p:cNvPr>
          <p:cNvSpPr>
            <a:spLocks noGrp="1"/>
          </p:cNvSpPr>
          <p:nvPr>
            <p:ph type="ftr" sz="quarter" idx="11"/>
          </p:nvPr>
        </p:nvSpPr>
        <p:spPr/>
        <p:txBody>
          <a:bodyPr/>
          <a:lstStyle/>
          <a:p>
            <a:r>
              <a:rPr lang="de-DE"/>
              <a:t>BDF-Generalversamlung-Digitalisierung und Menschen mit Behinderungen</a:t>
            </a:r>
            <a:endParaRPr lang="en-US"/>
          </a:p>
        </p:txBody>
      </p:sp>
      <p:sp>
        <p:nvSpPr>
          <p:cNvPr id="6" name="Espace réservé du numéro de diapositive 5">
            <a:extLst>
              <a:ext uri="{FF2B5EF4-FFF2-40B4-BE49-F238E27FC236}">
                <a16:creationId xmlns:a16="http://schemas.microsoft.com/office/drawing/2014/main" id="{6BBA21B3-81A0-4D76-948A-1EB08FB13DFD}"/>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404383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738BE8-7F0B-4D7F-B16C-8EB0E837093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a:p>
        </p:txBody>
      </p:sp>
      <p:sp>
        <p:nvSpPr>
          <p:cNvPr id="3" name="Espace réservé du texte 2">
            <a:extLst>
              <a:ext uri="{FF2B5EF4-FFF2-40B4-BE49-F238E27FC236}">
                <a16:creationId xmlns:a16="http://schemas.microsoft.com/office/drawing/2014/main" id="{398D54EB-1A79-49D1-9FA8-CAF1615825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94ABED1-3DB2-417C-B65A-28AF81ADF809}"/>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A015A019-89E7-44B1-B0AA-6B6BEAB70537}"/>
              </a:ext>
            </a:extLst>
          </p:cNvPr>
          <p:cNvSpPr>
            <a:spLocks noGrp="1"/>
          </p:cNvSpPr>
          <p:nvPr>
            <p:ph type="ftr" sz="quarter" idx="11"/>
          </p:nvPr>
        </p:nvSpPr>
        <p:spPr/>
        <p:txBody>
          <a:bodyPr/>
          <a:lstStyle/>
          <a:p>
            <a:r>
              <a:rPr lang="de-DE"/>
              <a:t>BDF-Generalversamlung-Digitalisierung und Menschen mit Behinderungen</a:t>
            </a:r>
            <a:endParaRPr lang="en-US"/>
          </a:p>
        </p:txBody>
      </p:sp>
      <p:sp>
        <p:nvSpPr>
          <p:cNvPr id="6" name="Espace réservé du numéro de diapositive 5">
            <a:extLst>
              <a:ext uri="{FF2B5EF4-FFF2-40B4-BE49-F238E27FC236}">
                <a16:creationId xmlns:a16="http://schemas.microsoft.com/office/drawing/2014/main" id="{110444C1-515D-417F-8757-446B79BDB07C}"/>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4018924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C03728-461C-4457-96BE-A270AD66B7ED}"/>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B558A8E3-AD76-4D01-A1F7-BE06E147C05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a:extLst>
              <a:ext uri="{FF2B5EF4-FFF2-40B4-BE49-F238E27FC236}">
                <a16:creationId xmlns:a16="http://schemas.microsoft.com/office/drawing/2014/main" id="{2D2CC758-F661-4564-A8D8-CAD2B43000B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4">
            <a:extLst>
              <a:ext uri="{FF2B5EF4-FFF2-40B4-BE49-F238E27FC236}">
                <a16:creationId xmlns:a16="http://schemas.microsoft.com/office/drawing/2014/main" id="{5C54919A-362D-428F-B413-AA4FC8550F05}"/>
              </a:ext>
            </a:extLst>
          </p:cNvPr>
          <p:cNvSpPr>
            <a:spLocks noGrp="1"/>
          </p:cNvSpPr>
          <p:nvPr>
            <p:ph type="dt" sz="half" idx="10"/>
          </p:nvPr>
        </p:nvSpPr>
        <p:spPr/>
        <p:txBody>
          <a:bodyPr/>
          <a:lstStyle/>
          <a:p>
            <a:r>
              <a:rPr lang="en-US"/>
              <a:t>17/03/2022</a:t>
            </a:r>
          </a:p>
        </p:txBody>
      </p:sp>
      <p:sp>
        <p:nvSpPr>
          <p:cNvPr id="6" name="Espace réservé du pied de page 5">
            <a:extLst>
              <a:ext uri="{FF2B5EF4-FFF2-40B4-BE49-F238E27FC236}">
                <a16:creationId xmlns:a16="http://schemas.microsoft.com/office/drawing/2014/main" id="{7019F3E6-65D1-4EC4-8FB2-C0CA14FC6236}"/>
              </a:ext>
            </a:extLst>
          </p:cNvPr>
          <p:cNvSpPr>
            <a:spLocks noGrp="1"/>
          </p:cNvSpPr>
          <p:nvPr>
            <p:ph type="ftr" sz="quarter" idx="11"/>
          </p:nvPr>
        </p:nvSpPr>
        <p:spPr/>
        <p:txBody>
          <a:bodyPr/>
          <a:lstStyle/>
          <a:p>
            <a:r>
              <a:rPr lang="de-DE"/>
              <a:t>BDF-Generalversamlung-Digitalisierung und Menschen mit Behinderungen</a:t>
            </a:r>
            <a:endParaRPr lang="en-US"/>
          </a:p>
        </p:txBody>
      </p:sp>
      <p:sp>
        <p:nvSpPr>
          <p:cNvPr id="7" name="Espace réservé du numéro de diapositive 6">
            <a:extLst>
              <a:ext uri="{FF2B5EF4-FFF2-40B4-BE49-F238E27FC236}">
                <a16:creationId xmlns:a16="http://schemas.microsoft.com/office/drawing/2014/main" id="{06511F86-FBF6-4015-9A7D-F35C710AACB7}"/>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965970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E948CC-3918-4967-99F4-6F9583972161}"/>
              </a:ext>
            </a:extLst>
          </p:cNvPr>
          <p:cNvSpPr>
            <a:spLocks noGrp="1"/>
          </p:cNvSpPr>
          <p:nvPr>
            <p:ph type="title"/>
          </p:nvPr>
        </p:nvSpPr>
        <p:spPr>
          <a:xfrm>
            <a:off x="839788" y="365125"/>
            <a:ext cx="10515600" cy="1325563"/>
          </a:xfrm>
        </p:spPr>
        <p:txBody>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D052B93C-3027-41B1-AEE7-16F8D8BD2C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B79F11B0-42A0-40B4-9D95-F76AC6D7A00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u texte 4">
            <a:extLst>
              <a:ext uri="{FF2B5EF4-FFF2-40B4-BE49-F238E27FC236}">
                <a16:creationId xmlns:a16="http://schemas.microsoft.com/office/drawing/2014/main" id="{45EC4212-47E5-4D9B-BC96-97AD87666D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F263AAB-8F56-4BDF-B903-594B7533201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6">
            <a:extLst>
              <a:ext uri="{FF2B5EF4-FFF2-40B4-BE49-F238E27FC236}">
                <a16:creationId xmlns:a16="http://schemas.microsoft.com/office/drawing/2014/main" id="{4466FF69-3237-4AC2-B5AC-BC176C606290}"/>
              </a:ext>
            </a:extLst>
          </p:cNvPr>
          <p:cNvSpPr>
            <a:spLocks noGrp="1"/>
          </p:cNvSpPr>
          <p:nvPr>
            <p:ph type="dt" sz="half" idx="10"/>
          </p:nvPr>
        </p:nvSpPr>
        <p:spPr/>
        <p:txBody>
          <a:bodyPr/>
          <a:lstStyle/>
          <a:p>
            <a:r>
              <a:rPr lang="en-US"/>
              <a:t>17/03/2022</a:t>
            </a:r>
          </a:p>
        </p:txBody>
      </p:sp>
      <p:sp>
        <p:nvSpPr>
          <p:cNvPr id="8" name="Espace réservé du pied de page 7">
            <a:extLst>
              <a:ext uri="{FF2B5EF4-FFF2-40B4-BE49-F238E27FC236}">
                <a16:creationId xmlns:a16="http://schemas.microsoft.com/office/drawing/2014/main" id="{E79E110E-F282-479D-BC21-A1825A382213}"/>
              </a:ext>
            </a:extLst>
          </p:cNvPr>
          <p:cNvSpPr>
            <a:spLocks noGrp="1"/>
          </p:cNvSpPr>
          <p:nvPr>
            <p:ph type="ftr" sz="quarter" idx="11"/>
          </p:nvPr>
        </p:nvSpPr>
        <p:spPr/>
        <p:txBody>
          <a:bodyPr/>
          <a:lstStyle/>
          <a:p>
            <a:r>
              <a:rPr lang="de-DE"/>
              <a:t>BDF-Generalversamlung-Digitalisierung und Menschen mit Behinderungen</a:t>
            </a:r>
            <a:endParaRPr lang="en-US"/>
          </a:p>
        </p:txBody>
      </p:sp>
      <p:sp>
        <p:nvSpPr>
          <p:cNvPr id="9" name="Espace réservé du numéro de diapositive 8">
            <a:extLst>
              <a:ext uri="{FF2B5EF4-FFF2-40B4-BE49-F238E27FC236}">
                <a16:creationId xmlns:a16="http://schemas.microsoft.com/office/drawing/2014/main" id="{7C5F6D91-3314-451D-B4F5-EA9D96287264}"/>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2150085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E398EC-FB51-439E-A89B-DA231D8CB041}"/>
              </a:ext>
            </a:extLst>
          </p:cNvPr>
          <p:cNvSpPr>
            <a:spLocks noGrp="1"/>
          </p:cNvSpPr>
          <p:nvPr>
            <p:ph type="title"/>
          </p:nvPr>
        </p:nvSpPr>
        <p:spPr/>
        <p:txBody>
          <a:bodyPr/>
          <a:lstStyle/>
          <a:p>
            <a:r>
              <a:rPr lang="fr-FR"/>
              <a:t>Modifiez le style du titre</a:t>
            </a:r>
            <a:endParaRPr lang="en-US"/>
          </a:p>
        </p:txBody>
      </p:sp>
      <p:sp>
        <p:nvSpPr>
          <p:cNvPr id="3" name="Espace réservé de la date 2">
            <a:extLst>
              <a:ext uri="{FF2B5EF4-FFF2-40B4-BE49-F238E27FC236}">
                <a16:creationId xmlns:a16="http://schemas.microsoft.com/office/drawing/2014/main" id="{CBF788CD-2539-47DB-A939-E476B734D885}"/>
              </a:ext>
            </a:extLst>
          </p:cNvPr>
          <p:cNvSpPr>
            <a:spLocks noGrp="1"/>
          </p:cNvSpPr>
          <p:nvPr>
            <p:ph type="dt" sz="half" idx="10"/>
          </p:nvPr>
        </p:nvSpPr>
        <p:spPr/>
        <p:txBody>
          <a:bodyPr/>
          <a:lstStyle/>
          <a:p>
            <a:r>
              <a:rPr lang="en-US"/>
              <a:t>17/03/2022</a:t>
            </a:r>
          </a:p>
        </p:txBody>
      </p:sp>
      <p:sp>
        <p:nvSpPr>
          <p:cNvPr id="4" name="Espace réservé du pied de page 3">
            <a:extLst>
              <a:ext uri="{FF2B5EF4-FFF2-40B4-BE49-F238E27FC236}">
                <a16:creationId xmlns:a16="http://schemas.microsoft.com/office/drawing/2014/main" id="{76B4F3DE-8381-47A7-A8CF-863E0E836CFD}"/>
              </a:ext>
            </a:extLst>
          </p:cNvPr>
          <p:cNvSpPr>
            <a:spLocks noGrp="1"/>
          </p:cNvSpPr>
          <p:nvPr>
            <p:ph type="ftr" sz="quarter" idx="11"/>
          </p:nvPr>
        </p:nvSpPr>
        <p:spPr/>
        <p:txBody>
          <a:bodyPr/>
          <a:lstStyle/>
          <a:p>
            <a:r>
              <a:rPr lang="de-DE"/>
              <a:t>BDF-Generalversamlung-Digitalisierung und Menschen mit Behinderungen</a:t>
            </a:r>
            <a:endParaRPr lang="en-US"/>
          </a:p>
        </p:txBody>
      </p:sp>
      <p:sp>
        <p:nvSpPr>
          <p:cNvPr id="5" name="Espace réservé du numéro de diapositive 4">
            <a:extLst>
              <a:ext uri="{FF2B5EF4-FFF2-40B4-BE49-F238E27FC236}">
                <a16:creationId xmlns:a16="http://schemas.microsoft.com/office/drawing/2014/main" id="{99DB7502-6951-4981-B732-FB23EE921C6D}"/>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2002108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127B40E-AF19-4AE3-A869-97B506886C1E}"/>
              </a:ext>
            </a:extLst>
          </p:cNvPr>
          <p:cNvSpPr>
            <a:spLocks noGrp="1"/>
          </p:cNvSpPr>
          <p:nvPr>
            <p:ph type="dt" sz="half" idx="10"/>
          </p:nvPr>
        </p:nvSpPr>
        <p:spPr/>
        <p:txBody>
          <a:bodyPr/>
          <a:lstStyle/>
          <a:p>
            <a:r>
              <a:rPr lang="en-US"/>
              <a:t>17/03/2022</a:t>
            </a:r>
          </a:p>
        </p:txBody>
      </p:sp>
      <p:sp>
        <p:nvSpPr>
          <p:cNvPr id="3" name="Espace réservé du pied de page 2">
            <a:extLst>
              <a:ext uri="{FF2B5EF4-FFF2-40B4-BE49-F238E27FC236}">
                <a16:creationId xmlns:a16="http://schemas.microsoft.com/office/drawing/2014/main" id="{B1045F48-9DCA-45F9-8061-A28E2617A86C}"/>
              </a:ext>
            </a:extLst>
          </p:cNvPr>
          <p:cNvSpPr>
            <a:spLocks noGrp="1"/>
          </p:cNvSpPr>
          <p:nvPr>
            <p:ph type="ftr" sz="quarter" idx="11"/>
          </p:nvPr>
        </p:nvSpPr>
        <p:spPr/>
        <p:txBody>
          <a:bodyPr/>
          <a:lstStyle/>
          <a:p>
            <a:r>
              <a:rPr lang="de-DE"/>
              <a:t>BDF-Generalversamlung-Digitalisierung und Menschen mit Behinderungen</a:t>
            </a:r>
            <a:endParaRPr lang="en-US"/>
          </a:p>
        </p:txBody>
      </p:sp>
      <p:sp>
        <p:nvSpPr>
          <p:cNvPr id="4" name="Espace réservé du numéro de diapositive 3">
            <a:extLst>
              <a:ext uri="{FF2B5EF4-FFF2-40B4-BE49-F238E27FC236}">
                <a16:creationId xmlns:a16="http://schemas.microsoft.com/office/drawing/2014/main" id="{FF93DB8C-9633-4C48-AF79-684C1AE2720D}"/>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555635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1D55E0-C1EE-4927-99F8-49B0AB1AC49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du contenu 2">
            <a:extLst>
              <a:ext uri="{FF2B5EF4-FFF2-40B4-BE49-F238E27FC236}">
                <a16:creationId xmlns:a16="http://schemas.microsoft.com/office/drawing/2014/main" id="{8BF9D5DE-8A36-47F2-8BC8-B1ADB5BE83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texte 3">
            <a:extLst>
              <a:ext uri="{FF2B5EF4-FFF2-40B4-BE49-F238E27FC236}">
                <a16:creationId xmlns:a16="http://schemas.microsoft.com/office/drawing/2014/main" id="{CA26014A-994D-4E66-939D-C053845DD3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5D3A30E-B0ED-45BC-8C9C-026E9C4A4214}"/>
              </a:ext>
            </a:extLst>
          </p:cNvPr>
          <p:cNvSpPr>
            <a:spLocks noGrp="1"/>
          </p:cNvSpPr>
          <p:nvPr>
            <p:ph type="dt" sz="half" idx="10"/>
          </p:nvPr>
        </p:nvSpPr>
        <p:spPr/>
        <p:txBody>
          <a:bodyPr/>
          <a:lstStyle/>
          <a:p>
            <a:r>
              <a:rPr lang="en-US"/>
              <a:t>17/03/2022</a:t>
            </a:r>
          </a:p>
        </p:txBody>
      </p:sp>
      <p:sp>
        <p:nvSpPr>
          <p:cNvPr id="6" name="Espace réservé du pied de page 5">
            <a:extLst>
              <a:ext uri="{FF2B5EF4-FFF2-40B4-BE49-F238E27FC236}">
                <a16:creationId xmlns:a16="http://schemas.microsoft.com/office/drawing/2014/main" id="{AD9FD873-7BCE-485D-99AD-AAF2D93388BD}"/>
              </a:ext>
            </a:extLst>
          </p:cNvPr>
          <p:cNvSpPr>
            <a:spLocks noGrp="1"/>
          </p:cNvSpPr>
          <p:nvPr>
            <p:ph type="ftr" sz="quarter" idx="11"/>
          </p:nvPr>
        </p:nvSpPr>
        <p:spPr/>
        <p:txBody>
          <a:bodyPr/>
          <a:lstStyle/>
          <a:p>
            <a:r>
              <a:rPr lang="de-DE"/>
              <a:t>BDF-Generalversamlung-Digitalisierung und Menschen mit Behinderungen</a:t>
            </a:r>
            <a:endParaRPr lang="en-US"/>
          </a:p>
        </p:txBody>
      </p:sp>
      <p:sp>
        <p:nvSpPr>
          <p:cNvPr id="7" name="Espace réservé du numéro de diapositive 6">
            <a:extLst>
              <a:ext uri="{FF2B5EF4-FFF2-40B4-BE49-F238E27FC236}">
                <a16:creationId xmlns:a16="http://schemas.microsoft.com/office/drawing/2014/main" id="{7BA25B7D-7E9C-4C1C-B076-4EF6583BAF9E}"/>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327322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E53896-0E27-4437-BB80-C4E9A48F067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pour une image  2">
            <a:extLst>
              <a:ext uri="{FF2B5EF4-FFF2-40B4-BE49-F238E27FC236}">
                <a16:creationId xmlns:a16="http://schemas.microsoft.com/office/drawing/2014/main" id="{BD7A3A5D-1C90-42CB-AB4D-A2D140CF54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a:extLst>
              <a:ext uri="{FF2B5EF4-FFF2-40B4-BE49-F238E27FC236}">
                <a16:creationId xmlns:a16="http://schemas.microsoft.com/office/drawing/2014/main" id="{3E46E99F-9903-4CE1-8004-17386D50B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E470FD0-DBDC-402C-9157-9D2BCAC6594F}"/>
              </a:ext>
            </a:extLst>
          </p:cNvPr>
          <p:cNvSpPr>
            <a:spLocks noGrp="1"/>
          </p:cNvSpPr>
          <p:nvPr>
            <p:ph type="dt" sz="half" idx="10"/>
          </p:nvPr>
        </p:nvSpPr>
        <p:spPr/>
        <p:txBody>
          <a:bodyPr/>
          <a:lstStyle/>
          <a:p>
            <a:r>
              <a:rPr lang="en-US"/>
              <a:t>17/03/2022</a:t>
            </a:r>
          </a:p>
        </p:txBody>
      </p:sp>
      <p:sp>
        <p:nvSpPr>
          <p:cNvPr id="6" name="Espace réservé du pied de page 5">
            <a:extLst>
              <a:ext uri="{FF2B5EF4-FFF2-40B4-BE49-F238E27FC236}">
                <a16:creationId xmlns:a16="http://schemas.microsoft.com/office/drawing/2014/main" id="{1E71D32A-F426-43D7-99E2-6EA211566CED}"/>
              </a:ext>
            </a:extLst>
          </p:cNvPr>
          <p:cNvSpPr>
            <a:spLocks noGrp="1"/>
          </p:cNvSpPr>
          <p:nvPr>
            <p:ph type="ftr" sz="quarter" idx="11"/>
          </p:nvPr>
        </p:nvSpPr>
        <p:spPr/>
        <p:txBody>
          <a:bodyPr/>
          <a:lstStyle/>
          <a:p>
            <a:r>
              <a:rPr lang="de-DE"/>
              <a:t>BDF-Generalversamlung-Digitalisierung und Menschen mit Behinderungen</a:t>
            </a:r>
            <a:endParaRPr lang="en-US"/>
          </a:p>
        </p:txBody>
      </p:sp>
      <p:sp>
        <p:nvSpPr>
          <p:cNvPr id="7" name="Espace réservé du numéro de diapositive 6">
            <a:extLst>
              <a:ext uri="{FF2B5EF4-FFF2-40B4-BE49-F238E27FC236}">
                <a16:creationId xmlns:a16="http://schemas.microsoft.com/office/drawing/2014/main" id="{F7C127C1-91CB-4ED1-9C00-97B751BBCB17}"/>
              </a:ext>
            </a:extLst>
          </p:cNvPr>
          <p:cNvSpPr>
            <a:spLocks noGrp="1"/>
          </p:cNvSpPr>
          <p:nvPr>
            <p:ph type="sldNum" sz="quarter" idx="12"/>
          </p:nvPr>
        </p:nvSpPr>
        <p:spPr/>
        <p:txBody>
          <a:bodyPr/>
          <a:lstStyle/>
          <a:p>
            <a:fld id="{242903E1-5AE3-4D48-ABA3-C8AC9FDD09D2}" type="slidenum">
              <a:rPr lang="en-US" smtClean="0"/>
              <a:t>‹N°›</a:t>
            </a:fld>
            <a:endParaRPr lang="en-US"/>
          </a:p>
        </p:txBody>
      </p:sp>
    </p:spTree>
    <p:extLst>
      <p:ext uri="{BB962C8B-B14F-4D97-AF65-F5344CB8AC3E}">
        <p14:creationId xmlns:p14="http://schemas.microsoft.com/office/powerpoint/2010/main" val="636777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711C954-6BAF-4EB9-9545-34F7A06D30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Ändern Sie den Stil des Titels</a:t>
            </a:r>
            <a:endParaRPr lang="en-US"/>
          </a:p>
        </p:txBody>
      </p:sp>
      <p:sp>
        <p:nvSpPr>
          <p:cNvPr id="3" name="Espace réservé du texte 2">
            <a:extLst>
              <a:ext uri="{FF2B5EF4-FFF2-40B4-BE49-F238E27FC236}">
                <a16:creationId xmlns:a16="http://schemas.microsoft.com/office/drawing/2014/main" id="{4658DD4A-683D-4ED8-AB05-225C85A2C1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Klicken Sie, um die Stile des Maskentextes zu ändern</a:t>
            </a:r>
          </a:p>
          <a:p>
            <a:pPr lvl="1"/>
            <a:r>
              <a:rPr lang="fr-FR"/>
              <a:t>Zweite Ebene</a:t>
            </a:r>
          </a:p>
          <a:p>
            <a:pPr lvl="2"/>
            <a:r>
              <a:rPr lang="fr-FR"/>
              <a:t>Dritte Ebene</a:t>
            </a:r>
          </a:p>
          <a:p>
            <a:pPr lvl="3"/>
            <a:r>
              <a:rPr lang="fr-FR"/>
              <a:t>Vierte Ebene</a:t>
            </a:r>
          </a:p>
          <a:p>
            <a:pPr lvl="4"/>
            <a:r>
              <a:rPr lang="fr-FR"/>
              <a:t>Fünfte Ebene</a:t>
            </a:r>
            <a:endParaRPr lang="en-US"/>
          </a:p>
        </p:txBody>
      </p:sp>
      <p:sp>
        <p:nvSpPr>
          <p:cNvPr id="4" name="Espace réservé de la date 3">
            <a:extLst>
              <a:ext uri="{FF2B5EF4-FFF2-40B4-BE49-F238E27FC236}">
                <a16:creationId xmlns:a16="http://schemas.microsoft.com/office/drawing/2014/main" id="{C603ABA9-D9AC-43E7-8F04-7D0ABC0E1D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17/03/2022</a:t>
            </a:r>
          </a:p>
        </p:txBody>
      </p:sp>
      <p:sp>
        <p:nvSpPr>
          <p:cNvPr id="5" name="Espace réservé du pied de page 4">
            <a:extLst>
              <a:ext uri="{FF2B5EF4-FFF2-40B4-BE49-F238E27FC236}">
                <a16:creationId xmlns:a16="http://schemas.microsoft.com/office/drawing/2014/main" id="{80EBD999-80AD-42EC-BB09-D8C9CEB562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BDF-Generalversamlung-Digitalisierung und Menschen mit Behinderungen</a:t>
            </a:r>
            <a:endParaRPr lang="en-US"/>
          </a:p>
        </p:txBody>
      </p:sp>
      <p:sp>
        <p:nvSpPr>
          <p:cNvPr id="6" name="Espace réservé du numéro de diapositive 5">
            <a:extLst>
              <a:ext uri="{FF2B5EF4-FFF2-40B4-BE49-F238E27FC236}">
                <a16:creationId xmlns:a16="http://schemas.microsoft.com/office/drawing/2014/main" id="{9E903F1C-3884-457D-83E6-D0D10538F3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2903E1-5AE3-4D48-ABA3-C8AC9FDD09D2}" type="slidenum">
              <a:rPr lang="en-US" smtClean="0"/>
              <a:t>‹N°›</a:t>
            </a:fld>
            <a:endParaRPr lang="en-US"/>
          </a:p>
        </p:txBody>
      </p:sp>
    </p:spTree>
    <p:extLst>
      <p:ext uri="{BB962C8B-B14F-4D97-AF65-F5344CB8AC3E}">
        <p14:creationId xmlns:p14="http://schemas.microsoft.com/office/powerpoint/2010/main" val="516592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3102DC-D9FF-412D-89B4-186CFBB8083A}"/>
              </a:ext>
            </a:extLst>
          </p:cNvPr>
          <p:cNvSpPr>
            <a:spLocks noGrp="1"/>
          </p:cNvSpPr>
          <p:nvPr>
            <p:ph type="ctrTitle"/>
          </p:nvPr>
        </p:nvSpPr>
        <p:spPr>
          <a:xfrm>
            <a:off x="1524000" y="1600201"/>
            <a:ext cx="9144000" cy="3527980"/>
          </a:xfrm>
        </p:spPr>
        <p:txBody>
          <a:bodyPr>
            <a:normAutofit/>
          </a:bodyPr>
          <a:lstStyle/>
          <a:p>
            <a:r>
              <a:rPr lang="de-DE" altLang="en-US" b="1">
                <a:latin typeface="+mn-lt"/>
              </a:rPr>
              <a:t>Digitalisierung</a:t>
            </a:r>
            <a:br>
              <a:rPr lang="de-DE" altLang="en-US" b="1">
                <a:latin typeface="+mn-lt"/>
              </a:rPr>
            </a:br>
            <a:r>
              <a:rPr lang="de-DE" altLang="en-US" b="1">
                <a:latin typeface="+mn-lt"/>
              </a:rPr>
              <a:t>und Menschen mit Behinderungen</a:t>
            </a:r>
            <a:endParaRPr lang="de-DE" b="1"/>
          </a:p>
        </p:txBody>
      </p:sp>
      <p:sp>
        <p:nvSpPr>
          <p:cNvPr id="3" name="Sous-titre 2">
            <a:extLst>
              <a:ext uri="{FF2B5EF4-FFF2-40B4-BE49-F238E27FC236}">
                <a16:creationId xmlns:a16="http://schemas.microsoft.com/office/drawing/2014/main" id="{4C56346A-D203-4A3F-88D6-C791E4FCBA53}"/>
              </a:ext>
            </a:extLst>
          </p:cNvPr>
          <p:cNvSpPr>
            <a:spLocks noGrp="1"/>
          </p:cNvSpPr>
          <p:nvPr>
            <p:ph type="subTitle" idx="1"/>
          </p:nvPr>
        </p:nvSpPr>
        <p:spPr>
          <a:xfrm>
            <a:off x="1524000" y="4493170"/>
            <a:ext cx="9558528" cy="764629"/>
          </a:xfrm>
        </p:spPr>
        <p:txBody>
          <a:bodyPr/>
          <a:lstStyle/>
          <a:p>
            <a:r>
              <a:rPr lang="de-DE" dirty="0"/>
              <a:t> </a:t>
            </a:r>
          </a:p>
        </p:txBody>
      </p:sp>
      <p:sp>
        <p:nvSpPr>
          <p:cNvPr id="4" name="Espace réservé de la date 3">
            <a:extLst>
              <a:ext uri="{FF2B5EF4-FFF2-40B4-BE49-F238E27FC236}">
                <a16:creationId xmlns:a16="http://schemas.microsoft.com/office/drawing/2014/main" id="{070969C8-FFB1-49C1-99F6-C3F89C310767}"/>
              </a:ext>
            </a:extLst>
          </p:cNvPr>
          <p:cNvSpPr>
            <a:spLocks noGrp="1"/>
          </p:cNvSpPr>
          <p:nvPr>
            <p:ph type="dt" sz="half" idx="10"/>
          </p:nvPr>
        </p:nvSpPr>
        <p:spPr/>
        <p:txBody>
          <a:bodyPr/>
          <a:lstStyle/>
          <a:p>
            <a:r>
              <a:rPr lang="en-US"/>
              <a:t>17/03/2022</a:t>
            </a:r>
            <a:endParaRPr lang="de-DE"/>
          </a:p>
        </p:txBody>
      </p:sp>
      <p:sp>
        <p:nvSpPr>
          <p:cNvPr id="5" name="Espace réservé du pied de page 4">
            <a:extLst>
              <a:ext uri="{FF2B5EF4-FFF2-40B4-BE49-F238E27FC236}">
                <a16:creationId xmlns:a16="http://schemas.microsoft.com/office/drawing/2014/main" id="{09A3ABD9-3042-4CD7-81F9-1892654117FC}"/>
              </a:ext>
            </a:extLst>
          </p:cNvPr>
          <p:cNvSpPr>
            <a:spLocks noGrp="1"/>
          </p:cNvSpPr>
          <p:nvPr>
            <p:ph type="ftr" sz="quarter" idx="11"/>
          </p:nvPr>
        </p:nvSpPr>
        <p:spPr/>
        <p:txBody>
          <a:bodyPr/>
          <a:lstStyle/>
          <a:p>
            <a:r>
              <a:rPr lang="de-DE"/>
              <a:t>BDF-Generalversamlung-Digitalisierung und Menschen mit Behinderungen</a:t>
            </a:r>
            <a:endParaRPr lang="de-DE" dirty="0"/>
          </a:p>
        </p:txBody>
      </p:sp>
      <p:sp>
        <p:nvSpPr>
          <p:cNvPr id="6" name="Espace réservé du numéro de diapositive 5">
            <a:extLst>
              <a:ext uri="{FF2B5EF4-FFF2-40B4-BE49-F238E27FC236}">
                <a16:creationId xmlns:a16="http://schemas.microsoft.com/office/drawing/2014/main" id="{1839CE80-7F89-4104-80E1-3D36ECE30B47}"/>
              </a:ext>
            </a:extLst>
          </p:cNvPr>
          <p:cNvSpPr>
            <a:spLocks noGrp="1"/>
          </p:cNvSpPr>
          <p:nvPr>
            <p:ph type="sldNum" sz="quarter" idx="12"/>
          </p:nvPr>
        </p:nvSpPr>
        <p:spPr/>
        <p:txBody>
          <a:bodyPr/>
          <a:lstStyle/>
          <a:p>
            <a:fld id="{242903E1-5AE3-4D48-ABA3-C8AC9FDD09D2}" type="slidenum">
              <a:rPr lang="de-DE" smtClean="0"/>
              <a:t>1</a:t>
            </a:fld>
            <a:endParaRPr lang="de-DE"/>
          </a:p>
        </p:txBody>
      </p:sp>
      <p:pic>
        <p:nvPicPr>
          <p:cNvPr id="8" name="Image 7" descr="Une image contenant texte, clipart&#10;&#10;Description générée automatiquement">
            <a:extLst>
              <a:ext uri="{FF2B5EF4-FFF2-40B4-BE49-F238E27FC236}">
                <a16:creationId xmlns:a16="http://schemas.microsoft.com/office/drawing/2014/main" id="{210FD7EF-0CAE-4F00-8BA5-74E2D9F9B1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107" y="181197"/>
            <a:ext cx="1340894" cy="1019079"/>
          </a:xfrm>
          <a:prstGeom prst="rect">
            <a:avLst/>
          </a:prstGeom>
        </p:spPr>
      </p:pic>
    </p:spTree>
    <p:extLst>
      <p:ext uri="{BB962C8B-B14F-4D97-AF65-F5344CB8AC3E}">
        <p14:creationId xmlns:p14="http://schemas.microsoft.com/office/powerpoint/2010/main" val="1721582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8FECCB-D91A-4809-A7A0-0E27911ED45D}"/>
              </a:ext>
            </a:extLst>
          </p:cNvPr>
          <p:cNvSpPr>
            <a:spLocks noGrp="1"/>
          </p:cNvSpPr>
          <p:nvPr>
            <p:ph type="title"/>
          </p:nvPr>
        </p:nvSpPr>
        <p:spPr>
          <a:xfrm>
            <a:off x="1466850" y="365125"/>
            <a:ext cx="9886950" cy="1325563"/>
          </a:xfrm>
        </p:spPr>
        <p:txBody>
          <a:bodyPr>
            <a:normAutofit fontScale="90000"/>
          </a:bodyPr>
          <a:lstStyle/>
          <a:p>
            <a:pPr algn="ctr"/>
            <a:br>
              <a:rPr lang="fr-BE" b="1" dirty="0">
                <a:latin typeface="+mn-lt"/>
              </a:rPr>
            </a:br>
            <a:r>
              <a:rPr lang="fr-BE" b="1" dirty="0">
                <a:latin typeface="+mn-lt"/>
              </a:rPr>
              <a:t>Ein weiteres Beispiel ist </a:t>
            </a:r>
            <a:r>
              <a:rPr lang="fr-BE" b="1" dirty="0"/>
              <a:t>die Digitalisierung der Verwaltung</a:t>
            </a:r>
            <a:br>
              <a:rPr lang="fr-BE" dirty="0"/>
            </a:br>
            <a:endParaRPr lang="fr-BE" dirty="0"/>
          </a:p>
        </p:txBody>
      </p:sp>
      <p:sp>
        <p:nvSpPr>
          <p:cNvPr id="3" name="Espace réservé du contenu 2">
            <a:extLst>
              <a:ext uri="{FF2B5EF4-FFF2-40B4-BE49-F238E27FC236}">
                <a16:creationId xmlns:a16="http://schemas.microsoft.com/office/drawing/2014/main" id="{04922DDF-9345-42D5-BF45-0ED17345D03B}"/>
              </a:ext>
            </a:extLst>
          </p:cNvPr>
          <p:cNvSpPr>
            <a:spLocks noGrp="1"/>
          </p:cNvSpPr>
          <p:nvPr>
            <p:ph idx="1"/>
          </p:nvPr>
        </p:nvSpPr>
        <p:spPr/>
        <p:txBody>
          <a:bodyPr>
            <a:normAutofit lnSpcReduction="10000"/>
          </a:bodyPr>
          <a:lstStyle/>
          <a:p>
            <a:pPr lvl="1"/>
            <a:r>
              <a:rPr lang="fr-BE" dirty="0"/>
              <a:t>Der Begriff des "öffentlichen Dienstes" selbst wird durch die Digitalisierung in Frage gestellt </a:t>
            </a:r>
          </a:p>
          <a:p>
            <a:pPr lvl="2"/>
            <a:r>
              <a:rPr lang="fr-BE" sz="2200" dirty="0">
                <a:sym typeface="Wingdings" panose="05000000000000000000" pitchFamily="2" charset="2"/>
              </a:rPr>
              <a:t>de facto bestimmte Zielgruppen keinen Zugang mehr zu den Diensten haben </a:t>
            </a:r>
          </a:p>
          <a:p>
            <a:pPr lvl="2"/>
            <a:r>
              <a:rPr lang="fr-BE" sz="2200" dirty="0">
                <a:sym typeface="Wingdings" panose="05000000000000000000" pitchFamily="2" charset="2"/>
              </a:rPr>
              <a:t>Erhöhung des </a:t>
            </a:r>
            <a:r>
              <a:rPr lang="fr-BE" sz="2200" i="1" dirty="0" err="1">
                <a:sym typeface="Wingdings" panose="05000000000000000000" pitchFamily="2" charset="2"/>
              </a:rPr>
              <a:t>Non-Take-up</a:t>
            </a:r>
            <a:r>
              <a:rPr lang="fr-BE" sz="2200" dirty="0" err="1">
                <a:sym typeface="Wingdings" panose="05000000000000000000" pitchFamily="2" charset="2"/>
              </a:rPr>
              <a:t> </a:t>
            </a:r>
          </a:p>
          <a:p>
            <a:pPr lvl="1"/>
            <a:r>
              <a:rPr lang="fr-BE" dirty="0"/>
              <a:t>Der FÖD Soziale Sicherheit ist führend bei der Nutzung der Digitalisierung. Doch in der GD Menschen mit Behinderungen unterstreichen die Erwartungen der Nutzer den dringenden Bedarf an Personal.</a:t>
            </a:r>
          </a:p>
          <a:p>
            <a:pPr lvl="2"/>
            <a:r>
              <a:rPr lang="fr-BE" sz="2200" dirty="0"/>
              <a:t>Die Digitalisierung soll durch die automatisierte Bearbeitung einfacher Aufgaben Zeit sparen. </a:t>
            </a:r>
          </a:p>
          <a:p>
            <a:pPr lvl="2"/>
            <a:r>
              <a:rPr lang="fr-BE" sz="2200" dirty="0"/>
              <a:t>Sie ist ein Pluspunkt, wenn diese Zeitersparnis eine menschlichere, tiefere Bearbeitung komplexer Fälle ermöglicht.</a:t>
            </a:r>
          </a:p>
          <a:p>
            <a:pPr lvl="1"/>
            <a:r>
              <a:rPr lang="fr-BE" dirty="0"/>
              <a:t>Die Grundlage der Informatik bleibt binär, d. h. entweder ja oder nein. Dieser Ansatz ist mit dem der Sozialarbeit unvereinbar.</a:t>
            </a:r>
          </a:p>
          <a:p>
            <a:endParaRPr lang="fr-BE" dirty="0"/>
          </a:p>
        </p:txBody>
      </p:sp>
      <p:sp>
        <p:nvSpPr>
          <p:cNvPr id="4" name="Espace réservé de la date 3">
            <a:extLst>
              <a:ext uri="{FF2B5EF4-FFF2-40B4-BE49-F238E27FC236}">
                <a16:creationId xmlns:a16="http://schemas.microsoft.com/office/drawing/2014/main" id="{59AECD1B-EA1A-4087-98CC-6A2A069E5754}"/>
              </a:ext>
            </a:extLst>
          </p:cNvPr>
          <p:cNvSpPr>
            <a:spLocks noGrp="1"/>
          </p:cNvSpPr>
          <p:nvPr>
            <p:ph type="dt" sz="half" idx="10"/>
          </p:nvPr>
        </p:nvSpPr>
        <p:spPr/>
        <p:txBody>
          <a:bodyPr/>
          <a:lstStyle/>
          <a:p>
            <a:r>
              <a:rPr lang="en-US"/>
              <a:t>17/03/2022</a:t>
            </a:r>
            <a:endParaRPr lang="fr-BE"/>
          </a:p>
        </p:txBody>
      </p:sp>
      <p:sp>
        <p:nvSpPr>
          <p:cNvPr id="5" name="Espace réservé du pied de page 4">
            <a:extLst>
              <a:ext uri="{FF2B5EF4-FFF2-40B4-BE49-F238E27FC236}">
                <a16:creationId xmlns:a16="http://schemas.microsoft.com/office/drawing/2014/main" id="{81A0835A-77D7-4CEB-A7BC-BBB353BED9F9}"/>
              </a:ext>
            </a:extLst>
          </p:cNvPr>
          <p:cNvSpPr>
            <a:spLocks noGrp="1"/>
          </p:cNvSpPr>
          <p:nvPr>
            <p:ph type="ftr" sz="quarter" idx="11"/>
          </p:nvPr>
        </p:nvSpPr>
        <p:spPr/>
        <p:txBody>
          <a:bodyPr/>
          <a:lstStyle/>
          <a:p>
            <a:r>
              <a:rPr lang="de-DE"/>
              <a:t>BDF-Generalversamlung-Digitalisierung und Menschen mit Behinderungen</a:t>
            </a:r>
            <a:endParaRPr lang="fr-BE"/>
          </a:p>
        </p:txBody>
      </p:sp>
      <p:sp>
        <p:nvSpPr>
          <p:cNvPr id="6" name="Espace réservé du numéro de diapositive 5">
            <a:extLst>
              <a:ext uri="{FF2B5EF4-FFF2-40B4-BE49-F238E27FC236}">
                <a16:creationId xmlns:a16="http://schemas.microsoft.com/office/drawing/2014/main" id="{3AE84754-A11F-4A82-8EAB-666EB3E9E337}"/>
              </a:ext>
            </a:extLst>
          </p:cNvPr>
          <p:cNvSpPr>
            <a:spLocks noGrp="1"/>
          </p:cNvSpPr>
          <p:nvPr>
            <p:ph type="sldNum" sz="quarter" idx="12"/>
          </p:nvPr>
        </p:nvSpPr>
        <p:spPr/>
        <p:txBody>
          <a:bodyPr/>
          <a:lstStyle/>
          <a:p>
            <a:fld id="{242903E1-5AE3-4D48-ABA3-C8AC9FDD09D2}" type="slidenum">
              <a:rPr lang="fr-BE" smtClean="0"/>
              <a:t>10</a:t>
            </a:fld>
            <a:endParaRPr lang="fr-BE"/>
          </a:p>
        </p:txBody>
      </p:sp>
      <p:pic>
        <p:nvPicPr>
          <p:cNvPr id="8" name="Image 7" descr="Une image contenant texte, clipart&#10;&#10;Description générée automatiquement">
            <a:extLst>
              <a:ext uri="{FF2B5EF4-FFF2-40B4-BE49-F238E27FC236}">
                <a16:creationId xmlns:a16="http://schemas.microsoft.com/office/drawing/2014/main" id="{C8EEDD25-1CE8-4378-A681-EC355E5041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825" y="133477"/>
            <a:ext cx="1104900" cy="839724"/>
          </a:xfrm>
          <a:prstGeom prst="rect">
            <a:avLst/>
          </a:prstGeom>
        </p:spPr>
      </p:pic>
    </p:spTree>
    <p:extLst>
      <p:ext uri="{BB962C8B-B14F-4D97-AF65-F5344CB8AC3E}">
        <p14:creationId xmlns:p14="http://schemas.microsoft.com/office/powerpoint/2010/main" val="943632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DB76B-2E7D-4565-A5B7-C888F219802E}"/>
              </a:ext>
            </a:extLst>
          </p:cNvPr>
          <p:cNvSpPr>
            <a:spLocks noGrp="1"/>
          </p:cNvSpPr>
          <p:nvPr>
            <p:ph type="title"/>
          </p:nvPr>
        </p:nvSpPr>
        <p:spPr/>
        <p:txBody>
          <a:bodyPr/>
          <a:lstStyle/>
          <a:p>
            <a:pPr algn="ctr"/>
            <a:r>
              <a:rPr lang="fr-BE" b="1">
                <a:latin typeface="+mn-lt"/>
              </a:rPr>
              <a:t>BDF fordert inklusive Digitalisierung</a:t>
            </a:r>
          </a:p>
        </p:txBody>
      </p:sp>
      <p:sp>
        <p:nvSpPr>
          <p:cNvPr id="3" name="Espace réservé du contenu 2">
            <a:extLst>
              <a:ext uri="{FF2B5EF4-FFF2-40B4-BE49-F238E27FC236}">
                <a16:creationId xmlns:a16="http://schemas.microsoft.com/office/drawing/2014/main" id="{3F388283-37E5-4946-9756-73DE060A4D67}"/>
              </a:ext>
            </a:extLst>
          </p:cNvPr>
          <p:cNvSpPr>
            <a:spLocks noGrp="1"/>
          </p:cNvSpPr>
          <p:nvPr>
            <p:ph idx="1"/>
          </p:nvPr>
        </p:nvSpPr>
        <p:spPr/>
        <p:txBody>
          <a:bodyPr>
            <a:normAutofit fontScale="92500"/>
          </a:bodyPr>
          <a:lstStyle/>
          <a:p>
            <a:pPr marL="514350" indent="-514350">
              <a:buFont typeface="+mj-lt"/>
              <a:buAutoNum type="arabicPeriod"/>
            </a:pPr>
            <a:r>
              <a:rPr lang="fr-BE" dirty="0"/>
              <a:t>Anforderungen an die Barrierefreiheit integrieren</a:t>
            </a:r>
          </a:p>
          <a:p>
            <a:pPr marL="514350" indent="-514350">
              <a:buFont typeface="+mj-lt"/>
              <a:buAutoNum type="arabicPeriod"/>
            </a:pPr>
            <a:r>
              <a:rPr lang="fr-BE" dirty="0"/>
              <a:t>Umkehrung der derzeitigen Logik: Was für Menschen mit Behinderungen zugänglich ist, wird auch für die Allgemeinheit zugänglich sein. </a:t>
            </a:r>
          </a:p>
          <a:p>
            <a:pPr marL="514350" indent="-514350">
              <a:buFont typeface="+mj-lt"/>
              <a:buAutoNum type="arabicPeriod"/>
            </a:pPr>
            <a:r>
              <a:rPr lang="fr-BE" dirty="0"/>
              <a:t>Gewährleistung der Rechte von Menschen mit Behinderungen auf Nichtdiskriminierung, Gleichstellung, Privatsphäre und Datenschutz</a:t>
            </a:r>
          </a:p>
          <a:p>
            <a:pPr marL="514350" indent="-514350">
              <a:buFont typeface="+mj-lt"/>
              <a:buAutoNum type="arabicPeriod"/>
            </a:pPr>
            <a:r>
              <a:rPr lang="fr-BE" dirty="0"/>
              <a:t>Wahlmöglichkeiten beibehalten, ohne zusätzliche Kosten ... z. B. für die Papierversion</a:t>
            </a:r>
          </a:p>
          <a:p>
            <a:pPr marL="514350" indent="-514350">
              <a:buFont typeface="+mj-lt"/>
              <a:buAutoNum type="arabicPeriod"/>
            </a:pPr>
            <a:r>
              <a:rPr lang="fr-BE" dirty="0"/>
              <a:t>Sicherstellen, dass alle Menschen mit Behinderungen gleichermaßen von allen positiven Aspekten des digitalen Wandels profitieren können, insbesondere als Konsumenten</a:t>
            </a:r>
          </a:p>
        </p:txBody>
      </p:sp>
      <p:sp>
        <p:nvSpPr>
          <p:cNvPr id="4" name="Espace réservé de la date 3">
            <a:extLst>
              <a:ext uri="{FF2B5EF4-FFF2-40B4-BE49-F238E27FC236}">
                <a16:creationId xmlns:a16="http://schemas.microsoft.com/office/drawing/2014/main" id="{1C9CE7C5-3A91-4508-8BC3-F98B0FD22D91}"/>
              </a:ext>
            </a:extLst>
          </p:cNvPr>
          <p:cNvSpPr>
            <a:spLocks noGrp="1"/>
          </p:cNvSpPr>
          <p:nvPr>
            <p:ph type="dt" sz="half" idx="10"/>
          </p:nvPr>
        </p:nvSpPr>
        <p:spPr/>
        <p:txBody>
          <a:bodyPr/>
          <a:lstStyle/>
          <a:p>
            <a:r>
              <a:rPr lang="en-US"/>
              <a:t>17/03/2022</a:t>
            </a:r>
            <a:endParaRPr lang="fr-BE"/>
          </a:p>
        </p:txBody>
      </p:sp>
      <p:sp>
        <p:nvSpPr>
          <p:cNvPr id="5" name="Espace réservé du pied de page 4">
            <a:extLst>
              <a:ext uri="{FF2B5EF4-FFF2-40B4-BE49-F238E27FC236}">
                <a16:creationId xmlns:a16="http://schemas.microsoft.com/office/drawing/2014/main" id="{C6FF17F3-D9AA-47D3-A69B-6C6A7A267BA4}"/>
              </a:ext>
            </a:extLst>
          </p:cNvPr>
          <p:cNvSpPr>
            <a:spLocks noGrp="1"/>
          </p:cNvSpPr>
          <p:nvPr>
            <p:ph type="ftr" sz="quarter" idx="11"/>
          </p:nvPr>
        </p:nvSpPr>
        <p:spPr/>
        <p:txBody>
          <a:bodyPr/>
          <a:lstStyle/>
          <a:p>
            <a:r>
              <a:rPr lang="de-DE"/>
              <a:t>BDF-Generalversamlung-Digitalisierung und Menschen mit Behinderungen</a:t>
            </a:r>
            <a:endParaRPr lang="fr-BE"/>
          </a:p>
        </p:txBody>
      </p:sp>
      <p:sp>
        <p:nvSpPr>
          <p:cNvPr id="6" name="Espace réservé du numéro de diapositive 5">
            <a:extLst>
              <a:ext uri="{FF2B5EF4-FFF2-40B4-BE49-F238E27FC236}">
                <a16:creationId xmlns:a16="http://schemas.microsoft.com/office/drawing/2014/main" id="{5AA3D539-035A-4D0C-8F45-A5237DF28765}"/>
              </a:ext>
            </a:extLst>
          </p:cNvPr>
          <p:cNvSpPr>
            <a:spLocks noGrp="1"/>
          </p:cNvSpPr>
          <p:nvPr>
            <p:ph type="sldNum" sz="quarter" idx="12"/>
          </p:nvPr>
        </p:nvSpPr>
        <p:spPr/>
        <p:txBody>
          <a:bodyPr/>
          <a:lstStyle/>
          <a:p>
            <a:fld id="{242903E1-5AE3-4D48-ABA3-C8AC9FDD09D2}" type="slidenum">
              <a:rPr lang="fr-BE" smtClean="0"/>
              <a:t>11</a:t>
            </a:fld>
            <a:endParaRPr lang="fr-BE"/>
          </a:p>
        </p:txBody>
      </p:sp>
      <p:pic>
        <p:nvPicPr>
          <p:cNvPr id="8" name="Image 7" descr="Une image contenant texte, clipart&#10;&#10;Description générée automatiquement">
            <a:extLst>
              <a:ext uri="{FF2B5EF4-FFF2-40B4-BE49-F238E27FC236}">
                <a16:creationId xmlns:a16="http://schemas.microsoft.com/office/drawing/2014/main" id="{5D2B5C8E-4596-4C29-8D2E-0AAD599D16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774" y="126999"/>
            <a:ext cx="1123783" cy="854075"/>
          </a:xfrm>
          <a:prstGeom prst="rect">
            <a:avLst/>
          </a:prstGeom>
        </p:spPr>
      </p:pic>
    </p:spTree>
    <p:extLst>
      <p:ext uri="{BB962C8B-B14F-4D97-AF65-F5344CB8AC3E}">
        <p14:creationId xmlns:p14="http://schemas.microsoft.com/office/powerpoint/2010/main" val="2857063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D7B536-D734-4F19-A226-CA8E6C19956B}"/>
              </a:ext>
            </a:extLst>
          </p:cNvPr>
          <p:cNvSpPr>
            <a:spLocks noGrp="1"/>
          </p:cNvSpPr>
          <p:nvPr>
            <p:ph type="title"/>
          </p:nvPr>
        </p:nvSpPr>
        <p:spPr/>
        <p:txBody>
          <a:bodyPr/>
          <a:lstStyle/>
          <a:p>
            <a:pPr algn="ctr"/>
            <a:r>
              <a:rPr lang="fr-BE" b="1" dirty="0">
                <a:latin typeface="+mn-lt"/>
              </a:rPr>
              <a:t>BDF </a:t>
            </a:r>
            <a:r>
              <a:rPr lang="fr-BE" b="1" dirty="0" err="1">
                <a:latin typeface="+mn-lt"/>
              </a:rPr>
              <a:t>fordert</a:t>
            </a:r>
            <a:r>
              <a:rPr lang="fr-BE" b="1" dirty="0">
                <a:latin typeface="+mn-lt"/>
              </a:rPr>
              <a:t> </a:t>
            </a:r>
            <a:r>
              <a:rPr lang="fr-BE" b="1" dirty="0" err="1">
                <a:latin typeface="+mn-lt"/>
              </a:rPr>
              <a:t>inklusive</a:t>
            </a:r>
            <a:r>
              <a:rPr lang="fr-BE" b="1" dirty="0">
                <a:latin typeface="+mn-lt"/>
              </a:rPr>
              <a:t> </a:t>
            </a:r>
            <a:r>
              <a:rPr lang="fr-BE" b="1" dirty="0" err="1">
                <a:latin typeface="+mn-lt"/>
              </a:rPr>
              <a:t>Digitalisierung</a:t>
            </a:r>
            <a:endParaRPr lang="fr-BE" dirty="0"/>
          </a:p>
        </p:txBody>
      </p:sp>
      <p:sp>
        <p:nvSpPr>
          <p:cNvPr id="3" name="Espace réservé du contenu 2">
            <a:extLst>
              <a:ext uri="{FF2B5EF4-FFF2-40B4-BE49-F238E27FC236}">
                <a16:creationId xmlns:a16="http://schemas.microsoft.com/office/drawing/2014/main" id="{8A8A0EAF-8331-4982-826E-F11365451183}"/>
              </a:ext>
            </a:extLst>
          </p:cNvPr>
          <p:cNvSpPr>
            <a:spLocks noGrp="1"/>
          </p:cNvSpPr>
          <p:nvPr>
            <p:ph idx="1"/>
          </p:nvPr>
        </p:nvSpPr>
        <p:spPr>
          <a:xfrm>
            <a:off x="838200" y="2105025"/>
            <a:ext cx="10515600" cy="4071938"/>
          </a:xfrm>
        </p:spPr>
        <p:txBody>
          <a:bodyPr>
            <a:normAutofit/>
          </a:bodyPr>
          <a:lstStyle/>
          <a:p>
            <a:pPr marL="514350" indent="-514350">
              <a:buFont typeface="+mj-lt"/>
              <a:buAutoNum type="arabicPeriod" startAt="5"/>
            </a:pPr>
            <a:r>
              <a:rPr lang="fr-BE" b="0" i="0" dirty="0">
                <a:solidFill>
                  <a:srgbClr val="333333"/>
                </a:solidFill>
                <a:effectLst/>
                <a:latin typeface="Calibri" panose="020F0502020204030204" pitchFamily="34" charset="0"/>
                <a:cs typeface="Calibri" panose="020F0502020204030204" pitchFamily="34" charset="0"/>
              </a:rPr>
              <a:t>Sicherstellen, dass die Rechte von Menschen mit Behinderungen durch die Digitalisierung gefördert werden, insbesondere in den Bereichen Zugang zur Justiz, Schutz der Rechte von Opfern, elektronische Gesundheitsdienste und Maßnahmen zur Bekämpfung von Gewalt gegen Frauen</a:t>
            </a:r>
          </a:p>
          <a:p>
            <a:pPr marL="514350" indent="-514350">
              <a:buFont typeface="+mj-lt"/>
              <a:buAutoNum type="arabicPeriod" startAt="5"/>
            </a:pPr>
            <a:r>
              <a:rPr lang="fr-BE" b="0" i="0" dirty="0">
                <a:solidFill>
                  <a:srgbClr val="333333"/>
                </a:solidFill>
                <a:effectLst/>
                <a:latin typeface="Calibri" panose="020F0502020204030204" pitchFamily="34" charset="0"/>
                <a:cs typeface="Calibri" panose="020F0502020204030204" pitchFamily="34" charset="0"/>
              </a:rPr>
              <a:t>Sicherstellen, dass die Behörden</a:t>
            </a:r>
          </a:p>
          <a:p>
            <a:pPr lvl="1"/>
            <a:r>
              <a:rPr lang="fr-BE" dirty="0">
                <a:solidFill>
                  <a:srgbClr val="333333"/>
                </a:solidFill>
                <a:latin typeface="Calibri" panose="020F0502020204030204" pitchFamily="34" charset="0"/>
                <a:cs typeface="Calibri" panose="020F0502020204030204" pitchFamily="34" charset="0"/>
              </a:rPr>
              <a:t>investieren in </a:t>
            </a:r>
            <a:r>
              <a:rPr lang="fr-BE" b="0" i="0" dirty="0">
                <a:solidFill>
                  <a:srgbClr val="333333"/>
                </a:solidFill>
                <a:effectLst/>
                <a:latin typeface="Calibri" panose="020F0502020204030204" pitchFamily="34" charset="0"/>
                <a:cs typeface="Calibri" panose="020F0502020204030204" pitchFamily="34" charset="0"/>
              </a:rPr>
              <a:t>die Ausbildung möglichst vieler Menschen </a:t>
            </a:r>
          </a:p>
          <a:p>
            <a:pPr lvl="1"/>
            <a:r>
              <a:rPr lang="fr-BE" b="0" i="0" dirty="0">
                <a:solidFill>
                  <a:srgbClr val="333333"/>
                </a:solidFill>
                <a:effectLst/>
                <a:latin typeface="Calibri" panose="020F0502020204030204" pitchFamily="34" charset="0"/>
                <a:cs typeface="Calibri" panose="020F0502020204030204" pitchFamily="34" charset="0"/>
              </a:rPr>
              <a:t>Diese Schulungen erschwinglich </a:t>
            </a:r>
            <a:r>
              <a:rPr lang="fr-BE" dirty="0">
                <a:solidFill>
                  <a:srgbClr val="333333"/>
                </a:solidFill>
                <a:latin typeface="Calibri" panose="020F0502020204030204" pitchFamily="34" charset="0"/>
                <a:cs typeface="Calibri" panose="020F0502020204030204" pitchFamily="34" charset="0"/>
              </a:rPr>
              <a:t>machen, sie </a:t>
            </a:r>
            <a:r>
              <a:rPr lang="fr-BE" b="0" i="0" dirty="0">
                <a:solidFill>
                  <a:srgbClr val="333333"/>
                </a:solidFill>
                <a:effectLst/>
                <a:latin typeface="Calibri" panose="020F0502020204030204" pitchFamily="34" charset="0"/>
                <a:cs typeface="Calibri" panose="020F0502020204030204" pitchFamily="34" charset="0"/>
              </a:rPr>
              <a:t>aber nicht zur Pflicht machen </a:t>
            </a:r>
          </a:p>
          <a:p>
            <a:endParaRPr lang="fr-BE" dirty="0"/>
          </a:p>
        </p:txBody>
      </p:sp>
      <p:sp>
        <p:nvSpPr>
          <p:cNvPr id="4" name="Espace réservé de la date 3">
            <a:extLst>
              <a:ext uri="{FF2B5EF4-FFF2-40B4-BE49-F238E27FC236}">
                <a16:creationId xmlns:a16="http://schemas.microsoft.com/office/drawing/2014/main" id="{35B8FC97-E02A-493F-848C-82BFC7BD1D1E}"/>
              </a:ext>
            </a:extLst>
          </p:cNvPr>
          <p:cNvSpPr>
            <a:spLocks noGrp="1"/>
          </p:cNvSpPr>
          <p:nvPr>
            <p:ph type="dt" sz="half" idx="10"/>
          </p:nvPr>
        </p:nvSpPr>
        <p:spPr/>
        <p:txBody>
          <a:bodyPr/>
          <a:lstStyle/>
          <a:p>
            <a:r>
              <a:rPr lang="en-US"/>
              <a:t>17/03/2022</a:t>
            </a:r>
            <a:endParaRPr lang="fr-BE"/>
          </a:p>
        </p:txBody>
      </p:sp>
      <p:sp>
        <p:nvSpPr>
          <p:cNvPr id="5" name="Espace réservé du pied de page 4">
            <a:extLst>
              <a:ext uri="{FF2B5EF4-FFF2-40B4-BE49-F238E27FC236}">
                <a16:creationId xmlns:a16="http://schemas.microsoft.com/office/drawing/2014/main" id="{61495AFF-50F6-42FD-94B3-B0D68D13AC9C}"/>
              </a:ext>
            </a:extLst>
          </p:cNvPr>
          <p:cNvSpPr>
            <a:spLocks noGrp="1"/>
          </p:cNvSpPr>
          <p:nvPr>
            <p:ph type="ftr" sz="quarter" idx="11"/>
          </p:nvPr>
        </p:nvSpPr>
        <p:spPr/>
        <p:txBody>
          <a:bodyPr/>
          <a:lstStyle/>
          <a:p>
            <a:r>
              <a:rPr lang="de-DE"/>
              <a:t>BDF-Generalversamlung-Digitalisierung und Menschen mit Behinderungen</a:t>
            </a:r>
            <a:endParaRPr lang="fr-BE"/>
          </a:p>
        </p:txBody>
      </p:sp>
      <p:sp>
        <p:nvSpPr>
          <p:cNvPr id="6" name="Espace réservé du numéro de diapositive 5">
            <a:extLst>
              <a:ext uri="{FF2B5EF4-FFF2-40B4-BE49-F238E27FC236}">
                <a16:creationId xmlns:a16="http://schemas.microsoft.com/office/drawing/2014/main" id="{7A708BC9-0F3D-4928-AB4E-35C6FD505A79}"/>
              </a:ext>
            </a:extLst>
          </p:cNvPr>
          <p:cNvSpPr>
            <a:spLocks noGrp="1"/>
          </p:cNvSpPr>
          <p:nvPr>
            <p:ph type="sldNum" sz="quarter" idx="12"/>
          </p:nvPr>
        </p:nvSpPr>
        <p:spPr/>
        <p:txBody>
          <a:bodyPr/>
          <a:lstStyle/>
          <a:p>
            <a:fld id="{242903E1-5AE3-4D48-ABA3-C8AC9FDD09D2}" type="slidenum">
              <a:rPr lang="fr-BE" smtClean="0"/>
              <a:t>12</a:t>
            </a:fld>
            <a:endParaRPr lang="fr-BE"/>
          </a:p>
        </p:txBody>
      </p:sp>
      <p:pic>
        <p:nvPicPr>
          <p:cNvPr id="8" name="Image 7" descr="Une image contenant texte, clipart&#10;&#10;Description générée automatiquement">
            <a:extLst>
              <a:ext uri="{FF2B5EF4-FFF2-40B4-BE49-F238E27FC236}">
                <a16:creationId xmlns:a16="http://schemas.microsoft.com/office/drawing/2014/main" id="{A138C3D6-019C-435E-9A23-A19AB60E95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824" y="133350"/>
            <a:ext cx="1209675" cy="919353"/>
          </a:xfrm>
          <a:prstGeom prst="rect">
            <a:avLst/>
          </a:prstGeom>
        </p:spPr>
      </p:pic>
    </p:spTree>
    <p:extLst>
      <p:ext uri="{BB962C8B-B14F-4D97-AF65-F5344CB8AC3E}">
        <p14:creationId xmlns:p14="http://schemas.microsoft.com/office/powerpoint/2010/main" val="3447787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F7BE39-B1F1-4A1C-B4A4-2548F64CFA8B}"/>
              </a:ext>
            </a:extLst>
          </p:cNvPr>
          <p:cNvSpPr>
            <a:spLocks noGrp="1"/>
          </p:cNvSpPr>
          <p:nvPr>
            <p:ph type="title"/>
          </p:nvPr>
        </p:nvSpPr>
        <p:spPr/>
        <p:txBody>
          <a:bodyPr/>
          <a:lstStyle/>
          <a:p>
            <a:pPr algn="ctr"/>
            <a:r>
              <a:rPr lang="de-DE" b="1">
                <a:latin typeface="+mn-lt"/>
              </a:rPr>
              <a:t>BDF fordert inklusive Digitalisierung</a:t>
            </a:r>
            <a:endParaRPr lang="de-DE"/>
          </a:p>
        </p:txBody>
      </p:sp>
      <p:sp>
        <p:nvSpPr>
          <p:cNvPr id="3" name="Espace réservé du contenu 2">
            <a:extLst>
              <a:ext uri="{FF2B5EF4-FFF2-40B4-BE49-F238E27FC236}">
                <a16:creationId xmlns:a16="http://schemas.microsoft.com/office/drawing/2014/main" id="{277E4889-A076-4C23-85D4-B394297E2845}"/>
              </a:ext>
            </a:extLst>
          </p:cNvPr>
          <p:cNvSpPr>
            <a:spLocks noGrp="1"/>
          </p:cNvSpPr>
          <p:nvPr>
            <p:ph idx="1"/>
          </p:nvPr>
        </p:nvSpPr>
        <p:spPr>
          <a:xfrm>
            <a:off x="838200" y="2149311"/>
            <a:ext cx="10515600" cy="4027652"/>
          </a:xfrm>
        </p:spPr>
        <p:txBody>
          <a:bodyPr>
            <a:normAutofit/>
          </a:bodyPr>
          <a:lstStyle/>
          <a:p>
            <a:pPr marL="514350" indent="-514350">
              <a:buFont typeface="+mj-lt"/>
              <a:buAutoNum type="arabicPeriod" startAt="7"/>
            </a:pPr>
            <a:r>
              <a:rPr lang="de-DE" b="0" i="0">
                <a:solidFill>
                  <a:srgbClr val="333333"/>
                </a:solidFill>
                <a:effectLst/>
                <a:latin typeface="Calibri" panose="020F0502020204030204" pitchFamily="34" charset="0"/>
                <a:cs typeface="Calibri" panose="020F0502020204030204" pitchFamily="34" charset="0"/>
              </a:rPr>
              <a:t>Organisationen, die Menschen mit Behinderungen vertreten, und Experten für Barrierefreiheit an der Entwicklung und Umsetzung digitaler Strategien beteiligen</a:t>
            </a:r>
          </a:p>
          <a:p>
            <a:pPr marL="514350" indent="-514350">
              <a:buFont typeface="+mj-lt"/>
              <a:buAutoNum type="arabicPeriod" startAt="7"/>
            </a:pPr>
            <a:r>
              <a:rPr lang="de-DE" b="0" i="0">
                <a:solidFill>
                  <a:srgbClr val="333333"/>
                </a:solidFill>
                <a:effectLst/>
                <a:latin typeface="Calibri" panose="020F0502020204030204" pitchFamily="34" charset="0"/>
                <a:cs typeface="Calibri" panose="020F0502020204030204" pitchFamily="34" charset="0"/>
              </a:rPr>
              <a:t>Gewährleistung einer wirksamen Umsetzung der digitalen Politik durch die Einrichtung von zugänglichen, unabhängigen, gut finanzierten und mit ausreichend Personal ausgestatteten Überwachungs- und Beschwerdemechanismen, die über Fachkenntnisse im Bereich der Barrierefreiheit und der Grundrechte von Menschen mit Behinderungen verfügen.</a:t>
            </a:r>
            <a:endParaRPr lang="de-DE">
              <a:latin typeface="Calibri" panose="020F0502020204030204" pitchFamily="34" charset="0"/>
              <a:cs typeface="Calibri" panose="020F0502020204030204" pitchFamily="34" charset="0"/>
            </a:endParaRPr>
          </a:p>
        </p:txBody>
      </p:sp>
      <p:sp>
        <p:nvSpPr>
          <p:cNvPr id="4" name="Espace réservé de la date 3">
            <a:extLst>
              <a:ext uri="{FF2B5EF4-FFF2-40B4-BE49-F238E27FC236}">
                <a16:creationId xmlns:a16="http://schemas.microsoft.com/office/drawing/2014/main" id="{877AABAB-F17E-429F-A315-AB1C7EDCA069}"/>
              </a:ext>
            </a:extLst>
          </p:cNvPr>
          <p:cNvSpPr>
            <a:spLocks noGrp="1"/>
          </p:cNvSpPr>
          <p:nvPr>
            <p:ph type="dt" sz="half" idx="10"/>
          </p:nvPr>
        </p:nvSpPr>
        <p:spPr/>
        <p:txBody>
          <a:bodyPr/>
          <a:lstStyle/>
          <a:p>
            <a:r>
              <a:rPr lang="de-DE"/>
              <a:t>17/03/2022</a:t>
            </a:r>
          </a:p>
        </p:txBody>
      </p:sp>
      <p:sp>
        <p:nvSpPr>
          <p:cNvPr id="5" name="Espace réservé du pied de page 4">
            <a:extLst>
              <a:ext uri="{FF2B5EF4-FFF2-40B4-BE49-F238E27FC236}">
                <a16:creationId xmlns:a16="http://schemas.microsoft.com/office/drawing/2014/main" id="{5ECFB9A5-0AB9-48EB-8B23-B4549CBFFFA3}"/>
              </a:ext>
            </a:extLst>
          </p:cNvPr>
          <p:cNvSpPr>
            <a:spLocks noGrp="1"/>
          </p:cNvSpPr>
          <p:nvPr>
            <p:ph type="ftr" sz="quarter" idx="11"/>
          </p:nvPr>
        </p:nvSpPr>
        <p:spPr/>
        <p:txBody>
          <a:bodyPr/>
          <a:lstStyle/>
          <a:p>
            <a:r>
              <a:rPr lang="de-DE"/>
              <a:t>BDF-Generalversamlung-Digitalisierung und Menschen mit Behinderungen</a:t>
            </a:r>
          </a:p>
        </p:txBody>
      </p:sp>
      <p:sp>
        <p:nvSpPr>
          <p:cNvPr id="6" name="Espace réservé du numéro de diapositive 5">
            <a:extLst>
              <a:ext uri="{FF2B5EF4-FFF2-40B4-BE49-F238E27FC236}">
                <a16:creationId xmlns:a16="http://schemas.microsoft.com/office/drawing/2014/main" id="{60C85FE5-656B-4BB9-B579-67F58DADF4A6}"/>
              </a:ext>
            </a:extLst>
          </p:cNvPr>
          <p:cNvSpPr>
            <a:spLocks noGrp="1"/>
          </p:cNvSpPr>
          <p:nvPr>
            <p:ph type="sldNum" sz="quarter" idx="12"/>
          </p:nvPr>
        </p:nvSpPr>
        <p:spPr/>
        <p:txBody>
          <a:bodyPr/>
          <a:lstStyle/>
          <a:p>
            <a:fld id="{242903E1-5AE3-4D48-ABA3-C8AC9FDD09D2}" type="slidenum">
              <a:rPr lang="de-DE" smtClean="0"/>
              <a:t>13</a:t>
            </a:fld>
            <a:endParaRPr lang="de-DE"/>
          </a:p>
        </p:txBody>
      </p:sp>
      <p:pic>
        <p:nvPicPr>
          <p:cNvPr id="8" name="Image 7" descr="Une image contenant texte, clipart&#10;&#10;Description générée automatiquement">
            <a:extLst>
              <a:ext uri="{FF2B5EF4-FFF2-40B4-BE49-F238E27FC236}">
                <a16:creationId xmlns:a16="http://schemas.microsoft.com/office/drawing/2014/main" id="{92D4ADB2-74E4-49BB-9137-A37D3A35E7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350" y="133477"/>
            <a:ext cx="1215524" cy="923798"/>
          </a:xfrm>
          <a:prstGeom prst="rect">
            <a:avLst/>
          </a:prstGeom>
        </p:spPr>
      </p:pic>
    </p:spTree>
    <p:extLst>
      <p:ext uri="{BB962C8B-B14F-4D97-AF65-F5344CB8AC3E}">
        <p14:creationId xmlns:p14="http://schemas.microsoft.com/office/powerpoint/2010/main" val="4152798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6BF1E0-4830-44A7-9EDF-6B4DF4F3F5D6}"/>
              </a:ext>
            </a:extLst>
          </p:cNvPr>
          <p:cNvSpPr>
            <a:spLocks noGrp="1"/>
          </p:cNvSpPr>
          <p:nvPr>
            <p:ph type="title"/>
          </p:nvPr>
        </p:nvSpPr>
        <p:spPr>
          <a:xfrm>
            <a:off x="1272618" y="365125"/>
            <a:ext cx="10081181" cy="1325563"/>
          </a:xfrm>
        </p:spPr>
        <p:txBody>
          <a:bodyPr/>
          <a:lstStyle/>
          <a:p>
            <a:pPr algn="ctr"/>
            <a:r>
              <a:rPr lang="de-DE" b="1" dirty="0">
                <a:latin typeface="+mn-lt"/>
              </a:rPr>
              <a:t>BDF fordert inklusive Digitalisierung</a:t>
            </a:r>
            <a:endParaRPr lang="de-DE" dirty="0"/>
          </a:p>
        </p:txBody>
      </p:sp>
      <p:sp>
        <p:nvSpPr>
          <p:cNvPr id="3" name="Espace réservé du contenu 2">
            <a:extLst>
              <a:ext uri="{FF2B5EF4-FFF2-40B4-BE49-F238E27FC236}">
                <a16:creationId xmlns:a16="http://schemas.microsoft.com/office/drawing/2014/main" id="{72C59243-6203-4FD3-AB27-96ACF93D1D1D}"/>
              </a:ext>
            </a:extLst>
          </p:cNvPr>
          <p:cNvSpPr>
            <a:spLocks noGrp="1"/>
          </p:cNvSpPr>
          <p:nvPr>
            <p:ph idx="1"/>
          </p:nvPr>
        </p:nvSpPr>
        <p:spPr>
          <a:xfrm>
            <a:off x="838200" y="2152649"/>
            <a:ext cx="10515600" cy="4024313"/>
          </a:xfrm>
        </p:spPr>
        <p:txBody>
          <a:bodyPr/>
          <a:lstStyle/>
          <a:p>
            <a:pPr marL="514350" indent="-514350" algn="l">
              <a:buFont typeface="+mj-lt"/>
              <a:buAutoNum type="arabicPeriod" startAt="9"/>
            </a:pPr>
            <a:r>
              <a:rPr lang="de-DE" b="0" i="0" dirty="0">
                <a:solidFill>
                  <a:srgbClr val="333333"/>
                </a:solidFill>
                <a:effectLst/>
                <a:latin typeface="Calibri" panose="020F0502020204030204" pitchFamily="34" charset="0"/>
                <a:cs typeface="Calibri" panose="020F0502020204030204" pitchFamily="34" charset="0"/>
              </a:rPr>
              <a:t>Sicherstellen, dass strenge Zugänglichkeitskriterien für alle politischen Maßnahmen gelten, die auf der Grundlage neuer Technologien, digitaler Lösungen und der Digitalisierung umgesetzt werden</a:t>
            </a:r>
          </a:p>
          <a:p>
            <a:pPr marL="514350" indent="-514350" algn="l">
              <a:buFont typeface="+mj-lt"/>
              <a:buAutoNum type="arabicPeriod" startAt="9"/>
            </a:pPr>
            <a:r>
              <a:rPr lang="de-DE" b="0" i="0" dirty="0">
                <a:solidFill>
                  <a:srgbClr val="333333"/>
                </a:solidFill>
                <a:effectLst/>
                <a:latin typeface="Calibri" panose="020F0502020204030204" pitchFamily="34" charset="0"/>
                <a:cs typeface="Calibri" panose="020F0502020204030204" pitchFamily="34" charset="0"/>
              </a:rPr>
              <a:t>Sicherstellen, dass die belgischen Behörden die modernsten Anforderungen an die Zugänglichkeit von IKT erfüllen (Websites, Geräte, Software, Anwendungen, Videos, digitale und Social-Media-Publikationen usw.).</a:t>
            </a:r>
          </a:p>
          <a:p>
            <a:pPr marL="0" indent="0">
              <a:buNone/>
            </a:pPr>
            <a:endParaRPr lang="de-DE" dirty="0"/>
          </a:p>
        </p:txBody>
      </p:sp>
      <p:sp>
        <p:nvSpPr>
          <p:cNvPr id="4" name="Espace réservé de la date 3">
            <a:extLst>
              <a:ext uri="{FF2B5EF4-FFF2-40B4-BE49-F238E27FC236}">
                <a16:creationId xmlns:a16="http://schemas.microsoft.com/office/drawing/2014/main" id="{DE331738-AC25-4021-A895-EF6D8DADCFB7}"/>
              </a:ext>
            </a:extLst>
          </p:cNvPr>
          <p:cNvSpPr>
            <a:spLocks noGrp="1"/>
          </p:cNvSpPr>
          <p:nvPr>
            <p:ph type="dt" sz="half" idx="10"/>
          </p:nvPr>
        </p:nvSpPr>
        <p:spPr/>
        <p:txBody>
          <a:bodyPr/>
          <a:lstStyle/>
          <a:p>
            <a:r>
              <a:rPr lang="en-US"/>
              <a:t>17/03/2022</a:t>
            </a:r>
            <a:endParaRPr lang="de-DE"/>
          </a:p>
        </p:txBody>
      </p:sp>
      <p:sp>
        <p:nvSpPr>
          <p:cNvPr id="5" name="Espace réservé du pied de page 4">
            <a:extLst>
              <a:ext uri="{FF2B5EF4-FFF2-40B4-BE49-F238E27FC236}">
                <a16:creationId xmlns:a16="http://schemas.microsoft.com/office/drawing/2014/main" id="{CFED769E-E02C-4A78-91AB-814F39D2F364}"/>
              </a:ext>
            </a:extLst>
          </p:cNvPr>
          <p:cNvSpPr>
            <a:spLocks noGrp="1"/>
          </p:cNvSpPr>
          <p:nvPr>
            <p:ph type="ftr" sz="quarter" idx="11"/>
          </p:nvPr>
        </p:nvSpPr>
        <p:spPr/>
        <p:txBody>
          <a:bodyPr/>
          <a:lstStyle/>
          <a:p>
            <a:r>
              <a:rPr lang="de-DE"/>
              <a:t>BDF-Generalversamlung-Digitalisierung und Menschen mit Behinderungen</a:t>
            </a:r>
          </a:p>
        </p:txBody>
      </p:sp>
      <p:sp>
        <p:nvSpPr>
          <p:cNvPr id="6" name="Espace réservé du numéro de diapositive 5">
            <a:extLst>
              <a:ext uri="{FF2B5EF4-FFF2-40B4-BE49-F238E27FC236}">
                <a16:creationId xmlns:a16="http://schemas.microsoft.com/office/drawing/2014/main" id="{1C21DB23-8B0C-4786-8907-0254C356C966}"/>
              </a:ext>
            </a:extLst>
          </p:cNvPr>
          <p:cNvSpPr>
            <a:spLocks noGrp="1"/>
          </p:cNvSpPr>
          <p:nvPr>
            <p:ph type="sldNum" sz="quarter" idx="12"/>
          </p:nvPr>
        </p:nvSpPr>
        <p:spPr/>
        <p:txBody>
          <a:bodyPr/>
          <a:lstStyle/>
          <a:p>
            <a:fld id="{242903E1-5AE3-4D48-ABA3-C8AC9FDD09D2}" type="slidenum">
              <a:rPr lang="de-DE" smtClean="0"/>
              <a:t>14</a:t>
            </a:fld>
            <a:endParaRPr lang="de-DE"/>
          </a:p>
        </p:txBody>
      </p:sp>
      <p:pic>
        <p:nvPicPr>
          <p:cNvPr id="8" name="Image 7" descr="Une image contenant texte, clipart&#10;&#10;Description générée automatiquement">
            <a:extLst>
              <a:ext uri="{FF2B5EF4-FFF2-40B4-BE49-F238E27FC236}">
                <a16:creationId xmlns:a16="http://schemas.microsoft.com/office/drawing/2014/main" id="{53C00EAF-2B81-4310-9E19-BDEBDE814C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599" y="133476"/>
            <a:ext cx="1202991" cy="914273"/>
          </a:xfrm>
          <a:prstGeom prst="rect">
            <a:avLst/>
          </a:prstGeom>
        </p:spPr>
      </p:pic>
    </p:spTree>
    <p:extLst>
      <p:ext uri="{BB962C8B-B14F-4D97-AF65-F5344CB8AC3E}">
        <p14:creationId xmlns:p14="http://schemas.microsoft.com/office/powerpoint/2010/main" val="3407480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866BB8-6FB1-487A-B623-ADAAD84C7E13}"/>
              </a:ext>
            </a:extLst>
          </p:cNvPr>
          <p:cNvSpPr>
            <a:spLocks noGrp="1"/>
          </p:cNvSpPr>
          <p:nvPr>
            <p:ph type="title"/>
          </p:nvPr>
        </p:nvSpPr>
        <p:spPr/>
        <p:txBody>
          <a:bodyPr/>
          <a:lstStyle/>
          <a:p>
            <a:pPr algn="ctr"/>
            <a:r>
              <a:rPr lang="de-DE" b="1">
                <a:latin typeface="+mn-lt"/>
              </a:rPr>
              <a:t>Schlussfolgerung</a:t>
            </a:r>
          </a:p>
        </p:txBody>
      </p:sp>
      <p:sp>
        <p:nvSpPr>
          <p:cNvPr id="3" name="Espace réservé du contenu 2">
            <a:extLst>
              <a:ext uri="{FF2B5EF4-FFF2-40B4-BE49-F238E27FC236}">
                <a16:creationId xmlns:a16="http://schemas.microsoft.com/office/drawing/2014/main" id="{7A3B3F59-AD83-4254-A8D2-EA1C91B9651E}"/>
              </a:ext>
            </a:extLst>
          </p:cNvPr>
          <p:cNvSpPr>
            <a:spLocks noGrp="1"/>
          </p:cNvSpPr>
          <p:nvPr>
            <p:ph idx="1"/>
          </p:nvPr>
        </p:nvSpPr>
        <p:spPr>
          <a:xfrm>
            <a:off x="838200" y="1466194"/>
            <a:ext cx="10515600" cy="4710770"/>
          </a:xfrm>
        </p:spPr>
        <p:txBody>
          <a:bodyPr>
            <a:normAutofit fontScale="92500" lnSpcReduction="20000"/>
          </a:bodyPr>
          <a:lstStyle/>
          <a:p>
            <a:r>
              <a:rPr lang="de-DE" dirty="0"/>
              <a:t>Die Europäische Union berücksichtigt teilweise die Zugänglichkeit und Inklusion in </a:t>
            </a:r>
          </a:p>
          <a:p>
            <a:pPr lvl="1"/>
            <a:r>
              <a:rPr lang="de-DE" sz="2600" dirty="0"/>
              <a:t>ihr "alles elektronisch", ihr "alles virtuell"</a:t>
            </a:r>
          </a:p>
          <a:p>
            <a:pPr lvl="1"/>
            <a:r>
              <a:rPr lang="de-DE" sz="2600" dirty="0"/>
              <a:t>die sie in den Mittelpunkt ihres "Green Deal" gestellt hat</a:t>
            </a:r>
          </a:p>
          <a:p>
            <a:pPr lvl="1"/>
            <a:r>
              <a:rPr lang="de-DE" sz="2600" dirty="0"/>
              <a:t>Sie ist in ihrer Rolle als Wirtschaftsunion</a:t>
            </a:r>
          </a:p>
          <a:p>
            <a:pPr lvl="1"/>
            <a:r>
              <a:rPr lang="de-DE" sz="2600" dirty="0"/>
              <a:t>Sie hätte weiter gehen müssen, um jeden Einzelnen einzubeziehen, und sei es auch nur als Verbraucher</a:t>
            </a:r>
          </a:p>
          <a:p>
            <a:r>
              <a:rPr lang="de-DE" dirty="0"/>
              <a:t>Belgien hat die Möglichkeit, den Kurs zu korrigieren</a:t>
            </a:r>
          </a:p>
          <a:p>
            <a:pPr lvl="1"/>
            <a:r>
              <a:rPr lang="de-DE" sz="2600" dirty="0"/>
              <a:t>Sie muss das Virtuelle in den Dienst des Realen stellen </a:t>
            </a:r>
          </a:p>
          <a:p>
            <a:pPr lvl="1"/>
            <a:r>
              <a:rPr lang="de-DE" sz="2600" dirty="0"/>
              <a:t>Sie muss den Menschen berücksichtigen und daraus praktische Konsequenzen für die Dienstleistungen ziehen. </a:t>
            </a:r>
          </a:p>
          <a:p>
            <a:pPr lvl="1"/>
            <a:r>
              <a:rPr lang="de-DE" sz="2600" dirty="0"/>
              <a:t>Sie wird nicht auf die Rolle eines Wirtschaftsakteurs reduziert</a:t>
            </a:r>
          </a:p>
          <a:p>
            <a:r>
              <a:rPr lang="de-DE" dirty="0"/>
              <a:t>BDF fordert, dass die Digitalisierung im Dienste des Menschen eingesetzt wird</a:t>
            </a:r>
          </a:p>
        </p:txBody>
      </p:sp>
      <p:sp>
        <p:nvSpPr>
          <p:cNvPr id="4" name="Espace réservé de la date 3">
            <a:extLst>
              <a:ext uri="{FF2B5EF4-FFF2-40B4-BE49-F238E27FC236}">
                <a16:creationId xmlns:a16="http://schemas.microsoft.com/office/drawing/2014/main" id="{BFE4BDE0-BA38-43B3-A492-61B9DBBDB8E1}"/>
              </a:ext>
            </a:extLst>
          </p:cNvPr>
          <p:cNvSpPr>
            <a:spLocks noGrp="1"/>
          </p:cNvSpPr>
          <p:nvPr>
            <p:ph type="dt" sz="half" idx="10"/>
          </p:nvPr>
        </p:nvSpPr>
        <p:spPr/>
        <p:txBody>
          <a:bodyPr/>
          <a:lstStyle/>
          <a:p>
            <a:r>
              <a:rPr lang="en-US"/>
              <a:t>17/03/2022</a:t>
            </a:r>
            <a:endParaRPr lang="de-DE"/>
          </a:p>
        </p:txBody>
      </p:sp>
      <p:sp>
        <p:nvSpPr>
          <p:cNvPr id="5" name="Espace réservé du pied de page 4">
            <a:extLst>
              <a:ext uri="{FF2B5EF4-FFF2-40B4-BE49-F238E27FC236}">
                <a16:creationId xmlns:a16="http://schemas.microsoft.com/office/drawing/2014/main" id="{D8B83FA4-D90F-4BF4-AE93-6FDEAA0F80D7}"/>
              </a:ext>
            </a:extLst>
          </p:cNvPr>
          <p:cNvSpPr>
            <a:spLocks noGrp="1"/>
          </p:cNvSpPr>
          <p:nvPr>
            <p:ph type="ftr" sz="quarter" idx="11"/>
          </p:nvPr>
        </p:nvSpPr>
        <p:spPr/>
        <p:txBody>
          <a:bodyPr/>
          <a:lstStyle/>
          <a:p>
            <a:r>
              <a:rPr lang="de-DE"/>
              <a:t>BDF-Generalversamlung-Digitalisierung und Menschen mit Behinderungen</a:t>
            </a:r>
          </a:p>
        </p:txBody>
      </p:sp>
      <p:sp>
        <p:nvSpPr>
          <p:cNvPr id="6" name="Espace réservé du numéro de diapositive 5">
            <a:extLst>
              <a:ext uri="{FF2B5EF4-FFF2-40B4-BE49-F238E27FC236}">
                <a16:creationId xmlns:a16="http://schemas.microsoft.com/office/drawing/2014/main" id="{6A5B4D2C-20C0-4902-9541-0106749DBE93}"/>
              </a:ext>
            </a:extLst>
          </p:cNvPr>
          <p:cNvSpPr>
            <a:spLocks noGrp="1"/>
          </p:cNvSpPr>
          <p:nvPr>
            <p:ph type="sldNum" sz="quarter" idx="12"/>
          </p:nvPr>
        </p:nvSpPr>
        <p:spPr/>
        <p:txBody>
          <a:bodyPr/>
          <a:lstStyle/>
          <a:p>
            <a:fld id="{242903E1-5AE3-4D48-ABA3-C8AC9FDD09D2}" type="slidenum">
              <a:rPr lang="de-DE" smtClean="0"/>
              <a:t>15</a:t>
            </a:fld>
            <a:endParaRPr lang="de-DE"/>
          </a:p>
        </p:txBody>
      </p:sp>
      <p:pic>
        <p:nvPicPr>
          <p:cNvPr id="8" name="Image 7" descr="Une image contenant texte, clipart&#10;&#10;Description générée automatiquement">
            <a:extLst>
              <a:ext uri="{FF2B5EF4-FFF2-40B4-BE49-F238E27FC236}">
                <a16:creationId xmlns:a16="http://schemas.microsoft.com/office/drawing/2014/main" id="{4749BF6A-6809-4995-91E0-E33FD0507B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 y="133476"/>
            <a:ext cx="1077662" cy="819023"/>
          </a:xfrm>
          <a:prstGeom prst="rect">
            <a:avLst/>
          </a:prstGeom>
        </p:spPr>
      </p:pic>
    </p:spTree>
    <p:extLst>
      <p:ext uri="{BB962C8B-B14F-4D97-AF65-F5344CB8AC3E}">
        <p14:creationId xmlns:p14="http://schemas.microsoft.com/office/powerpoint/2010/main" val="1422824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F59D82-C238-4D80-AA6C-C8FB514D79F0}"/>
              </a:ext>
            </a:extLst>
          </p:cNvPr>
          <p:cNvSpPr>
            <a:spLocks noGrp="1"/>
          </p:cNvSpPr>
          <p:nvPr>
            <p:ph type="title"/>
          </p:nvPr>
        </p:nvSpPr>
        <p:spPr/>
        <p:txBody>
          <a:bodyPr/>
          <a:lstStyle/>
          <a:p>
            <a:pPr algn="ctr"/>
            <a:r>
              <a:rPr lang="fr-BE" b="1" dirty="0" err="1">
                <a:latin typeface="+mn-lt"/>
              </a:rPr>
              <a:t>Belgian Disability </a:t>
            </a:r>
            <a:r>
              <a:rPr lang="fr-BE" b="1" dirty="0">
                <a:latin typeface="+mn-lt"/>
              </a:rPr>
              <a:t>Forum asbl (BDF)</a:t>
            </a:r>
            <a:endParaRPr lang="en-US" b="1" dirty="0">
              <a:latin typeface="+mn-lt"/>
            </a:endParaRPr>
          </a:p>
        </p:txBody>
      </p:sp>
      <p:sp>
        <p:nvSpPr>
          <p:cNvPr id="3" name="Espace réservé du contenu 2">
            <a:extLst>
              <a:ext uri="{FF2B5EF4-FFF2-40B4-BE49-F238E27FC236}">
                <a16:creationId xmlns:a16="http://schemas.microsoft.com/office/drawing/2014/main" id="{4171E897-6CCA-44AC-BEF0-0D43BCDD071A}"/>
              </a:ext>
            </a:extLst>
          </p:cNvPr>
          <p:cNvSpPr>
            <a:spLocks noGrp="1"/>
          </p:cNvSpPr>
          <p:nvPr>
            <p:ph idx="1"/>
          </p:nvPr>
        </p:nvSpPr>
        <p:spPr>
          <a:xfrm>
            <a:off x="838200" y="2196445"/>
            <a:ext cx="10515600" cy="3980518"/>
          </a:xfrm>
        </p:spPr>
        <p:txBody>
          <a:bodyPr/>
          <a:lstStyle/>
          <a:p>
            <a:r>
              <a:rPr lang="fr-BE" dirty="0"/>
              <a:t>Verband, der 18 repräsentative Organisationen von HSP umfasst</a:t>
            </a:r>
          </a:p>
          <a:p>
            <a:r>
              <a:rPr lang="fr-BE" dirty="0"/>
              <a:t>Deckt alle Situationen von Behinderungen ab</a:t>
            </a:r>
          </a:p>
          <a:p>
            <a:r>
              <a:rPr lang="fr-BE" dirty="0"/>
              <a:t>Deckt alle Regionen und Gemeinschaften ab</a:t>
            </a:r>
          </a:p>
          <a:p>
            <a:r>
              <a:rPr lang="fr-BE" dirty="0"/>
              <a:t>Seine Rolle : </a:t>
            </a:r>
          </a:p>
          <a:p>
            <a:pPr lvl="1"/>
            <a:r>
              <a:rPr lang="fr-BE" dirty="0"/>
              <a:t>die politischen Entwicklungen auf europäischer und internationaler Ebene verfolgen</a:t>
            </a:r>
          </a:p>
          <a:p>
            <a:pPr lvl="1"/>
            <a:r>
              <a:rPr lang="fr-BE" dirty="0"/>
              <a:t>die sich auf das Leben von Menschen mit Behinderungen auswirken</a:t>
            </a:r>
          </a:p>
        </p:txBody>
      </p:sp>
      <p:sp>
        <p:nvSpPr>
          <p:cNvPr id="4" name="Espace réservé de la date 3">
            <a:extLst>
              <a:ext uri="{FF2B5EF4-FFF2-40B4-BE49-F238E27FC236}">
                <a16:creationId xmlns:a16="http://schemas.microsoft.com/office/drawing/2014/main" id="{69C25A45-0B42-4B16-9BF3-6B8A578BDE8C}"/>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D697FA27-17F8-4776-BDF2-68D76473BEDB}"/>
              </a:ext>
            </a:extLst>
          </p:cNvPr>
          <p:cNvSpPr>
            <a:spLocks noGrp="1"/>
          </p:cNvSpPr>
          <p:nvPr>
            <p:ph type="ftr" sz="quarter" idx="11"/>
          </p:nvPr>
        </p:nvSpPr>
        <p:spPr/>
        <p:txBody>
          <a:bodyPr/>
          <a:lstStyle/>
          <a:p>
            <a:r>
              <a:rPr lang="de-DE"/>
              <a:t>BDF-Generalversamlung-Digitalisierung und Menschen mit Behinderungen</a:t>
            </a:r>
            <a:endParaRPr lang="en-US"/>
          </a:p>
        </p:txBody>
      </p:sp>
      <p:sp>
        <p:nvSpPr>
          <p:cNvPr id="6" name="Espace réservé du numéro de diapositive 5">
            <a:extLst>
              <a:ext uri="{FF2B5EF4-FFF2-40B4-BE49-F238E27FC236}">
                <a16:creationId xmlns:a16="http://schemas.microsoft.com/office/drawing/2014/main" id="{199CA155-E405-43FA-A45D-82500E492D26}"/>
              </a:ext>
            </a:extLst>
          </p:cNvPr>
          <p:cNvSpPr>
            <a:spLocks noGrp="1"/>
          </p:cNvSpPr>
          <p:nvPr>
            <p:ph type="sldNum" sz="quarter" idx="12"/>
          </p:nvPr>
        </p:nvSpPr>
        <p:spPr/>
        <p:txBody>
          <a:bodyPr/>
          <a:lstStyle/>
          <a:p>
            <a:fld id="{242903E1-5AE3-4D48-ABA3-C8AC9FDD09D2}" type="slidenum">
              <a:rPr lang="en-US" smtClean="0"/>
              <a:t>2</a:t>
            </a:fld>
            <a:endParaRPr lang="en-US"/>
          </a:p>
        </p:txBody>
      </p:sp>
      <p:pic>
        <p:nvPicPr>
          <p:cNvPr id="8" name="Image 7" descr="Une image contenant texte, clipart&#10;&#10;Description générée automatiquement">
            <a:extLst>
              <a:ext uri="{FF2B5EF4-FFF2-40B4-BE49-F238E27FC236}">
                <a16:creationId xmlns:a16="http://schemas.microsoft.com/office/drawing/2014/main" id="{B61363C4-69EF-4404-847D-5964F1F0D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399" y="133477"/>
            <a:ext cx="1014997" cy="771398"/>
          </a:xfrm>
          <a:prstGeom prst="rect">
            <a:avLst/>
          </a:prstGeom>
        </p:spPr>
      </p:pic>
    </p:spTree>
    <p:extLst>
      <p:ext uri="{BB962C8B-B14F-4D97-AF65-F5344CB8AC3E}">
        <p14:creationId xmlns:p14="http://schemas.microsoft.com/office/powerpoint/2010/main" val="1733098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EF10DB-C812-4253-BD1A-16D711B11307}"/>
              </a:ext>
            </a:extLst>
          </p:cNvPr>
          <p:cNvSpPr>
            <a:spLocks noGrp="1"/>
          </p:cNvSpPr>
          <p:nvPr>
            <p:ph type="title"/>
          </p:nvPr>
        </p:nvSpPr>
        <p:spPr/>
        <p:txBody>
          <a:bodyPr/>
          <a:lstStyle/>
          <a:p>
            <a:pPr algn="ctr"/>
            <a:r>
              <a:rPr lang="fr-BE" b="1" dirty="0">
                <a:latin typeface="+mn-lt"/>
              </a:rPr>
              <a:t>Digitalisierung und HSP</a:t>
            </a:r>
            <a:endParaRPr lang="en-US" b="1" dirty="0">
              <a:latin typeface="+mn-lt"/>
            </a:endParaRPr>
          </a:p>
        </p:txBody>
      </p:sp>
      <p:sp>
        <p:nvSpPr>
          <p:cNvPr id="3" name="Espace réservé du contenu 2">
            <a:extLst>
              <a:ext uri="{FF2B5EF4-FFF2-40B4-BE49-F238E27FC236}">
                <a16:creationId xmlns:a16="http://schemas.microsoft.com/office/drawing/2014/main" id="{AF47B8BF-7519-43C0-91EE-3FAEAE47940A}"/>
              </a:ext>
            </a:extLst>
          </p:cNvPr>
          <p:cNvSpPr>
            <a:spLocks noGrp="1"/>
          </p:cNvSpPr>
          <p:nvPr>
            <p:ph idx="1"/>
          </p:nvPr>
        </p:nvSpPr>
        <p:spPr>
          <a:xfrm>
            <a:off x="838200" y="2266950"/>
            <a:ext cx="10515600" cy="4089399"/>
          </a:xfrm>
        </p:spPr>
        <p:txBody>
          <a:bodyPr>
            <a:normAutofit/>
          </a:bodyPr>
          <a:lstStyle/>
          <a:p>
            <a:r>
              <a:rPr lang="fr-BE" dirty="0"/>
              <a:t>Eine konstante Beschleunigung</a:t>
            </a:r>
          </a:p>
          <a:p>
            <a:pPr lvl="1"/>
            <a:r>
              <a:rPr lang="fr-BE" dirty="0"/>
              <a:t>Kommunikationstechnologien, Digitalisierung, künstliche Intelligenz... </a:t>
            </a:r>
          </a:p>
          <a:p>
            <a:pPr lvl="1"/>
            <a:r>
              <a:rPr lang="fr-BE" dirty="0"/>
              <a:t>... sind seit den frühen 80er Jahren in unser Leben eingedrungen.</a:t>
            </a:r>
          </a:p>
          <a:p>
            <a:pPr lvl="1"/>
            <a:r>
              <a:rPr lang="fr-BE" dirty="0"/>
              <a:t>Sie waren schon vorher da, aber ab dann schleichen sie sich überall ein</a:t>
            </a:r>
          </a:p>
          <a:p>
            <a:pPr lvl="1"/>
            <a:r>
              <a:rPr lang="fr-BE" dirty="0"/>
              <a:t>...bis ins Herz des Lebens jeder und jedes Einzelnen von uns</a:t>
            </a:r>
          </a:p>
          <a:p>
            <a:pPr lvl="1"/>
            <a:r>
              <a:rPr lang="fr-BE" dirty="0"/>
              <a:t>Die Beschleunigung ist stetig und die Europäische Union hat mit ihrem </a:t>
            </a:r>
            <a:r>
              <a:rPr lang="en-US" i="1" dirty="0"/>
              <a:t>Green Deal einen </a:t>
            </a:r>
            <a:r>
              <a:rPr lang="fr-BE" dirty="0"/>
              <a:t>Gang höher geschaltet;</a:t>
            </a:r>
          </a:p>
          <a:p>
            <a:pPr lvl="1"/>
            <a:r>
              <a:rPr lang="en-US" i="1" dirty="0"/>
              <a:t>das COVID </a:t>
            </a:r>
            <a:r>
              <a:rPr lang="en-US" i="1" dirty="0" err="1"/>
              <a:t>war </a:t>
            </a:r>
            <a:r>
              <a:rPr lang="en-US" i="1" dirty="0"/>
              <a:t>ein </a:t>
            </a:r>
            <a:r>
              <a:rPr lang="en-US" i="1" dirty="0" err="1"/>
              <a:t>Sprungbrett </a:t>
            </a:r>
            <a:r>
              <a:rPr lang="en-US" i="1" dirty="0"/>
              <a:t>für den </a:t>
            </a:r>
            <a:r>
              <a:rPr lang="en-US" i="1" dirty="0" err="1"/>
              <a:t>privaten </a:t>
            </a:r>
            <a:r>
              <a:rPr lang="en-US" i="1" dirty="0"/>
              <a:t>und öffentlichen </a:t>
            </a:r>
            <a:r>
              <a:rPr lang="en-US" i="1" dirty="0" err="1"/>
              <a:t>Sektor </a:t>
            </a:r>
          </a:p>
          <a:p>
            <a:pPr lvl="2"/>
            <a:endParaRPr lang="en-US" dirty="0"/>
          </a:p>
        </p:txBody>
      </p:sp>
      <p:sp>
        <p:nvSpPr>
          <p:cNvPr id="4" name="Espace réservé de la date 3">
            <a:extLst>
              <a:ext uri="{FF2B5EF4-FFF2-40B4-BE49-F238E27FC236}">
                <a16:creationId xmlns:a16="http://schemas.microsoft.com/office/drawing/2014/main" id="{85491D3A-776F-431C-9450-03957EF968DB}"/>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9920E3A8-AE87-4E2E-A43E-327E0F29EF65}"/>
              </a:ext>
            </a:extLst>
          </p:cNvPr>
          <p:cNvSpPr>
            <a:spLocks noGrp="1"/>
          </p:cNvSpPr>
          <p:nvPr>
            <p:ph type="ftr" sz="quarter" idx="11"/>
          </p:nvPr>
        </p:nvSpPr>
        <p:spPr/>
        <p:txBody>
          <a:bodyPr/>
          <a:lstStyle/>
          <a:p>
            <a:r>
              <a:rPr lang="de-DE"/>
              <a:t>BDF-Generalversamlung-Digitalisierung und Menschen mit Behinderungen</a:t>
            </a:r>
            <a:endParaRPr lang="en-US"/>
          </a:p>
        </p:txBody>
      </p:sp>
      <p:sp>
        <p:nvSpPr>
          <p:cNvPr id="6" name="Espace réservé du numéro de diapositive 5">
            <a:extLst>
              <a:ext uri="{FF2B5EF4-FFF2-40B4-BE49-F238E27FC236}">
                <a16:creationId xmlns:a16="http://schemas.microsoft.com/office/drawing/2014/main" id="{8B26CC52-3B3F-44E4-BA7F-2BB0DB359D7F}"/>
              </a:ext>
            </a:extLst>
          </p:cNvPr>
          <p:cNvSpPr>
            <a:spLocks noGrp="1"/>
          </p:cNvSpPr>
          <p:nvPr>
            <p:ph type="sldNum" sz="quarter" idx="12"/>
          </p:nvPr>
        </p:nvSpPr>
        <p:spPr/>
        <p:txBody>
          <a:bodyPr/>
          <a:lstStyle/>
          <a:p>
            <a:fld id="{242903E1-5AE3-4D48-ABA3-C8AC9FDD09D2}" type="slidenum">
              <a:rPr lang="en-US" smtClean="0"/>
              <a:t>3</a:t>
            </a:fld>
            <a:endParaRPr lang="en-US"/>
          </a:p>
        </p:txBody>
      </p:sp>
      <p:pic>
        <p:nvPicPr>
          <p:cNvPr id="8" name="Image 7" descr="Une image contenant texte, clipart&#10;&#10;Description générée automatiquement">
            <a:extLst>
              <a:ext uri="{FF2B5EF4-FFF2-40B4-BE49-F238E27FC236}">
                <a16:creationId xmlns:a16="http://schemas.microsoft.com/office/drawing/2014/main" id="{A31AD210-3C8B-4604-84D6-76467DB11C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350" y="133476"/>
            <a:ext cx="1052596" cy="799973"/>
          </a:xfrm>
          <a:prstGeom prst="rect">
            <a:avLst/>
          </a:prstGeom>
        </p:spPr>
      </p:pic>
    </p:spTree>
    <p:extLst>
      <p:ext uri="{BB962C8B-B14F-4D97-AF65-F5344CB8AC3E}">
        <p14:creationId xmlns:p14="http://schemas.microsoft.com/office/powerpoint/2010/main" val="407754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9EAB02-7CB7-4268-B1D1-91722F2DD602}"/>
              </a:ext>
            </a:extLst>
          </p:cNvPr>
          <p:cNvSpPr>
            <a:spLocks noGrp="1"/>
          </p:cNvSpPr>
          <p:nvPr>
            <p:ph type="title"/>
          </p:nvPr>
        </p:nvSpPr>
        <p:spPr/>
        <p:txBody>
          <a:bodyPr/>
          <a:lstStyle/>
          <a:p>
            <a:pPr algn="ctr"/>
            <a:r>
              <a:rPr lang="de-DE" b="1"/>
              <a:t>Digitalisierung und HSP </a:t>
            </a:r>
          </a:p>
        </p:txBody>
      </p:sp>
      <p:sp>
        <p:nvSpPr>
          <p:cNvPr id="3" name="Espace réservé du contenu 2">
            <a:extLst>
              <a:ext uri="{FF2B5EF4-FFF2-40B4-BE49-F238E27FC236}">
                <a16:creationId xmlns:a16="http://schemas.microsoft.com/office/drawing/2014/main" id="{55578E77-A50D-44A4-AEE2-7CE672446F28}"/>
              </a:ext>
            </a:extLst>
          </p:cNvPr>
          <p:cNvSpPr>
            <a:spLocks noGrp="1"/>
          </p:cNvSpPr>
          <p:nvPr>
            <p:ph idx="1"/>
          </p:nvPr>
        </p:nvSpPr>
        <p:spPr/>
        <p:txBody>
          <a:bodyPr/>
          <a:lstStyle/>
          <a:p>
            <a:r>
              <a:rPr lang="de-DE" dirty="0"/>
              <a:t>Ein riesiges Feld der Möglichkeiten...</a:t>
            </a:r>
          </a:p>
          <a:p>
            <a:r>
              <a:rPr lang="de-DE" dirty="0"/>
              <a:t>Kommunikationstechnologien, Digitalisierung und künstliche Intelligenz haben die Türen zu außergewöhnlichen Möglichkeiten geöffnet </a:t>
            </a:r>
          </a:p>
          <a:p>
            <a:r>
              <a:rPr lang="de-DE" dirty="0"/>
              <a:t>Das gilt für Menschen mit Behinderungen</a:t>
            </a:r>
          </a:p>
          <a:p>
            <a:r>
              <a:rPr lang="de-DE" dirty="0"/>
              <a:t>Vielleicht mehr als bei jeder anderen Bevölkerungsgruppe</a:t>
            </a:r>
          </a:p>
          <a:p>
            <a:r>
              <a:rPr lang="de-DE" dirty="0"/>
              <a:t>Sie haben Menschen, die von der Welt ausgeschlossen waren, den Zugang zur Welt ermöglicht</a:t>
            </a:r>
          </a:p>
          <a:p>
            <a:r>
              <a:rPr lang="de-DE" dirty="0"/>
              <a:t>Das ist wesentlich</a:t>
            </a:r>
          </a:p>
          <a:p>
            <a:endParaRPr lang="de-DE" dirty="0"/>
          </a:p>
        </p:txBody>
      </p:sp>
      <p:sp>
        <p:nvSpPr>
          <p:cNvPr id="4" name="Espace réservé de la date 3">
            <a:extLst>
              <a:ext uri="{FF2B5EF4-FFF2-40B4-BE49-F238E27FC236}">
                <a16:creationId xmlns:a16="http://schemas.microsoft.com/office/drawing/2014/main" id="{657B63A5-DE27-4D2B-B1DB-084052304547}"/>
              </a:ext>
            </a:extLst>
          </p:cNvPr>
          <p:cNvSpPr>
            <a:spLocks noGrp="1"/>
          </p:cNvSpPr>
          <p:nvPr>
            <p:ph type="dt" sz="half" idx="10"/>
          </p:nvPr>
        </p:nvSpPr>
        <p:spPr/>
        <p:txBody>
          <a:bodyPr/>
          <a:lstStyle/>
          <a:p>
            <a:r>
              <a:rPr lang="en-US"/>
              <a:t>17/03/2022</a:t>
            </a:r>
            <a:endParaRPr lang="de-DE"/>
          </a:p>
        </p:txBody>
      </p:sp>
      <p:sp>
        <p:nvSpPr>
          <p:cNvPr id="5" name="Espace réservé du pied de page 4">
            <a:extLst>
              <a:ext uri="{FF2B5EF4-FFF2-40B4-BE49-F238E27FC236}">
                <a16:creationId xmlns:a16="http://schemas.microsoft.com/office/drawing/2014/main" id="{ACF5F1AC-500C-414C-AAA8-BD209901C14F}"/>
              </a:ext>
            </a:extLst>
          </p:cNvPr>
          <p:cNvSpPr>
            <a:spLocks noGrp="1"/>
          </p:cNvSpPr>
          <p:nvPr>
            <p:ph type="ftr" sz="quarter" idx="11"/>
          </p:nvPr>
        </p:nvSpPr>
        <p:spPr/>
        <p:txBody>
          <a:bodyPr/>
          <a:lstStyle/>
          <a:p>
            <a:r>
              <a:rPr lang="de-DE"/>
              <a:t>BDF-Generalversamlung-Digitalisierung und Menschen mit Behinderungen</a:t>
            </a:r>
          </a:p>
        </p:txBody>
      </p:sp>
      <p:sp>
        <p:nvSpPr>
          <p:cNvPr id="6" name="Espace réservé du numéro de diapositive 5">
            <a:extLst>
              <a:ext uri="{FF2B5EF4-FFF2-40B4-BE49-F238E27FC236}">
                <a16:creationId xmlns:a16="http://schemas.microsoft.com/office/drawing/2014/main" id="{117DE7CB-2E6E-47ED-8C8B-53BF02D15AAB}"/>
              </a:ext>
            </a:extLst>
          </p:cNvPr>
          <p:cNvSpPr>
            <a:spLocks noGrp="1"/>
          </p:cNvSpPr>
          <p:nvPr>
            <p:ph type="sldNum" sz="quarter" idx="12"/>
          </p:nvPr>
        </p:nvSpPr>
        <p:spPr/>
        <p:txBody>
          <a:bodyPr/>
          <a:lstStyle/>
          <a:p>
            <a:fld id="{242903E1-5AE3-4D48-ABA3-C8AC9FDD09D2}" type="slidenum">
              <a:rPr lang="de-DE" smtClean="0"/>
              <a:t>4</a:t>
            </a:fld>
            <a:endParaRPr lang="de-DE"/>
          </a:p>
        </p:txBody>
      </p:sp>
      <p:pic>
        <p:nvPicPr>
          <p:cNvPr id="8" name="Image 7" descr="Une image contenant texte, clipart&#10;&#10;Description générée automatiquement">
            <a:extLst>
              <a:ext uri="{FF2B5EF4-FFF2-40B4-BE49-F238E27FC236}">
                <a16:creationId xmlns:a16="http://schemas.microsoft.com/office/drawing/2014/main" id="{66C1381F-4E09-457F-80E2-A23C807024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4" y="133476"/>
            <a:ext cx="1152859" cy="876173"/>
          </a:xfrm>
          <a:prstGeom prst="rect">
            <a:avLst/>
          </a:prstGeom>
        </p:spPr>
      </p:pic>
    </p:spTree>
    <p:extLst>
      <p:ext uri="{BB962C8B-B14F-4D97-AF65-F5344CB8AC3E}">
        <p14:creationId xmlns:p14="http://schemas.microsoft.com/office/powerpoint/2010/main" val="1860961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A4026A-E684-4734-8C45-D1C5CD2DB7F8}"/>
              </a:ext>
            </a:extLst>
          </p:cNvPr>
          <p:cNvSpPr>
            <a:spLocks noGrp="1"/>
          </p:cNvSpPr>
          <p:nvPr>
            <p:ph type="title"/>
          </p:nvPr>
        </p:nvSpPr>
        <p:spPr>
          <a:xfrm>
            <a:off x="1317290" y="474662"/>
            <a:ext cx="10036510" cy="1325563"/>
          </a:xfrm>
        </p:spPr>
        <p:txBody>
          <a:bodyPr/>
          <a:lstStyle/>
          <a:p>
            <a:pPr algn="ctr"/>
            <a:r>
              <a:rPr lang="fr-BE" b="1" dirty="0">
                <a:latin typeface="+mn-lt"/>
              </a:rPr>
              <a:t>Welchen Stellenwert haben die NIKT und die Digitalisierung?</a:t>
            </a:r>
            <a:endParaRPr lang="en-US" b="1" dirty="0">
              <a:latin typeface="+mn-lt"/>
            </a:endParaRPr>
          </a:p>
        </p:txBody>
      </p:sp>
      <p:sp>
        <p:nvSpPr>
          <p:cNvPr id="3" name="Espace réservé du contenu 2">
            <a:extLst>
              <a:ext uri="{FF2B5EF4-FFF2-40B4-BE49-F238E27FC236}">
                <a16:creationId xmlns:a16="http://schemas.microsoft.com/office/drawing/2014/main" id="{BED2BC90-3AB3-4602-9CED-0BF47911B1F0}"/>
              </a:ext>
            </a:extLst>
          </p:cNvPr>
          <p:cNvSpPr>
            <a:spLocks noGrp="1"/>
          </p:cNvSpPr>
          <p:nvPr>
            <p:ph idx="1"/>
          </p:nvPr>
        </p:nvSpPr>
        <p:spPr>
          <a:xfrm>
            <a:off x="838200" y="2411896"/>
            <a:ext cx="10515600" cy="3765066"/>
          </a:xfrm>
        </p:spPr>
        <p:txBody>
          <a:bodyPr/>
          <a:lstStyle/>
          <a:p>
            <a:r>
              <a:rPr lang="fr-BE" dirty="0"/>
              <a:t>Heutzutage nehmen Kommunikationstechnologien, Digitalisierung und künstliche Intelligenz einen zentralen Platz in unserem Leben ein </a:t>
            </a:r>
          </a:p>
          <a:p>
            <a:r>
              <a:rPr lang="fr-BE" dirty="0"/>
              <a:t>Mit dem "europäischen Green Deal" scheinen sie zum Spielleiter oder zum "Zauberstab" geworden zu sein, der alle Probleme lösen wird</a:t>
            </a:r>
          </a:p>
          <a:p>
            <a:r>
              <a:rPr lang="fr-BE" dirty="0"/>
              <a:t>Ihnen werden astronomische Budgets zugewiesen</a:t>
            </a:r>
          </a:p>
          <a:p>
            <a:r>
              <a:rPr lang="fr-BE" dirty="0"/>
              <a:t>Ihnen werden alle Eigenschaften zugeschrieben und gleichzeitig</a:t>
            </a:r>
          </a:p>
          <a:p>
            <a:r>
              <a:rPr lang="fr-BE" dirty="0"/>
              <a:t>Alternative Lösungen werden nicht mehr in Betracht </a:t>
            </a:r>
            <a:r>
              <a:rPr lang="fr-BE" dirty="0" err="1"/>
              <a:t>gezogen</a:t>
            </a:r>
            <a:r>
              <a:rPr lang="fr-BE" dirty="0"/>
              <a:t> </a:t>
            </a:r>
          </a:p>
          <a:p>
            <a:endParaRPr lang="en-US" dirty="0"/>
          </a:p>
        </p:txBody>
      </p:sp>
      <p:sp>
        <p:nvSpPr>
          <p:cNvPr id="4" name="Espace réservé de la date 3">
            <a:extLst>
              <a:ext uri="{FF2B5EF4-FFF2-40B4-BE49-F238E27FC236}">
                <a16:creationId xmlns:a16="http://schemas.microsoft.com/office/drawing/2014/main" id="{C3E4A14D-5AE3-4880-8F04-E5CFBBD92D50}"/>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89D87AFA-52AF-4932-A81A-CEC4DCD20BBA}"/>
              </a:ext>
            </a:extLst>
          </p:cNvPr>
          <p:cNvSpPr>
            <a:spLocks noGrp="1"/>
          </p:cNvSpPr>
          <p:nvPr>
            <p:ph type="ftr" sz="quarter" idx="11"/>
          </p:nvPr>
        </p:nvSpPr>
        <p:spPr/>
        <p:txBody>
          <a:bodyPr/>
          <a:lstStyle/>
          <a:p>
            <a:r>
              <a:rPr lang="de-DE"/>
              <a:t>BDF-Generalversamlung-Digitalisierung und Menschen mit Behinderungen</a:t>
            </a:r>
            <a:endParaRPr lang="en-US"/>
          </a:p>
        </p:txBody>
      </p:sp>
      <p:sp>
        <p:nvSpPr>
          <p:cNvPr id="6" name="Espace réservé du numéro de diapositive 5">
            <a:extLst>
              <a:ext uri="{FF2B5EF4-FFF2-40B4-BE49-F238E27FC236}">
                <a16:creationId xmlns:a16="http://schemas.microsoft.com/office/drawing/2014/main" id="{3C16ED76-B6CC-48B7-9795-228AC496EC85}"/>
              </a:ext>
            </a:extLst>
          </p:cNvPr>
          <p:cNvSpPr>
            <a:spLocks noGrp="1"/>
          </p:cNvSpPr>
          <p:nvPr>
            <p:ph type="sldNum" sz="quarter" idx="12"/>
          </p:nvPr>
        </p:nvSpPr>
        <p:spPr/>
        <p:txBody>
          <a:bodyPr/>
          <a:lstStyle/>
          <a:p>
            <a:fld id="{242903E1-5AE3-4D48-ABA3-C8AC9FDD09D2}" type="slidenum">
              <a:rPr lang="en-US" smtClean="0"/>
              <a:t>5</a:t>
            </a:fld>
            <a:endParaRPr lang="en-US"/>
          </a:p>
        </p:txBody>
      </p:sp>
      <p:pic>
        <p:nvPicPr>
          <p:cNvPr id="8" name="Image 7" descr="Une image contenant texte, clipart&#10;&#10;Description générée automatiquement">
            <a:extLst>
              <a:ext uri="{FF2B5EF4-FFF2-40B4-BE49-F238E27FC236}">
                <a16:creationId xmlns:a16="http://schemas.microsoft.com/office/drawing/2014/main" id="{94947EDD-31C8-47E9-8042-55DBFF3461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299" y="133476"/>
            <a:ext cx="1202991" cy="914273"/>
          </a:xfrm>
          <a:prstGeom prst="rect">
            <a:avLst/>
          </a:prstGeom>
        </p:spPr>
      </p:pic>
    </p:spTree>
    <p:extLst>
      <p:ext uri="{BB962C8B-B14F-4D97-AF65-F5344CB8AC3E}">
        <p14:creationId xmlns:p14="http://schemas.microsoft.com/office/powerpoint/2010/main" val="2073841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3E04D4-06EF-4A2B-9497-BB5D35D0B6DE}"/>
              </a:ext>
            </a:extLst>
          </p:cNvPr>
          <p:cNvSpPr>
            <a:spLocks noGrp="1"/>
          </p:cNvSpPr>
          <p:nvPr>
            <p:ph type="title"/>
          </p:nvPr>
        </p:nvSpPr>
        <p:spPr>
          <a:xfrm>
            <a:off x="1162050" y="365125"/>
            <a:ext cx="10191750" cy="1195661"/>
          </a:xfrm>
        </p:spPr>
        <p:txBody>
          <a:bodyPr>
            <a:normAutofit fontScale="90000"/>
          </a:bodyPr>
          <a:lstStyle/>
          <a:p>
            <a:pPr algn="ctr"/>
            <a:r>
              <a:rPr lang="fr-BE" b="1" dirty="0" err="1">
                <a:latin typeface="+mn-lt"/>
              </a:rPr>
              <a:t>Das</a:t>
            </a:r>
            <a:r>
              <a:rPr lang="fr-BE" b="1" dirty="0">
                <a:latin typeface="+mn-lt"/>
              </a:rPr>
              <a:t> </a:t>
            </a:r>
            <a:r>
              <a:rPr lang="fr-BE" b="1" dirty="0" err="1">
                <a:latin typeface="+mn-lt"/>
              </a:rPr>
              <a:t>Alarmsignal</a:t>
            </a:r>
            <a:r>
              <a:rPr lang="fr-BE" b="1" dirty="0">
                <a:latin typeface="+mn-lt"/>
              </a:rPr>
              <a:t> des European Accessibility </a:t>
            </a:r>
            <a:r>
              <a:rPr lang="fr-BE" b="1" dirty="0" err="1">
                <a:latin typeface="+mn-lt"/>
              </a:rPr>
              <a:t>Act</a:t>
            </a:r>
            <a:endParaRPr lang="fr-BE" b="1" dirty="0">
              <a:latin typeface="+mn-lt"/>
            </a:endParaRPr>
          </a:p>
        </p:txBody>
      </p:sp>
      <p:sp>
        <p:nvSpPr>
          <p:cNvPr id="3" name="Espace réservé du contenu 2">
            <a:extLst>
              <a:ext uri="{FF2B5EF4-FFF2-40B4-BE49-F238E27FC236}">
                <a16:creationId xmlns:a16="http://schemas.microsoft.com/office/drawing/2014/main" id="{FA5B5218-384E-4972-93D4-E5742F27899A}"/>
              </a:ext>
            </a:extLst>
          </p:cNvPr>
          <p:cNvSpPr>
            <a:spLocks noGrp="1"/>
          </p:cNvSpPr>
          <p:nvPr>
            <p:ph idx="1"/>
          </p:nvPr>
        </p:nvSpPr>
        <p:spPr>
          <a:xfrm>
            <a:off x="838200" y="1560786"/>
            <a:ext cx="10515600" cy="4616177"/>
          </a:xfrm>
        </p:spPr>
        <p:txBody>
          <a:bodyPr>
            <a:normAutofit/>
          </a:bodyPr>
          <a:lstStyle/>
          <a:p>
            <a:r>
              <a:rPr lang="fr-BE" dirty="0"/>
              <a:t>Der </a:t>
            </a:r>
            <a:r>
              <a:rPr lang="fr-BE" i="1" dirty="0"/>
              <a:t>European Accessibility </a:t>
            </a:r>
            <a:r>
              <a:rPr lang="fr-BE" i="1" dirty="0" err="1"/>
              <a:t>Act </a:t>
            </a:r>
            <a:r>
              <a:rPr lang="fr-BE" dirty="0"/>
              <a:t>hatte der Bewegung von Menschen mit Behinderungen große Hoffnungen gemacht</a:t>
            </a:r>
          </a:p>
          <a:p>
            <a:r>
              <a:rPr lang="fr-BE" dirty="0"/>
              <a:t>Er erschien schließlich als Akt der elektronischen Zugänglichkeit </a:t>
            </a:r>
          </a:p>
          <a:p>
            <a:r>
              <a:rPr lang="fr-BE" dirty="0"/>
              <a:t>Darin finden sich :</a:t>
            </a:r>
          </a:p>
          <a:p>
            <a:pPr marL="914400" lvl="2" indent="0" eaLnBrk="0" fontAlgn="base" hangingPunct="0">
              <a:lnSpc>
                <a:spcPct val="100000"/>
              </a:lnSpc>
              <a:spcBef>
                <a:spcPct val="0"/>
              </a:spcBef>
              <a:spcAft>
                <a:spcPct val="0"/>
              </a:spcAft>
              <a:buFontTx/>
              <a:buChar char="•"/>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Smartphones, Tablets und Computer</a:t>
            </a:r>
            <a:endParaRPr kumimoji="0" lang="fr-BE" altLang="en-US" b="0" i="0" u="none" strike="noStrike" cap="none" normalizeH="0" baseline="0" dirty="0">
              <a:ln>
                <a:noFill/>
              </a:ln>
              <a:solidFill>
                <a:schemeClr val="tx1"/>
              </a:solidFill>
              <a:effectLst/>
              <a:latin typeface="+mn-lt"/>
              <a:ea typeface="Calibri" panose="020F0502020204030204" pitchFamily="34" charset="0"/>
            </a:endParaRPr>
          </a:p>
          <a:p>
            <a:pPr marL="914400" lvl="2" indent="0" eaLnBrk="0" fontAlgn="base" hangingPunct="0">
              <a:lnSpc>
                <a:spcPct val="100000"/>
              </a:lnSpc>
              <a:spcBef>
                <a:spcPct val="0"/>
              </a:spcBef>
              <a:spcAft>
                <a:spcPct val="0"/>
              </a:spcAft>
              <a:buFontTx/>
              <a:buChar char="•"/>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Automatische Verkaufsgeräte (Fahrkarten, Getränke, Waren aller Art)</a:t>
            </a:r>
            <a:endParaRPr kumimoji="0" lang="fr-BE" altLang="en-US" b="0" i="0" u="none" strike="noStrike" cap="none" normalizeH="0" baseline="0" dirty="0">
              <a:ln>
                <a:noFill/>
              </a:ln>
              <a:solidFill>
                <a:schemeClr val="tx1"/>
              </a:solidFill>
              <a:effectLst/>
              <a:latin typeface="+mn-lt"/>
              <a:ea typeface="Calibri" panose="020F0502020204030204" pitchFamily="34" charset="0"/>
            </a:endParaRPr>
          </a:p>
          <a:p>
            <a:pPr marL="914400" lvl="2" indent="0" eaLnBrk="0" fontAlgn="base" hangingPunct="0">
              <a:lnSpc>
                <a:spcPct val="100000"/>
              </a:lnSpc>
              <a:spcBef>
                <a:spcPct val="0"/>
              </a:spcBef>
              <a:spcAft>
                <a:spcPct val="0"/>
              </a:spcAft>
              <a:buFontTx/>
              <a:buChar char="•"/>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Interaktive Fernsehgeräte und -programme</a:t>
            </a:r>
            <a:endParaRPr kumimoji="0" lang="fr-BE" altLang="en-US" b="0" i="0" u="none" strike="noStrike" cap="none" normalizeH="0" baseline="0" dirty="0">
              <a:ln>
                <a:noFill/>
              </a:ln>
              <a:solidFill>
                <a:schemeClr val="tx1"/>
              </a:solidFill>
              <a:effectLst/>
              <a:latin typeface="+mn-lt"/>
              <a:ea typeface="Calibri" panose="020F0502020204030204" pitchFamily="34" charset="0"/>
            </a:endParaRPr>
          </a:p>
          <a:p>
            <a:pPr marL="914400" lvl="2" indent="0" eaLnBrk="0" fontAlgn="base" hangingPunct="0">
              <a:lnSpc>
                <a:spcPct val="100000"/>
              </a:lnSpc>
              <a:spcBef>
                <a:spcPct val="0"/>
              </a:spcBef>
              <a:spcAft>
                <a:spcPct val="0"/>
              </a:spcAft>
              <a:buFontTx/>
              <a:buChar char="•"/>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Zahlungsgeräte und Geldautomaten</a:t>
            </a:r>
            <a:endParaRPr kumimoji="0" lang="fr-BE" altLang="en-US" b="0" i="0" u="none" strike="noStrike" cap="none" normalizeH="0" baseline="0" dirty="0">
              <a:ln>
                <a:noFill/>
              </a:ln>
              <a:solidFill>
                <a:schemeClr val="tx1"/>
              </a:solidFill>
              <a:effectLst/>
              <a:latin typeface="+mn-lt"/>
              <a:ea typeface="Calibri" panose="020F0502020204030204" pitchFamily="34" charset="0"/>
            </a:endParaRPr>
          </a:p>
          <a:p>
            <a:pPr marL="914400" lvl="2" indent="0" eaLnBrk="0" fontAlgn="base" hangingPunct="0">
              <a:lnSpc>
                <a:spcPct val="100000"/>
              </a:lnSpc>
              <a:spcBef>
                <a:spcPct val="0"/>
              </a:spcBef>
              <a:spcAft>
                <a:spcPct val="0"/>
              </a:spcAft>
              <a:buFontTx/>
              <a:buChar char="•"/>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Die "E-Books und E-Readers".</a:t>
            </a:r>
            <a:endParaRPr kumimoji="0" lang="fr-BE" altLang="en-US" b="0" i="0" u="none" strike="noStrike" cap="none" normalizeH="0" baseline="0" dirty="0">
              <a:ln>
                <a:noFill/>
              </a:ln>
              <a:solidFill>
                <a:schemeClr val="tx1"/>
              </a:solidFill>
              <a:effectLst/>
              <a:latin typeface="+mn-lt"/>
              <a:ea typeface="Calibri" panose="020F0502020204030204" pitchFamily="34" charset="0"/>
            </a:endParaRPr>
          </a:p>
          <a:p>
            <a:pPr marL="914400" lvl="2" indent="0" eaLnBrk="0" fontAlgn="base" hangingPunct="0">
              <a:lnSpc>
                <a:spcPct val="100000"/>
              </a:lnSpc>
              <a:spcBef>
                <a:spcPct val="0"/>
              </a:spcBef>
              <a:spcAft>
                <a:spcPct val="0"/>
              </a:spcAft>
              <a:buFontTx/>
              <a:buChar char="•"/>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Online-Verkauf mit der Zugänglichkeit von </a:t>
            </a:r>
            <a:r>
              <a:rPr kumimoji="0" lang="fr-BE" altLang="en-US" b="0" i="0" u="none" strike="noStrike" cap="none" normalizeH="0" baseline="0" dirty="0" err="1">
                <a:ln>
                  <a:noFill/>
                </a:ln>
                <a:solidFill>
                  <a:schemeClr val="tx1"/>
                </a:solidFill>
                <a:effectLst/>
                <a:latin typeface="+mn-lt"/>
                <a:ea typeface="Times New Roman" panose="02020603050405020304" pitchFamily="18" charset="0"/>
              </a:rPr>
              <a:t>Websites </a:t>
            </a:r>
            <a:r>
              <a:rPr kumimoji="0" lang="fr-BE" altLang="en-US" b="0" i="0" u="none" strike="noStrike" cap="none" normalizeH="0" baseline="0" dirty="0">
                <a:ln>
                  <a:noFill/>
                </a:ln>
                <a:solidFill>
                  <a:schemeClr val="tx1"/>
                </a:solidFill>
                <a:effectLst/>
                <a:latin typeface="+mn-lt"/>
                <a:ea typeface="Times New Roman" panose="02020603050405020304" pitchFamily="18" charset="0"/>
              </a:rPr>
              <a:t>und möglicherweise Anwendungen</a:t>
            </a:r>
            <a:endParaRPr kumimoji="0" lang="fr-BE" altLang="en-US" b="0" i="0" u="none" strike="noStrike" cap="none" normalizeH="0" baseline="0" dirty="0">
              <a:ln>
                <a:noFill/>
              </a:ln>
              <a:solidFill>
                <a:schemeClr val="tx1"/>
              </a:solidFill>
              <a:effectLst/>
              <a:latin typeface="+mn-lt"/>
              <a:ea typeface="Calibri" panose="020F0502020204030204" pitchFamily="34" charset="0"/>
            </a:endParaRPr>
          </a:p>
          <a:p>
            <a:pPr marL="914400" lvl="2" indent="0" eaLnBrk="0" fontAlgn="base" hangingPunct="0">
              <a:lnSpc>
                <a:spcPct val="100000"/>
              </a:lnSpc>
              <a:spcBef>
                <a:spcPct val="0"/>
              </a:spcBef>
              <a:spcAft>
                <a:spcPct val="0"/>
              </a:spcAft>
              <a:buFontTx/>
              <a:buChar char="•"/>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Telefonische Dienstleistungen</a:t>
            </a:r>
            <a:endParaRPr kumimoji="0" lang="fr-BE" altLang="en-US" b="0" i="0" u="none" strike="noStrike" cap="none" normalizeH="0" baseline="0" dirty="0">
              <a:ln>
                <a:noFill/>
              </a:ln>
              <a:solidFill>
                <a:schemeClr val="tx1"/>
              </a:solidFill>
              <a:effectLst/>
              <a:latin typeface="+mn-lt"/>
            </a:endParaRPr>
          </a:p>
          <a:p>
            <a:pPr marL="914400" lvl="2" indent="0" eaLnBrk="0" fontAlgn="base" hangingPunct="0">
              <a:lnSpc>
                <a:spcPct val="100000"/>
              </a:lnSpc>
              <a:spcBef>
                <a:spcPct val="0"/>
              </a:spcBef>
              <a:spcAft>
                <a:spcPct val="0"/>
              </a:spcAft>
              <a:buFontTx/>
              <a:buChar char="•"/>
            </a:pPr>
            <a:r>
              <a:rPr kumimoji="0" lang="fr-BE" altLang="en-US" b="0" i="0" u="none" strike="noStrike" cap="none" normalizeH="0" baseline="0" dirty="0">
                <a:ln>
                  <a:noFill/>
                </a:ln>
                <a:solidFill>
                  <a:schemeClr val="tx1"/>
                </a:solidFill>
                <a:effectLst/>
                <a:latin typeface="+mn-lt"/>
                <a:ea typeface="Calibri" panose="020F0502020204030204" pitchFamily="34" charset="0"/>
              </a:rPr>
              <a:t> Notrufnummern (das ist weniger klar...)</a:t>
            </a:r>
          </a:p>
        </p:txBody>
      </p:sp>
      <p:sp>
        <p:nvSpPr>
          <p:cNvPr id="4" name="Espace réservé de la date 3">
            <a:extLst>
              <a:ext uri="{FF2B5EF4-FFF2-40B4-BE49-F238E27FC236}">
                <a16:creationId xmlns:a16="http://schemas.microsoft.com/office/drawing/2014/main" id="{D0D5184B-42FD-4346-B03C-4107CEC4D183}"/>
              </a:ext>
            </a:extLst>
          </p:cNvPr>
          <p:cNvSpPr>
            <a:spLocks noGrp="1"/>
          </p:cNvSpPr>
          <p:nvPr>
            <p:ph type="dt" sz="half" idx="10"/>
          </p:nvPr>
        </p:nvSpPr>
        <p:spPr/>
        <p:txBody>
          <a:bodyPr/>
          <a:lstStyle/>
          <a:p>
            <a:r>
              <a:rPr lang="en-US"/>
              <a:t>17/03/2022</a:t>
            </a:r>
            <a:endParaRPr lang="fr-BE"/>
          </a:p>
        </p:txBody>
      </p:sp>
      <p:sp>
        <p:nvSpPr>
          <p:cNvPr id="5" name="Espace réservé du pied de page 4">
            <a:extLst>
              <a:ext uri="{FF2B5EF4-FFF2-40B4-BE49-F238E27FC236}">
                <a16:creationId xmlns:a16="http://schemas.microsoft.com/office/drawing/2014/main" id="{7D9655DF-8C7B-4829-B4F7-32D8EA8F5F1F}"/>
              </a:ext>
            </a:extLst>
          </p:cNvPr>
          <p:cNvSpPr>
            <a:spLocks noGrp="1"/>
          </p:cNvSpPr>
          <p:nvPr>
            <p:ph type="ftr" sz="quarter" idx="11"/>
          </p:nvPr>
        </p:nvSpPr>
        <p:spPr/>
        <p:txBody>
          <a:bodyPr/>
          <a:lstStyle/>
          <a:p>
            <a:r>
              <a:rPr lang="de-DE"/>
              <a:t>BDF-Generalversamlung-Digitalisierung und Menschen mit Behinderungen</a:t>
            </a:r>
            <a:endParaRPr lang="fr-BE"/>
          </a:p>
        </p:txBody>
      </p:sp>
      <p:sp>
        <p:nvSpPr>
          <p:cNvPr id="6" name="Espace réservé du numéro de diapositive 5">
            <a:extLst>
              <a:ext uri="{FF2B5EF4-FFF2-40B4-BE49-F238E27FC236}">
                <a16:creationId xmlns:a16="http://schemas.microsoft.com/office/drawing/2014/main" id="{0BDCA98C-F33E-48CF-97BF-2D892C6E3A99}"/>
              </a:ext>
            </a:extLst>
          </p:cNvPr>
          <p:cNvSpPr>
            <a:spLocks noGrp="1"/>
          </p:cNvSpPr>
          <p:nvPr>
            <p:ph type="sldNum" sz="quarter" idx="12"/>
          </p:nvPr>
        </p:nvSpPr>
        <p:spPr/>
        <p:txBody>
          <a:bodyPr/>
          <a:lstStyle/>
          <a:p>
            <a:fld id="{242903E1-5AE3-4D48-ABA3-C8AC9FDD09D2}" type="slidenum">
              <a:rPr lang="fr-BE" smtClean="0"/>
              <a:t>6</a:t>
            </a:fld>
            <a:endParaRPr lang="fr-BE"/>
          </a:p>
        </p:txBody>
      </p:sp>
      <p:pic>
        <p:nvPicPr>
          <p:cNvPr id="8" name="Image 7" descr="Une image contenant texte, clipart&#10;&#10;Description générée automatiquement">
            <a:extLst>
              <a:ext uri="{FF2B5EF4-FFF2-40B4-BE49-F238E27FC236}">
                <a16:creationId xmlns:a16="http://schemas.microsoft.com/office/drawing/2014/main" id="{753A9763-61EC-4185-9883-1F113FD7C3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24" y="133476"/>
            <a:ext cx="981075" cy="745617"/>
          </a:xfrm>
          <a:prstGeom prst="rect">
            <a:avLst/>
          </a:prstGeom>
        </p:spPr>
      </p:pic>
    </p:spTree>
    <p:extLst>
      <p:ext uri="{BB962C8B-B14F-4D97-AF65-F5344CB8AC3E}">
        <p14:creationId xmlns:p14="http://schemas.microsoft.com/office/powerpoint/2010/main" val="612765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E56F35-5B35-423B-B30D-E69581160D33}"/>
              </a:ext>
            </a:extLst>
          </p:cNvPr>
          <p:cNvSpPr>
            <a:spLocks noGrp="1"/>
          </p:cNvSpPr>
          <p:nvPr>
            <p:ph type="title"/>
          </p:nvPr>
        </p:nvSpPr>
        <p:spPr/>
        <p:txBody>
          <a:bodyPr/>
          <a:lstStyle/>
          <a:p>
            <a:pPr algn="ctr"/>
            <a:r>
              <a:rPr lang="fr-BE" b="1" dirty="0">
                <a:latin typeface="+mn-lt"/>
              </a:rPr>
              <a:t>Was nicht in der EAA zu finden ist</a:t>
            </a:r>
          </a:p>
        </p:txBody>
      </p:sp>
      <p:sp>
        <p:nvSpPr>
          <p:cNvPr id="4" name="Espace réservé de la date 3">
            <a:extLst>
              <a:ext uri="{FF2B5EF4-FFF2-40B4-BE49-F238E27FC236}">
                <a16:creationId xmlns:a16="http://schemas.microsoft.com/office/drawing/2014/main" id="{29FDED04-C629-4426-B3EF-C79A90103DDC}"/>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8991556E-C407-4533-8DF6-AE5163210ED4}"/>
              </a:ext>
            </a:extLst>
          </p:cNvPr>
          <p:cNvSpPr>
            <a:spLocks noGrp="1"/>
          </p:cNvSpPr>
          <p:nvPr>
            <p:ph type="ftr" sz="quarter" idx="11"/>
          </p:nvPr>
        </p:nvSpPr>
        <p:spPr/>
        <p:txBody>
          <a:bodyPr/>
          <a:lstStyle/>
          <a:p>
            <a:r>
              <a:rPr lang="de-DE"/>
              <a:t>BDF-Generalversamlung-Digitalisierung und Menschen mit Behinderungen</a:t>
            </a:r>
            <a:endParaRPr lang="en-US"/>
          </a:p>
        </p:txBody>
      </p:sp>
      <p:sp>
        <p:nvSpPr>
          <p:cNvPr id="6" name="Espace réservé du numéro de diapositive 5">
            <a:extLst>
              <a:ext uri="{FF2B5EF4-FFF2-40B4-BE49-F238E27FC236}">
                <a16:creationId xmlns:a16="http://schemas.microsoft.com/office/drawing/2014/main" id="{6D7C15D5-198F-4CAC-8613-1FED5EB9D931}"/>
              </a:ext>
            </a:extLst>
          </p:cNvPr>
          <p:cNvSpPr>
            <a:spLocks noGrp="1"/>
          </p:cNvSpPr>
          <p:nvPr>
            <p:ph type="sldNum" sz="quarter" idx="12"/>
          </p:nvPr>
        </p:nvSpPr>
        <p:spPr/>
        <p:txBody>
          <a:bodyPr/>
          <a:lstStyle/>
          <a:p>
            <a:fld id="{242903E1-5AE3-4D48-ABA3-C8AC9FDD09D2}" type="slidenum">
              <a:rPr lang="en-US" smtClean="0"/>
              <a:t>7</a:t>
            </a:fld>
            <a:endParaRPr lang="en-US"/>
          </a:p>
        </p:txBody>
      </p:sp>
      <p:sp>
        <p:nvSpPr>
          <p:cNvPr id="7" name="Rectangle 1">
            <a:extLst>
              <a:ext uri="{FF2B5EF4-FFF2-40B4-BE49-F238E27FC236}">
                <a16:creationId xmlns:a16="http://schemas.microsoft.com/office/drawing/2014/main" id="{2912D381-4CF4-4F5A-B425-F45E3C3FB722}"/>
              </a:ext>
            </a:extLst>
          </p:cNvPr>
          <p:cNvSpPr>
            <a:spLocks noGrp="1" noChangeArrowheads="1"/>
          </p:cNvSpPr>
          <p:nvPr>
            <p:ph idx="1"/>
          </p:nvPr>
        </p:nvSpPr>
        <p:spPr bwMode="auto">
          <a:xfrm>
            <a:off x="838200" y="1398301"/>
            <a:ext cx="10655300"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Transport</a:t>
            </a:r>
            <a:endParaRPr kumimoji="0" lang="en-US" altLang="en-US" b="0" i="0" u="none" strike="noStrike" cap="none" normalizeH="0" baseline="0" dirty="0">
              <a:ln>
                <a:noFill/>
              </a:ln>
              <a:solidFill>
                <a:schemeClr val="tx1"/>
              </a:solidFill>
              <a:effectLst/>
              <a:latin typeface="+mn-l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Die bebaute Umgebung</a:t>
            </a:r>
            <a:endParaRPr kumimoji="0" lang="en-US" altLang="en-US" b="0" i="0" u="none" strike="noStrike" cap="none" normalizeH="0" baseline="0" dirty="0">
              <a:ln>
                <a:noFill/>
              </a:ln>
              <a:solidFill>
                <a:schemeClr val="tx1"/>
              </a:solidFill>
              <a:effectLst/>
              <a:latin typeface="+mn-l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BE" altLang="en-US" b="0" i="0" u="none" strike="noStrike" cap="none" normalizeH="0" baseline="0" dirty="0">
                <a:ln>
                  <a:noFill/>
                </a:ln>
                <a:solidFill>
                  <a:schemeClr val="tx1"/>
                </a:solidFill>
                <a:effectLst/>
                <a:latin typeface="+mn-lt"/>
                <a:ea typeface="Times New Roman" panose="02020603050405020304" pitchFamily="18" charset="0"/>
              </a:rPr>
              <a:t> Haushaltsgeräte</a:t>
            </a:r>
            <a:endParaRPr kumimoji="0" lang="en-US" altLang="en-US"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ts val="600"/>
              </a:spcAft>
              <a:buClrTx/>
              <a:buSzTx/>
              <a:buFontTx/>
              <a:buChar char="•"/>
              <a:tabLst/>
            </a:pPr>
            <a:r>
              <a:rPr kumimoji="0" lang="fr-BE" altLang="en-US" b="0" i="0" u="none" strike="noStrike" cap="none" normalizeH="0" baseline="0" dirty="0">
                <a:ln>
                  <a:noFill/>
                </a:ln>
                <a:solidFill>
                  <a:schemeClr val="tx1"/>
                </a:solidFill>
                <a:effectLst/>
                <a:latin typeface="+mn-lt"/>
                <a:ea typeface="Calibri" panose="020F0502020204030204" pitchFamily="34" charset="0"/>
              </a:rPr>
              <a:t> Die "Kleinstunternehmen"</a:t>
            </a:r>
            <a:endParaRPr lang="fr-BE" altLang="en-US" dirty="0">
              <a:latin typeface="+mn-lt"/>
            </a:endParaRPr>
          </a:p>
          <a:p>
            <a:pPr marL="0" marR="0" lvl="0" indent="0" algn="l" defTabSz="914400" rtl="0" eaLnBrk="0" fontAlgn="base" latinLnBrk="0" hangingPunct="0">
              <a:lnSpc>
                <a:spcPct val="100000"/>
              </a:lnSpc>
              <a:spcBef>
                <a:spcPct val="0"/>
              </a:spcBef>
              <a:spcAft>
                <a:spcPts val="600"/>
              </a:spcAft>
              <a:buClrTx/>
              <a:buSzTx/>
              <a:buFontTx/>
              <a:buChar char="•"/>
              <a:tabLst/>
            </a:pPr>
            <a:r>
              <a:rPr kumimoji="0" lang="fr-BE" altLang="en-US" b="1" i="0" u="none" strike="noStrike" cap="none" normalizeH="0" baseline="0" dirty="0">
                <a:ln>
                  <a:noFill/>
                </a:ln>
                <a:solidFill>
                  <a:schemeClr val="tx1"/>
                </a:solidFill>
                <a:effectLst/>
                <a:latin typeface="+mn-lt"/>
              </a:rPr>
              <a:t> Eigentlich das, was Menschen mit Behinderungen in ihrem täglichen Leben am meisten betrifft!</a:t>
            </a:r>
            <a:endParaRPr lang="fr-BE" altLang="en-US" b="1" dirty="0">
              <a:latin typeface="+mn-lt"/>
            </a:endParaRPr>
          </a:p>
          <a:p>
            <a:pPr marL="0" indent="0">
              <a:lnSpc>
                <a:spcPct val="100000"/>
              </a:lnSpc>
              <a:buFontTx/>
              <a:buChar char="•"/>
            </a:pPr>
            <a:r>
              <a:rPr kumimoji="0" lang="fr-BE" altLang="en-US" i="0" u="none" strike="noStrike" cap="none" normalizeH="0" baseline="0" dirty="0">
                <a:ln>
                  <a:noFill/>
                </a:ln>
                <a:solidFill>
                  <a:schemeClr val="tx1"/>
                </a:solidFill>
                <a:effectLst/>
                <a:latin typeface="+mn-lt"/>
              </a:rPr>
              <a:t> Die BDF lehnt die EAA nicht ab, ihre Beiträge sind wichtig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fr-BE" altLang="en-US" i="0" u="none" strike="noStrike" cap="none" normalizeH="0" baseline="0" dirty="0">
                <a:ln>
                  <a:noFill/>
                </a:ln>
                <a:solidFill>
                  <a:schemeClr val="tx1"/>
                </a:solidFill>
                <a:effectLst/>
                <a:latin typeface="+mn-lt"/>
              </a:rPr>
              <a:t> Die EAA zwingt uns jedoch, uns zu fragen, welchen Platz die "Politik" all dem zuweist, was zum Feld der Digitalisierung gehört: Tatsächlich widmet sie ihm ihre ganze Aufmerksamkeit</a:t>
            </a:r>
          </a:p>
        </p:txBody>
      </p:sp>
      <p:pic>
        <p:nvPicPr>
          <p:cNvPr id="8" name="Image 7" descr="Une image contenant texte, clipart&#10;&#10;Description générée automatiquement">
            <a:extLst>
              <a:ext uri="{FF2B5EF4-FFF2-40B4-BE49-F238E27FC236}">
                <a16:creationId xmlns:a16="http://schemas.microsoft.com/office/drawing/2014/main" id="{50A54A46-C57D-46F4-8DB3-588EB7E426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899" y="133477"/>
            <a:ext cx="1134037" cy="861868"/>
          </a:xfrm>
          <a:prstGeom prst="rect">
            <a:avLst/>
          </a:prstGeom>
        </p:spPr>
      </p:pic>
    </p:spTree>
    <p:extLst>
      <p:ext uri="{BB962C8B-B14F-4D97-AF65-F5344CB8AC3E}">
        <p14:creationId xmlns:p14="http://schemas.microsoft.com/office/powerpoint/2010/main" val="2528151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C0D2B6-E1F0-4D9B-AAAE-623C6F06B5FA}"/>
              </a:ext>
            </a:extLst>
          </p:cNvPr>
          <p:cNvSpPr>
            <a:spLocks noGrp="1"/>
          </p:cNvSpPr>
          <p:nvPr>
            <p:ph type="title"/>
          </p:nvPr>
        </p:nvSpPr>
        <p:spPr/>
        <p:txBody>
          <a:bodyPr/>
          <a:lstStyle/>
          <a:p>
            <a:pPr algn="ctr"/>
            <a:r>
              <a:rPr lang="fr-BE" b="1" dirty="0">
                <a:latin typeface="+mn-lt"/>
              </a:rPr>
              <a:t>Einige Bereiche, als Beispiel</a:t>
            </a:r>
          </a:p>
        </p:txBody>
      </p:sp>
      <p:sp>
        <p:nvSpPr>
          <p:cNvPr id="3" name="Espace réservé du contenu 2">
            <a:extLst>
              <a:ext uri="{FF2B5EF4-FFF2-40B4-BE49-F238E27FC236}">
                <a16:creationId xmlns:a16="http://schemas.microsoft.com/office/drawing/2014/main" id="{76AF9EE0-8536-46A6-8EFD-0FB53207B9F4}"/>
              </a:ext>
            </a:extLst>
          </p:cNvPr>
          <p:cNvSpPr>
            <a:spLocks noGrp="1"/>
          </p:cNvSpPr>
          <p:nvPr>
            <p:ph idx="1"/>
          </p:nvPr>
        </p:nvSpPr>
        <p:spPr>
          <a:xfrm>
            <a:off x="838200" y="1450428"/>
            <a:ext cx="10515600" cy="4726535"/>
          </a:xfrm>
        </p:spPr>
        <p:txBody>
          <a:bodyPr>
            <a:normAutofit/>
          </a:bodyPr>
          <a:lstStyle/>
          <a:p>
            <a:r>
              <a:rPr lang="fr-BE" sz="3200" dirty="0"/>
              <a:t>Bankdienstleistungen</a:t>
            </a:r>
          </a:p>
          <a:p>
            <a:pPr lvl="1"/>
            <a:r>
              <a:rPr lang="fr-BE" sz="2800" dirty="0"/>
              <a:t>Müssen global zugänglich gemacht werden :</a:t>
            </a:r>
          </a:p>
          <a:p>
            <a:pPr lvl="1"/>
            <a:r>
              <a:rPr lang="fr-BE" dirty="0"/>
              <a:t>Die Entwicklung von </a:t>
            </a:r>
            <a:r>
              <a:rPr lang="fr-BE" i="1" dirty="0" err="1"/>
              <a:t>Selfbanking</a:t>
            </a:r>
            <a:r>
              <a:rPr lang="fr-BE" dirty="0" err="1"/>
              <a:t> </a:t>
            </a:r>
            <a:r>
              <a:rPr lang="fr-BE" dirty="0"/>
              <a:t>muss notwendigerweise Alternativen für diejenigen vorsehen, die keine Automaten / Online-Dienste nutzen können. </a:t>
            </a:r>
          </a:p>
          <a:p>
            <a:pPr lvl="1"/>
            <a:r>
              <a:rPr lang="fr-BE" dirty="0"/>
              <a:t>Das </a:t>
            </a:r>
            <a:r>
              <a:rPr lang="fr-BE" i="1" dirty="0" err="1"/>
              <a:t>Batopin-Projekt</a:t>
            </a:r>
            <a:r>
              <a:rPr lang="fr-BE" dirty="0" err="1"/>
              <a:t> </a:t>
            </a:r>
            <a:r>
              <a:rPr lang="fr-BE" dirty="0"/>
              <a:t>wird die Anzahl der Geldautomaten verringern... nachdem man die Schalter abgeschafft hat, beginnt man nun damit, die Geldautomaten abzuschaffen</a:t>
            </a:r>
          </a:p>
          <a:p>
            <a:pPr lvl="1"/>
            <a:r>
              <a:rPr lang="fr-BE" dirty="0"/>
              <a:t>"Sie werden alles per Smartphone erledigen können" ...</a:t>
            </a:r>
          </a:p>
          <a:p>
            <a:pPr lvl="3"/>
            <a:r>
              <a:rPr lang="fr-BE" sz="2200" dirty="0"/>
              <a:t>ja, aber nicht jeder ist in der Lage, ein Smartphone zu benutzen</a:t>
            </a:r>
          </a:p>
          <a:p>
            <a:pPr lvl="3"/>
            <a:r>
              <a:rPr lang="fr-BE" sz="2200" dirty="0"/>
              <a:t>Konkret sind die Dienstleistungen für "technikbegabte" Menschen weiter gefasst als die Dienstleistungen für Menschen mit Schwächen</a:t>
            </a:r>
          </a:p>
        </p:txBody>
      </p:sp>
      <p:sp>
        <p:nvSpPr>
          <p:cNvPr id="4" name="Espace réservé de la date 3">
            <a:extLst>
              <a:ext uri="{FF2B5EF4-FFF2-40B4-BE49-F238E27FC236}">
                <a16:creationId xmlns:a16="http://schemas.microsoft.com/office/drawing/2014/main" id="{6DE9DFEC-FF51-484A-AA1D-A95F682988FA}"/>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3F0978EF-CCB1-4526-800E-B48AD0B55FCD}"/>
              </a:ext>
            </a:extLst>
          </p:cNvPr>
          <p:cNvSpPr>
            <a:spLocks noGrp="1"/>
          </p:cNvSpPr>
          <p:nvPr>
            <p:ph type="ftr" sz="quarter" idx="11"/>
          </p:nvPr>
        </p:nvSpPr>
        <p:spPr/>
        <p:txBody>
          <a:bodyPr/>
          <a:lstStyle/>
          <a:p>
            <a:r>
              <a:rPr lang="de-DE"/>
              <a:t>BDF-Generalversamlung-Digitalisierung und Menschen mit Behinderungen</a:t>
            </a:r>
            <a:endParaRPr lang="en-US"/>
          </a:p>
        </p:txBody>
      </p:sp>
      <p:sp>
        <p:nvSpPr>
          <p:cNvPr id="6" name="Espace réservé du numéro de diapositive 5">
            <a:extLst>
              <a:ext uri="{FF2B5EF4-FFF2-40B4-BE49-F238E27FC236}">
                <a16:creationId xmlns:a16="http://schemas.microsoft.com/office/drawing/2014/main" id="{E639C5E5-647E-46B4-961F-EE6ABBA2DB84}"/>
              </a:ext>
            </a:extLst>
          </p:cNvPr>
          <p:cNvSpPr>
            <a:spLocks noGrp="1"/>
          </p:cNvSpPr>
          <p:nvPr>
            <p:ph type="sldNum" sz="quarter" idx="12"/>
          </p:nvPr>
        </p:nvSpPr>
        <p:spPr/>
        <p:txBody>
          <a:bodyPr/>
          <a:lstStyle/>
          <a:p>
            <a:fld id="{242903E1-5AE3-4D48-ABA3-C8AC9FDD09D2}" type="slidenum">
              <a:rPr lang="en-US" smtClean="0"/>
              <a:t>8</a:t>
            </a:fld>
            <a:endParaRPr lang="en-US"/>
          </a:p>
        </p:txBody>
      </p:sp>
      <p:pic>
        <p:nvPicPr>
          <p:cNvPr id="8" name="Image 7" descr="Une image contenant texte, clipart&#10;&#10;Description générée automatiquement">
            <a:extLst>
              <a:ext uri="{FF2B5EF4-FFF2-40B4-BE49-F238E27FC236}">
                <a16:creationId xmlns:a16="http://schemas.microsoft.com/office/drawing/2014/main" id="{5D0B3950-CF36-4600-B03A-9A0C4ACA77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25" y="133476"/>
            <a:ext cx="1027530" cy="780923"/>
          </a:xfrm>
          <a:prstGeom prst="rect">
            <a:avLst/>
          </a:prstGeom>
        </p:spPr>
      </p:pic>
    </p:spTree>
    <p:extLst>
      <p:ext uri="{BB962C8B-B14F-4D97-AF65-F5344CB8AC3E}">
        <p14:creationId xmlns:p14="http://schemas.microsoft.com/office/powerpoint/2010/main" val="2756928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19998F-E083-4A6F-8024-815E7301D559}"/>
              </a:ext>
            </a:extLst>
          </p:cNvPr>
          <p:cNvSpPr>
            <a:spLocks noGrp="1"/>
          </p:cNvSpPr>
          <p:nvPr>
            <p:ph type="title"/>
          </p:nvPr>
        </p:nvSpPr>
        <p:spPr>
          <a:xfrm>
            <a:off x="1552574" y="365125"/>
            <a:ext cx="9801225" cy="1325563"/>
          </a:xfrm>
        </p:spPr>
        <p:txBody>
          <a:bodyPr>
            <a:normAutofit fontScale="90000"/>
          </a:bodyPr>
          <a:lstStyle/>
          <a:p>
            <a:br>
              <a:rPr lang="fr-FR" dirty="0"/>
            </a:br>
            <a:r>
              <a:rPr lang="fr-FR" b="1" dirty="0"/>
              <a:t>Ein weiteres Beispiel: öffentliche Verkehrsmittel</a:t>
            </a:r>
            <a:br>
              <a:rPr lang="fr-FR" dirty="0"/>
            </a:br>
            <a:endParaRPr lang="en-US" dirty="0"/>
          </a:p>
        </p:txBody>
      </p:sp>
      <p:sp>
        <p:nvSpPr>
          <p:cNvPr id="3" name="Espace réservé du contenu 2">
            <a:extLst>
              <a:ext uri="{FF2B5EF4-FFF2-40B4-BE49-F238E27FC236}">
                <a16:creationId xmlns:a16="http://schemas.microsoft.com/office/drawing/2014/main" id="{EE825B40-BB8C-4633-8304-3F22DF15814E}"/>
              </a:ext>
            </a:extLst>
          </p:cNvPr>
          <p:cNvSpPr>
            <a:spLocks noGrp="1"/>
          </p:cNvSpPr>
          <p:nvPr>
            <p:ph idx="1"/>
          </p:nvPr>
        </p:nvSpPr>
        <p:spPr/>
        <p:txBody>
          <a:bodyPr/>
          <a:lstStyle/>
          <a:p>
            <a:r>
              <a:rPr lang="fr-FR" dirty="0"/>
              <a:t>Die Nutzung von Fahrkartenautomaten :</a:t>
            </a:r>
          </a:p>
          <a:p>
            <a:pPr lvl="1"/>
            <a:r>
              <a:rPr lang="fr-FR" dirty="0"/>
              <a:t>äußert sich durch das Verschwinden von Schaltern, fehlendem Personal in den Stationen</a:t>
            </a:r>
          </a:p>
          <a:p>
            <a:pPr lvl="1"/>
            <a:r>
              <a:rPr lang="fr-FR" dirty="0"/>
              <a:t>Konkret bedeutet dies auch, dass weniger Hilfe benötigt wird, um eine Fahrkarte zu kaufen, eine Auskunft zu erhalten, ein Problem mit der Zugänglichkeit zu lösen, Probleme oder gar Risiken zu erkennen...</a:t>
            </a:r>
          </a:p>
          <a:p>
            <a:r>
              <a:rPr lang="fr-FR" dirty="0"/>
              <a:t>Der Einsatz von Apps</a:t>
            </a:r>
          </a:p>
          <a:p>
            <a:pPr lvl="1"/>
            <a:r>
              <a:rPr lang="fr-FR" dirty="0"/>
              <a:t>Oft nicht leicht zugänglich </a:t>
            </a:r>
          </a:p>
          <a:p>
            <a:pPr lvl="1"/>
            <a:r>
              <a:rPr lang="fr-FR" dirty="0"/>
              <a:t>Setzt sich oft ohne Alternative durch</a:t>
            </a:r>
          </a:p>
          <a:p>
            <a:pPr lvl="1"/>
            <a:r>
              <a:rPr lang="fr-FR" dirty="0"/>
              <a:t>Schwierig mit Hilfsdiensten zu verknüpfen </a:t>
            </a:r>
          </a:p>
          <a:p>
            <a:endParaRPr lang="en-US" dirty="0"/>
          </a:p>
        </p:txBody>
      </p:sp>
      <p:sp>
        <p:nvSpPr>
          <p:cNvPr id="4" name="Espace réservé de la date 3">
            <a:extLst>
              <a:ext uri="{FF2B5EF4-FFF2-40B4-BE49-F238E27FC236}">
                <a16:creationId xmlns:a16="http://schemas.microsoft.com/office/drawing/2014/main" id="{6921A687-51AA-4578-BD4C-DF3252C85E25}"/>
              </a:ext>
            </a:extLst>
          </p:cNvPr>
          <p:cNvSpPr>
            <a:spLocks noGrp="1"/>
          </p:cNvSpPr>
          <p:nvPr>
            <p:ph type="dt" sz="half" idx="10"/>
          </p:nvPr>
        </p:nvSpPr>
        <p:spPr/>
        <p:txBody>
          <a:bodyPr/>
          <a:lstStyle/>
          <a:p>
            <a:r>
              <a:rPr lang="en-US"/>
              <a:t>17/03/2022</a:t>
            </a:r>
          </a:p>
        </p:txBody>
      </p:sp>
      <p:sp>
        <p:nvSpPr>
          <p:cNvPr id="5" name="Espace réservé du pied de page 4">
            <a:extLst>
              <a:ext uri="{FF2B5EF4-FFF2-40B4-BE49-F238E27FC236}">
                <a16:creationId xmlns:a16="http://schemas.microsoft.com/office/drawing/2014/main" id="{73897049-D65C-4D3C-96FF-14CCA6EC49F4}"/>
              </a:ext>
            </a:extLst>
          </p:cNvPr>
          <p:cNvSpPr>
            <a:spLocks noGrp="1"/>
          </p:cNvSpPr>
          <p:nvPr>
            <p:ph type="ftr" sz="quarter" idx="11"/>
          </p:nvPr>
        </p:nvSpPr>
        <p:spPr/>
        <p:txBody>
          <a:bodyPr/>
          <a:lstStyle/>
          <a:p>
            <a:r>
              <a:rPr lang="de-DE"/>
              <a:t>BDF-Generalversamlung-Digitalisierung und Menschen mit Behinderungen</a:t>
            </a:r>
            <a:endParaRPr lang="en-US"/>
          </a:p>
        </p:txBody>
      </p:sp>
      <p:sp>
        <p:nvSpPr>
          <p:cNvPr id="6" name="Espace réservé du numéro de diapositive 5">
            <a:extLst>
              <a:ext uri="{FF2B5EF4-FFF2-40B4-BE49-F238E27FC236}">
                <a16:creationId xmlns:a16="http://schemas.microsoft.com/office/drawing/2014/main" id="{72E3FB6F-3E60-41E3-B93E-C635E481C961}"/>
              </a:ext>
            </a:extLst>
          </p:cNvPr>
          <p:cNvSpPr>
            <a:spLocks noGrp="1"/>
          </p:cNvSpPr>
          <p:nvPr>
            <p:ph type="sldNum" sz="quarter" idx="12"/>
          </p:nvPr>
        </p:nvSpPr>
        <p:spPr/>
        <p:txBody>
          <a:bodyPr/>
          <a:lstStyle/>
          <a:p>
            <a:fld id="{242903E1-5AE3-4D48-ABA3-C8AC9FDD09D2}" type="slidenum">
              <a:rPr lang="en-US" smtClean="0"/>
              <a:t>9</a:t>
            </a:fld>
            <a:endParaRPr lang="en-US"/>
          </a:p>
        </p:txBody>
      </p:sp>
      <p:pic>
        <p:nvPicPr>
          <p:cNvPr id="8" name="Image 7" descr="Une image contenant texte, clipart&#10;&#10;Description générée automatiquement">
            <a:extLst>
              <a:ext uri="{FF2B5EF4-FFF2-40B4-BE49-F238E27FC236}">
                <a16:creationId xmlns:a16="http://schemas.microsoft.com/office/drawing/2014/main" id="{D692CA50-A4DF-4AC5-B845-C8B7D62E7F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74" y="133477"/>
            <a:ext cx="1090195" cy="828548"/>
          </a:xfrm>
          <a:prstGeom prst="rect">
            <a:avLst/>
          </a:prstGeom>
        </p:spPr>
      </p:pic>
    </p:spTree>
    <p:extLst>
      <p:ext uri="{BB962C8B-B14F-4D97-AF65-F5344CB8AC3E}">
        <p14:creationId xmlns:p14="http://schemas.microsoft.com/office/powerpoint/2010/main" val="12309569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1224</Words>
  <Application>Microsoft Office PowerPoint</Application>
  <PresentationFormat>Grand écran</PresentationFormat>
  <Paragraphs>147</Paragraphs>
  <Slides>15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Arial</vt:lpstr>
      <vt:lpstr>Calibri</vt:lpstr>
      <vt:lpstr>Calibri Light</vt:lpstr>
      <vt:lpstr>Thème Office</vt:lpstr>
      <vt:lpstr>Digitalisierung und Menschen mit Behinderungen</vt:lpstr>
      <vt:lpstr>Belgian Disability Forum asbl (BDF)</vt:lpstr>
      <vt:lpstr>Digitalisierung und HSP</vt:lpstr>
      <vt:lpstr>Digitalisierung und HSP </vt:lpstr>
      <vt:lpstr>Welchen Stellenwert haben die NIKT und die Digitalisierung?</vt:lpstr>
      <vt:lpstr>Das Alarmsignal des European Accessibility Act</vt:lpstr>
      <vt:lpstr>Was nicht in der EAA zu finden ist</vt:lpstr>
      <vt:lpstr>Einige Bereiche, als Beispiel</vt:lpstr>
      <vt:lpstr> Ein weiteres Beispiel: öffentliche Verkehrsmittel </vt:lpstr>
      <vt:lpstr> Ein weiteres Beispiel ist die Digitalisierung der Verwaltung </vt:lpstr>
      <vt:lpstr>BDF fordert inklusive Digitalisierung</vt:lpstr>
      <vt:lpstr>BDF fordert inklusive Digitalisierung</vt:lpstr>
      <vt:lpstr>BDF fordert inklusive Digitalisierung</vt:lpstr>
      <vt:lpstr>BDF fordert inklusive Digitalisierung</vt:lpstr>
      <vt:lpstr>Schlussfolgerung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Accessibility Act</dc:title>
  <dc:creator>Magritte Olivier</dc:creator>
  <cp:keywords>, docId:649F7923DDA03C601A070194E0B61259</cp:keywords>
  <cp:lastModifiedBy>Magritte Olivier</cp:lastModifiedBy>
  <cp:revision>43</cp:revision>
  <dcterms:created xsi:type="dcterms:W3CDTF">2021-04-01T08:53:46Z</dcterms:created>
  <dcterms:modified xsi:type="dcterms:W3CDTF">2022-03-28T09:33:46Z</dcterms:modified>
</cp:coreProperties>
</file>