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9" r:id="rId4"/>
    <p:sldId id="281" r:id="rId5"/>
    <p:sldId id="273" r:id="rId6"/>
    <p:sldId id="272" r:id="rId7"/>
    <p:sldId id="262" r:id="rId8"/>
    <p:sldId id="266" r:id="rId9"/>
    <p:sldId id="282" r:id="rId10"/>
    <p:sldId id="276" r:id="rId11"/>
    <p:sldId id="277" r:id="rId12"/>
    <p:sldId id="278" r:id="rId13"/>
    <p:sldId id="279" r:id="rId14"/>
    <p:sldId id="280" r:id="rId15"/>
    <p:sldId id="26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gritte Olivier" initials="MO" lastIdx="1" clrIdx="0">
    <p:extLst>
      <p:ext uri="{19B8F6BF-5375-455C-9EA6-DF929625EA0E}">
        <p15:presenceInfo xmlns:p15="http://schemas.microsoft.com/office/powerpoint/2012/main" userId="S::Olivier.Magritte@minsoc.fed.be::4c421028-65f4-458a-85c3-a0517b8abf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556" autoAdjust="0"/>
  </p:normalViewPr>
  <p:slideViewPr>
    <p:cSldViewPr snapToGrid="0">
      <p:cViewPr varScale="1">
        <p:scale>
          <a:sx n="81" d="100"/>
          <a:sy n="81" d="100"/>
        </p:scale>
        <p:origin x="754" y="62"/>
      </p:cViewPr>
      <p:guideLst/>
    </p:cSldViewPr>
  </p:slideViewPr>
  <p:outlineViewPr>
    <p:cViewPr>
      <p:scale>
        <a:sx n="33" d="100"/>
        <a:sy n="33" d="100"/>
      </p:scale>
      <p:origin x="0" y="-217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A5E35D-7158-4A43-8E3C-538859A38AC1}" type="datetimeFigureOut">
              <a:rPr lang="en-US" smtClean="0"/>
              <a:t>3/28/2022</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E6735C-BBE1-4544-B1E5-55D60EBC9EC5}" type="slidenum">
              <a:rPr lang="en-US" smtClean="0"/>
              <a:t>‹N°›</a:t>
            </a:fld>
            <a:endParaRPr lang="en-US"/>
          </a:p>
        </p:txBody>
      </p:sp>
    </p:spTree>
    <p:extLst>
      <p:ext uri="{BB962C8B-B14F-4D97-AF65-F5344CB8AC3E}">
        <p14:creationId xmlns:p14="http://schemas.microsoft.com/office/powerpoint/2010/main" val="1252649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F6DA3A-853A-44CF-B95E-32494102491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a:p>
        </p:txBody>
      </p:sp>
      <p:sp>
        <p:nvSpPr>
          <p:cNvPr id="3" name="Sous-titre 2">
            <a:extLst>
              <a:ext uri="{FF2B5EF4-FFF2-40B4-BE49-F238E27FC236}">
                <a16:creationId xmlns:a16="http://schemas.microsoft.com/office/drawing/2014/main" id="{B64BDCAA-510B-4362-9149-BA5DB3B927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a:p>
        </p:txBody>
      </p:sp>
      <p:sp>
        <p:nvSpPr>
          <p:cNvPr id="4" name="Espace réservé de la date 3">
            <a:extLst>
              <a:ext uri="{FF2B5EF4-FFF2-40B4-BE49-F238E27FC236}">
                <a16:creationId xmlns:a16="http://schemas.microsoft.com/office/drawing/2014/main" id="{A714EAFD-2831-4C45-80EF-070DA71739F7}"/>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118806CE-0C94-467B-B51A-C6515AF856A7}"/>
              </a:ext>
            </a:extLst>
          </p:cNvPr>
          <p:cNvSpPr>
            <a:spLocks noGrp="1"/>
          </p:cNvSpPr>
          <p:nvPr>
            <p:ph type="ftr" sz="quarter" idx="11"/>
          </p:nvPr>
        </p:nvSpPr>
        <p:spPr/>
        <p:txBody>
          <a:bodyPr/>
          <a:lstStyle/>
          <a:p>
            <a:r>
              <a:rPr lang="fr-FR"/>
              <a:t>BDF - Assemblée générale : Digitalisation et PmH</a:t>
            </a:r>
            <a:endParaRPr lang="en-US"/>
          </a:p>
        </p:txBody>
      </p:sp>
      <p:sp>
        <p:nvSpPr>
          <p:cNvPr id="6" name="Espace réservé du numéro de diapositive 5">
            <a:extLst>
              <a:ext uri="{FF2B5EF4-FFF2-40B4-BE49-F238E27FC236}">
                <a16:creationId xmlns:a16="http://schemas.microsoft.com/office/drawing/2014/main" id="{35AA2B48-6B89-49B1-BCBD-0E08B9E14018}"/>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2252066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0CB3CF-1179-415F-A048-8898273CFE88}"/>
              </a:ext>
            </a:extLst>
          </p:cNvPr>
          <p:cNvSpPr>
            <a:spLocks noGrp="1"/>
          </p:cNvSpPr>
          <p:nvPr>
            <p:ph type="title"/>
          </p:nvPr>
        </p:nvSpPr>
        <p:spPr/>
        <p:txBody>
          <a:bodyPr/>
          <a:lstStyle/>
          <a:p>
            <a:r>
              <a:rPr lang="fr-FR"/>
              <a:t>Modifiez le style du titre</a:t>
            </a:r>
            <a:endParaRPr lang="en-US"/>
          </a:p>
        </p:txBody>
      </p:sp>
      <p:sp>
        <p:nvSpPr>
          <p:cNvPr id="3" name="Espace réservé du texte vertical 2">
            <a:extLst>
              <a:ext uri="{FF2B5EF4-FFF2-40B4-BE49-F238E27FC236}">
                <a16:creationId xmlns:a16="http://schemas.microsoft.com/office/drawing/2014/main" id="{2F19EA59-B3D6-4EB8-BDE2-60E57E139189}"/>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17A086B8-FF2E-45E5-9FDA-F8BF957E9011}"/>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3974919C-3CF2-4660-81E0-98187C46E59F}"/>
              </a:ext>
            </a:extLst>
          </p:cNvPr>
          <p:cNvSpPr>
            <a:spLocks noGrp="1"/>
          </p:cNvSpPr>
          <p:nvPr>
            <p:ph type="ftr" sz="quarter" idx="11"/>
          </p:nvPr>
        </p:nvSpPr>
        <p:spPr/>
        <p:txBody>
          <a:bodyPr/>
          <a:lstStyle/>
          <a:p>
            <a:r>
              <a:rPr lang="fr-FR"/>
              <a:t>BDF - Assemblée générale : Digitalisation et PmH</a:t>
            </a:r>
            <a:endParaRPr lang="en-US"/>
          </a:p>
        </p:txBody>
      </p:sp>
      <p:sp>
        <p:nvSpPr>
          <p:cNvPr id="6" name="Espace réservé du numéro de diapositive 5">
            <a:extLst>
              <a:ext uri="{FF2B5EF4-FFF2-40B4-BE49-F238E27FC236}">
                <a16:creationId xmlns:a16="http://schemas.microsoft.com/office/drawing/2014/main" id="{738ED3ED-06DF-4DAF-B3B8-BEDEBF2FB0D0}"/>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2349606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AF71187-C349-409F-AE1B-985B82D28C4D}"/>
              </a:ext>
            </a:extLst>
          </p:cNvPr>
          <p:cNvSpPr>
            <a:spLocks noGrp="1"/>
          </p:cNvSpPr>
          <p:nvPr>
            <p:ph type="title" orient="vert"/>
          </p:nvPr>
        </p:nvSpPr>
        <p:spPr>
          <a:xfrm>
            <a:off x="8724900" y="365125"/>
            <a:ext cx="2628900" cy="5811838"/>
          </a:xfrm>
        </p:spPr>
        <p:txBody>
          <a:bodyPr vert="eaVert"/>
          <a:lstStyle/>
          <a:p>
            <a:r>
              <a:rPr lang="fr-FR"/>
              <a:t>Modifiez le style du titre</a:t>
            </a:r>
            <a:endParaRPr lang="en-US"/>
          </a:p>
        </p:txBody>
      </p:sp>
      <p:sp>
        <p:nvSpPr>
          <p:cNvPr id="3" name="Espace réservé du texte vertical 2">
            <a:extLst>
              <a:ext uri="{FF2B5EF4-FFF2-40B4-BE49-F238E27FC236}">
                <a16:creationId xmlns:a16="http://schemas.microsoft.com/office/drawing/2014/main" id="{D2AF6F8D-B956-48CE-B4E0-469048B6F347}"/>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0EA2DB2D-478A-4AE3-A0E9-9E31DF60D9DA}"/>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71179229-74E5-494A-9083-CFAC15756E66}"/>
              </a:ext>
            </a:extLst>
          </p:cNvPr>
          <p:cNvSpPr>
            <a:spLocks noGrp="1"/>
          </p:cNvSpPr>
          <p:nvPr>
            <p:ph type="ftr" sz="quarter" idx="11"/>
          </p:nvPr>
        </p:nvSpPr>
        <p:spPr/>
        <p:txBody>
          <a:bodyPr/>
          <a:lstStyle/>
          <a:p>
            <a:r>
              <a:rPr lang="fr-FR"/>
              <a:t>BDF - Assemblée générale : Digitalisation et PmH</a:t>
            </a:r>
            <a:endParaRPr lang="en-US"/>
          </a:p>
        </p:txBody>
      </p:sp>
      <p:sp>
        <p:nvSpPr>
          <p:cNvPr id="6" name="Espace réservé du numéro de diapositive 5">
            <a:extLst>
              <a:ext uri="{FF2B5EF4-FFF2-40B4-BE49-F238E27FC236}">
                <a16:creationId xmlns:a16="http://schemas.microsoft.com/office/drawing/2014/main" id="{17FA5160-EA7C-4990-BFA9-35F3769D1022}"/>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1979243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28ABE4-5CB8-42FB-8FC0-D03A031FEB78}"/>
              </a:ext>
            </a:extLst>
          </p:cNvPr>
          <p:cNvSpPr>
            <a:spLocks noGrp="1"/>
          </p:cNvSpPr>
          <p:nvPr>
            <p:ph type="title"/>
          </p:nvPr>
        </p:nvSpPr>
        <p:spPr/>
        <p:txBody>
          <a:bodyPr/>
          <a:lstStyle/>
          <a:p>
            <a:r>
              <a:rPr lang="fr-FR"/>
              <a:t>Modifiez le style du titre</a:t>
            </a:r>
            <a:endParaRPr lang="en-US"/>
          </a:p>
        </p:txBody>
      </p:sp>
      <p:sp>
        <p:nvSpPr>
          <p:cNvPr id="3" name="Espace réservé du contenu 2">
            <a:extLst>
              <a:ext uri="{FF2B5EF4-FFF2-40B4-BE49-F238E27FC236}">
                <a16:creationId xmlns:a16="http://schemas.microsoft.com/office/drawing/2014/main" id="{E7E73801-5B98-4423-BFB5-F17CC870555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46E14C12-4E05-4716-999F-75B9993AD1BA}"/>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8BCEB5FC-949D-4041-A043-05D523B10D16}"/>
              </a:ext>
            </a:extLst>
          </p:cNvPr>
          <p:cNvSpPr>
            <a:spLocks noGrp="1"/>
          </p:cNvSpPr>
          <p:nvPr>
            <p:ph type="ftr" sz="quarter" idx="11"/>
          </p:nvPr>
        </p:nvSpPr>
        <p:spPr/>
        <p:txBody>
          <a:bodyPr/>
          <a:lstStyle/>
          <a:p>
            <a:r>
              <a:rPr lang="fr-FR"/>
              <a:t>BDF - Assemblée générale : Digitalisation et PmH</a:t>
            </a:r>
            <a:endParaRPr lang="en-US"/>
          </a:p>
        </p:txBody>
      </p:sp>
      <p:sp>
        <p:nvSpPr>
          <p:cNvPr id="6" name="Espace réservé du numéro de diapositive 5">
            <a:extLst>
              <a:ext uri="{FF2B5EF4-FFF2-40B4-BE49-F238E27FC236}">
                <a16:creationId xmlns:a16="http://schemas.microsoft.com/office/drawing/2014/main" id="{6BBA21B3-81A0-4D76-948A-1EB08FB13DFD}"/>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404383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738BE8-7F0B-4D7F-B16C-8EB0E837093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a:p>
        </p:txBody>
      </p:sp>
      <p:sp>
        <p:nvSpPr>
          <p:cNvPr id="3" name="Espace réservé du texte 2">
            <a:extLst>
              <a:ext uri="{FF2B5EF4-FFF2-40B4-BE49-F238E27FC236}">
                <a16:creationId xmlns:a16="http://schemas.microsoft.com/office/drawing/2014/main" id="{398D54EB-1A79-49D1-9FA8-CAF1615825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894ABED1-3DB2-417C-B65A-28AF81ADF809}"/>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A015A019-89E7-44B1-B0AA-6B6BEAB70537}"/>
              </a:ext>
            </a:extLst>
          </p:cNvPr>
          <p:cNvSpPr>
            <a:spLocks noGrp="1"/>
          </p:cNvSpPr>
          <p:nvPr>
            <p:ph type="ftr" sz="quarter" idx="11"/>
          </p:nvPr>
        </p:nvSpPr>
        <p:spPr/>
        <p:txBody>
          <a:bodyPr/>
          <a:lstStyle/>
          <a:p>
            <a:r>
              <a:rPr lang="fr-FR"/>
              <a:t>BDF - Assemblée générale : Digitalisation et PmH</a:t>
            </a:r>
            <a:endParaRPr lang="en-US"/>
          </a:p>
        </p:txBody>
      </p:sp>
      <p:sp>
        <p:nvSpPr>
          <p:cNvPr id="6" name="Espace réservé du numéro de diapositive 5">
            <a:extLst>
              <a:ext uri="{FF2B5EF4-FFF2-40B4-BE49-F238E27FC236}">
                <a16:creationId xmlns:a16="http://schemas.microsoft.com/office/drawing/2014/main" id="{110444C1-515D-417F-8757-446B79BDB07C}"/>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4018924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C03728-461C-4457-96BE-A270AD66B7ED}"/>
              </a:ext>
            </a:extLst>
          </p:cNvPr>
          <p:cNvSpPr>
            <a:spLocks noGrp="1"/>
          </p:cNvSpPr>
          <p:nvPr>
            <p:ph type="title"/>
          </p:nvPr>
        </p:nvSpPr>
        <p:spPr/>
        <p:txBody>
          <a:bodyPr/>
          <a:lstStyle/>
          <a:p>
            <a:r>
              <a:rPr lang="fr-FR"/>
              <a:t>Modifiez le style du titre</a:t>
            </a:r>
            <a:endParaRPr lang="en-US"/>
          </a:p>
        </p:txBody>
      </p:sp>
      <p:sp>
        <p:nvSpPr>
          <p:cNvPr id="3" name="Espace réservé du contenu 2">
            <a:extLst>
              <a:ext uri="{FF2B5EF4-FFF2-40B4-BE49-F238E27FC236}">
                <a16:creationId xmlns:a16="http://schemas.microsoft.com/office/drawing/2014/main" id="{B558A8E3-AD76-4D01-A1F7-BE06E147C05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contenu 3">
            <a:extLst>
              <a:ext uri="{FF2B5EF4-FFF2-40B4-BE49-F238E27FC236}">
                <a16:creationId xmlns:a16="http://schemas.microsoft.com/office/drawing/2014/main" id="{2D2CC758-F661-4564-A8D8-CAD2B43000B5}"/>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4">
            <a:extLst>
              <a:ext uri="{FF2B5EF4-FFF2-40B4-BE49-F238E27FC236}">
                <a16:creationId xmlns:a16="http://schemas.microsoft.com/office/drawing/2014/main" id="{5C54919A-362D-428F-B413-AA4FC8550F05}"/>
              </a:ext>
            </a:extLst>
          </p:cNvPr>
          <p:cNvSpPr>
            <a:spLocks noGrp="1"/>
          </p:cNvSpPr>
          <p:nvPr>
            <p:ph type="dt" sz="half" idx="10"/>
          </p:nvPr>
        </p:nvSpPr>
        <p:spPr/>
        <p:txBody>
          <a:bodyPr/>
          <a:lstStyle/>
          <a:p>
            <a:r>
              <a:rPr lang="en-US"/>
              <a:t>17/03/2022</a:t>
            </a:r>
          </a:p>
        </p:txBody>
      </p:sp>
      <p:sp>
        <p:nvSpPr>
          <p:cNvPr id="6" name="Espace réservé du pied de page 5">
            <a:extLst>
              <a:ext uri="{FF2B5EF4-FFF2-40B4-BE49-F238E27FC236}">
                <a16:creationId xmlns:a16="http://schemas.microsoft.com/office/drawing/2014/main" id="{7019F3E6-65D1-4EC4-8FB2-C0CA14FC6236}"/>
              </a:ext>
            </a:extLst>
          </p:cNvPr>
          <p:cNvSpPr>
            <a:spLocks noGrp="1"/>
          </p:cNvSpPr>
          <p:nvPr>
            <p:ph type="ftr" sz="quarter" idx="11"/>
          </p:nvPr>
        </p:nvSpPr>
        <p:spPr/>
        <p:txBody>
          <a:bodyPr/>
          <a:lstStyle/>
          <a:p>
            <a:r>
              <a:rPr lang="fr-FR"/>
              <a:t>BDF - Assemblée générale : Digitalisation et PmH</a:t>
            </a:r>
            <a:endParaRPr lang="en-US"/>
          </a:p>
        </p:txBody>
      </p:sp>
      <p:sp>
        <p:nvSpPr>
          <p:cNvPr id="7" name="Espace réservé du numéro de diapositive 6">
            <a:extLst>
              <a:ext uri="{FF2B5EF4-FFF2-40B4-BE49-F238E27FC236}">
                <a16:creationId xmlns:a16="http://schemas.microsoft.com/office/drawing/2014/main" id="{06511F86-FBF6-4015-9A7D-F35C710AACB7}"/>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965970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E948CC-3918-4967-99F4-6F9583972161}"/>
              </a:ext>
            </a:extLst>
          </p:cNvPr>
          <p:cNvSpPr>
            <a:spLocks noGrp="1"/>
          </p:cNvSpPr>
          <p:nvPr>
            <p:ph type="title"/>
          </p:nvPr>
        </p:nvSpPr>
        <p:spPr>
          <a:xfrm>
            <a:off x="839788" y="365125"/>
            <a:ext cx="10515600" cy="1325563"/>
          </a:xfrm>
        </p:spPr>
        <p:txBody>
          <a:bodyPr/>
          <a:lstStyle/>
          <a:p>
            <a:r>
              <a:rPr lang="fr-FR"/>
              <a:t>Modifiez le style du titre</a:t>
            </a:r>
            <a:endParaRPr lang="en-US"/>
          </a:p>
        </p:txBody>
      </p:sp>
      <p:sp>
        <p:nvSpPr>
          <p:cNvPr id="3" name="Espace réservé du texte 2">
            <a:extLst>
              <a:ext uri="{FF2B5EF4-FFF2-40B4-BE49-F238E27FC236}">
                <a16:creationId xmlns:a16="http://schemas.microsoft.com/office/drawing/2014/main" id="{D052B93C-3027-41B1-AEE7-16F8D8BD2C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B79F11B0-42A0-40B4-9D95-F76AC6D7A00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u texte 4">
            <a:extLst>
              <a:ext uri="{FF2B5EF4-FFF2-40B4-BE49-F238E27FC236}">
                <a16:creationId xmlns:a16="http://schemas.microsoft.com/office/drawing/2014/main" id="{45EC4212-47E5-4D9B-BC96-97AD87666D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F263AAB-8F56-4BDF-B903-594B7533201F}"/>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Espace réservé de la date 6">
            <a:extLst>
              <a:ext uri="{FF2B5EF4-FFF2-40B4-BE49-F238E27FC236}">
                <a16:creationId xmlns:a16="http://schemas.microsoft.com/office/drawing/2014/main" id="{4466FF69-3237-4AC2-B5AC-BC176C606290}"/>
              </a:ext>
            </a:extLst>
          </p:cNvPr>
          <p:cNvSpPr>
            <a:spLocks noGrp="1"/>
          </p:cNvSpPr>
          <p:nvPr>
            <p:ph type="dt" sz="half" idx="10"/>
          </p:nvPr>
        </p:nvSpPr>
        <p:spPr/>
        <p:txBody>
          <a:bodyPr/>
          <a:lstStyle/>
          <a:p>
            <a:r>
              <a:rPr lang="en-US"/>
              <a:t>17/03/2022</a:t>
            </a:r>
          </a:p>
        </p:txBody>
      </p:sp>
      <p:sp>
        <p:nvSpPr>
          <p:cNvPr id="8" name="Espace réservé du pied de page 7">
            <a:extLst>
              <a:ext uri="{FF2B5EF4-FFF2-40B4-BE49-F238E27FC236}">
                <a16:creationId xmlns:a16="http://schemas.microsoft.com/office/drawing/2014/main" id="{E79E110E-F282-479D-BC21-A1825A382213}"/>
              </a:ext>
            </a:extLst>
          </p:cNvPr>
          <p:cNvSpPr>
            <a:spLocks noGrp="1"/>
          </p:cNvSpPr>
          <p:nvPr>
            <p:ph type="ftr" sz="quarter" idx="11"/>
          </p:nvPr>
        </p:nvSpPr>
        <p:spPr/>
        <p:txBody>
          <a:bodyPr/>
          <a:lstStyle/>
          <a:p>
            <a:r>
              <a:rPr lang="fr-FR"/>
              <a:t>BDF - Assemblée générale : Digitalisation et PmH</a:t>
            </a:r>
            <a:endParaRPr lang="en-US"/>
          </a:p>
        </p:txBody>
      </p:sp>
      <p:sp>
        <p:nvSpPr>
          <p:cNvPr id="9" name="Espace réservé du numéro de diapositive 8">
            <a:extLst>
              <a:ext uri="{FF2B5EF4-FFF2-40B4-BE49-F238E27FC236}">
                <a16:creationId xmlns:a16="http://schemas.microsoft.com/office/drawing/2014/main" id="{7C5F6D91-3314-451D-B4F5-EA9D96287264}"/>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2150085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E398EC-FB51-439E-A89B-DA231D8CB041}"/>
              </a:ext>
            </a:extLst>
          </p:cNvPr>
          <p:cNvSpPr>
            <a:spLocks noGrp="1"/>
          </p:cNvSpPr>
          <p:nvPr>
            <p:ph type="title"/>
          </p:nvPr>
        </p:nvSpPr>
        <p:spPr/>
        <p:txBody>
          <a:bodyPr/>
          <a:lstStyle/>
          <a:p>
            <a:r>
              <a:rPr lang="fr-FR"/>
              <a:t>Modifiez le style du titre</a:t>
            </a:r>
            <a:endParaRPr lang="en-US"/>
          </a:p>
        </p:txBody>
      </p:sp>
      <p:sp>
        <p:nvSpPr>
          <p:cNvPr id="3" name="Espace réservé de la date 2">
            <a:extLst>
              <a:ext uri="{FF2B5EF4-FFF2-40B4-BE49-F238E27FC236}">
                <a16:creationId xmlns:a16="http://schemas.microsoft.com/office/drawing/2014/main" id="{CBF788CD-2539-47DB-A939-E476B734D885}"/>
              </a:ext>
            </a:extLst>
          </p:cNvPr>
          <p:cNvSpPr>
            <a:spLocks noGrp="1"/>
          </p:cNvSpPr>
          <p:nvPr>
            <p:ph type="dt" sz="half" idx="10"/>
          </p:nvPr>
        </p:nvSpPr>
        <p:spPr/>
        <p:txBody>
          <a:bodyPr/>
          <a:lstStyle/>
          <a:p>
            <a:r>
              <a:rPr lang="en-US"/>
              <a:t>17/03/2022</a:t>
            </a:r>
          </a:p>
        </p:txBody>
      </p:sp>
      <p:sp>
        <p:nvSpPr>
          <p:cNvPr id="4" name="Espace réservé du pied de page 3">
            <a:extLst>
              <a:ext uri="{FF2B5EF4-FFF2-40B4-BE49-F238E27FC236}">
                <a16:creationId xmlns:a16="http://schemas.microsoft.com/office/drawing/2014/main" id="{76B4F3DE-8381-47A7-A8CF-863E0E836CFD}"/>
              </a:ext>
            </a:extLst>
          </p:cNvPr>
          <p:cNvSpPr>
            <a:spLocks noGrp="1"/>
          </p:cNvSpPr>
          <p:nvPr>
            <p:ph type="ftr" sz="quarter" idx="11"/>
          </p:nvPr>
        </p:nvSpPr>
        <p:spPr/>
        <p:txBody>
          <a:bodyPr/>
          <a:lstStyle/>
          <a:p>
            <a:r>
              <a:rPr lang="fr-FR"/>
              <a:t>BDF - Assemblée générale : Digitalisation et PmH</a:t>
            </a:r>
            <a:endParaRPr lang="en-US"/>
          </a:p>
        </p:txBody>
      </p:sp>
      <p:sp>
        <p:nvSpPr>
          <p:cNvPr id="5" name="Espace réservé du numéro de diapositive 4">
            <a:extLst>
              <a:ext uri="{FF2B5EF4-FFF2-40B4-BE49-F238E27FC236}">
                <a16:creationId xmlns:a16="http://schemas.microsoft.com/office/drawing/2014/main" id="{99DB7502-6951-4981-B732-FB23EE921C6D}"/>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2002108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127B40E-AF19-4AE3-A869-97B506886C1E}"/>
              </a:ext>
            </a:extLst>
          </p:cNvPr>
          <p:cNvSpPr>
            <a:spLocks noGrp="1"/>
          </p:cNvSpPr>
          <p:nvPr>
            <p:ph type="dt" sz="half" idx="10"/>
          </p:nvPr>
        </p:nvSpPr>
        <p:spPr/>
        <p:txBody>
          <a:bodyPr/>
          <a:lstStyle/>
          <a:p>
            <a:r>
              <a:rPr lang="en-US"/>
              <a:t>17/03/2022</a:t>
            </a:r>
          </a:p>
        </p:txBody>
      </p:sp>
      <p:sp>
        <p:nvSpPr>
          <p:cNvPr id="3" name="Espace réservé du pied de page 2">
            <a:extLst>
              <a:ext uri="{FF2B5EF4-FFF2-40B4-BE49-F238E27FC236}">
                <a16:creationId xmlns:a16="http://schemas.microsoft.com/office/drawing/2014/main" id="{B1045F48-9DCA-45F9-8061-A28E2617A86C}"/>
              </a:ext>
            </a:extLst>
          </p:cNvPr>
          <p:cNvSpPr>
            <a:spLocks noGrp="1"/>
          </p:cNvSpPr>
          <p:nvPr>
            <p:ph type="ftr" sz="quarter" idx="11"/>
          </p:nvPr>
        </p:nvSpPr>
        <p:spPr/>
        <p:txBody>
          <a:bodyPr/>
          <a:lstStyle/>
          <a:p>
            <a:r>
              <a:rPr lang="fr-FR"/>
              <a:t>BDF - Assemblée générale : Digitalisation et PmH</a:t>
            </a:r>
            <a:endParaRPr lang="en-US"/>
          </a:p>
        </p:txBody>
      </p:sp>
      <p:sp>
        <p:nvSpPr>
          <p:cNvPr id="4" name="Espace réservé du numéro de diapositive 3">
            <a:extLst>
              <a:ext uri="{FF2B5EF4-FFF2-40B4-BE49-F238E27FC236}">
                <a16:creationId xmlns:a16="http://schemas.microsoft.com/office/drawing/2014/main" id="{FF93DB8C-9633-4C48-AF79-684C1AE2720D}"/>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555635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1D55E0-C1EE-4927-99F8-49B0AB1AC49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du contenu 2">
            <a:extLst>
              <a:ext uri="{FF2B5EF4-FFF2-40B4-BE49-F238E27FC236}">
                <a16:creationId xmlns:a16="http://schemas.microsoft.com/office/drawing/2014/main" id="{8BF9D5DE-8A36-47F2-8BC8-B1ADB5BE83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texte 3">
            <a:extLst>
              <a:ext uri="{FF2B5EF4-FFF2-40B4-BE49-F238E27FC236}">
                <a16:creationId xmlns:a16="http://schemas.microsoft.com/office/drawing/2014/main" id="{CA26014A-994D-4E66-939D-C053845DD3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5D3A30E-B0ED-45BC-8C9C-026E9C4A4214}"/>
              </a:ext>
            </a:extLst>
          </p:cNvPr>
          <p:cNvSpPr>
            <a:spLocks noGrp="1"/>
          </p:cNvSpPr>
          <p:nvPr>
            <p:ph type="dt" sz="half" idx="10"/>
          </p:nvPr>
        </p:nvSpPr>
        <p:spPr/>
        <p:txBody>
          <a:bodyPr/>
          <a:lstStyle/>
          <a:p>
            <a:r>
              <a:rPr lang="en-US"/>
              <a:t>17/03/2022</a:t>
            </a:r>
          </a:p>
        </p:txBody>
      </p:sp>
      <p:sp>
        <p:nvSpPr>
          <p:cNvPr id="6" name="Espace réservé du pied de page 5">
            <a:extLst>
              <a:ext uri="{FF2B5EF4-FFF2-40B4-BE49-F238E27FC236}">
                <a16:creationId xmlns:a16="http://schemas.microsoft.com/office/drawing/2014/main" id="{AD9FD873-7BCE-485D-99AD-AAF2D93388BD}"/>
              </a:ext>
            </a:extLst>
          </p:cNvPr>
          <p:cNvSpPr>
            <a:spLocks noGrp="1"/>
          </p:cNvSpPr>
          <p:nvPr>
            <p:ph type="ftr" sz="quarter" idx="11"/>
          </p:nvPr>
        </p:nvSpPr>
        <p:spPr/>
        <p:txBody>
          <a:bodyPr/>
          <a:lstStyle/>
          <a:p>
            <a:r>
              <a:rPr lang="fr-FR"/>
              <a:t>BDF - Assemblée générale : Digitalisation et PmH</a:t>
            </a:r>
            <a:endParaRPr lang="en-US"/>
          </a:p>
        </p:txBody>
      </p:sp>
      <p:sp>
        <p:nvSpPr>
          <p:cNvPr id="7" name="Espace réservé du numéro de diapositive 6">
            <a:extLst>
              <a:ext uri="{FF2B5EF4-FFF2-40B4-BE49-F238E27FC236}">
                <a16:creationId xmlns:a16="http://schemas.microsoft.com/office/drawing/2014/main" id="{7BA25B7D-7E9C-4C1C-B076-4EF6583BAF9E}"/>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327322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E53896-0E27-4437-BB80-C4E9A48F067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pour une image  2">
            <a:extLst>
              <a:ext uri="{FF2B5EF4-FFF2-40B4-BE49-F238E27FC236}">
                <a16:creationId xmlns:a16="http://schemas.microsoft.com/office/drawing/2014/main" id="{BD7A3A5D-1C90-42CB-AB4D-A2D140CF54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a:extLst>
              <a:ext uri="{FF2B5EF4-FFF2-40B4-BE49-F238E27FC236}">
                <a16:creationId xmlns:a16="http://schemas.microsoft.com/office/drawing/2014/main" id="{3E46E99F-9903-4CE1-8004-17386D50B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E470FD0-DBDC-402C-9157-9D2BCAC6594F}"/>
              </a:ext>
            </a:extLst>
          </p:cNvPr>
          <p:cNvSpPr>
            <a:spLocks noGrp="1"/>
          </p:cNvSpPr>
          <p:nvPr>
            <p:ph type="dt" sz="half" idx="10"/>
          </p:nvPr>
        </p:nvSpPr>
        <p:spPr/>
        <p:txBody>
          <a:bodyPr/>
          <a:lstStyle/>
          <a:p>
            <a:r>
              <a:rPr lang="en-US"/>
              <a:t>17/03/2022</a:t>
            </a:r>
          </a:p>
        </p:txBody>
      </p:sp>
      <p:sp>
        <p:nvSpPr>
          <p:cNvPr id="6" name="Espace réservé du pied de page 5">
            <a:extLst>
              <a:ext uri="{FF2B5EF4-FFF2-40B4-BE49-F238E27FC236}">
                <a16:creationId xmlns:a16="http://schemas.microsoft.com/office/drawing/2014/main" id="{1E71D32A-F426-43D7-99E2-6EA211566CED}"/>
              </a:ext>
            </a:extLst>
          </p:cNvPr>
          <p:cNvSpPr>
            <a:spLocks noGrp="1"/>
          </p:cNvSpPr>
          <p:nvPr>
            <p:ph type="ftr" sz="quarter" idx="11"/>
          </p:nvPr>
        </p:nvSpPr>
        <p:spPr/>
        <p:txBody>
          <a:bodyPr/>
          <a:lstStyle/>
          <a:p>
            <a:r>
              <a:rPr lang="fr-FR"/>
              <a:t>BDF - Assemblée générale : Digitalisation et PmH</a:t>
            </a:r>
            <a:endParaRPr lang="en-US"/>
          </a:p>
        </p:txBody>
      </p:sp>
      <p:sp>
        <p:nvSpPr>
          <p:cNvPr id="7" name="Espace réservé du numéro de diapositive 6">
            <a:extLst>
              <a:ext uri="{FF2B5EF4-FFF2-40B4-BE49-F238E27FC236}">
                <a16:creationId xmlns:a16="http://schemas.microsoft.com/office/drawing/2014/main" id="{F7C127C1-91CB-4ED1-9C00-97B751BBCB17}"/>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636777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711C954-6BAF-4EB9-9545-34F7A06D30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Espace réservé du texte 2">
            <a:extLst>
              <a:ext uri="{FF2B5EF4-FFF2-40B4-BE49-F238E27FC236}">
                <a16:creationId xmlns:a16="http://schemas.microsoft.com/office/drawing/2014/main" id="{4658DD4A-683D-4ED8-AB05-225C85A2C1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C603ABA9-D9AC-43E7-8F04-7D0ABC0E1D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17/03/2022</a:t>
            </a:r>
          </a:p>
        </p:txBody>
      </p:sp>
      <p:sp>
        <p:nvSpPr>
          <p:cNvPr id="5" name="Espace réservé du pied de page 4">
            <a:extLst>
              <a:ext uri="{FF2B5EF4-FFF2-40B4-BE49-F238E27FC236}">
                <a16:creationId xmlns:a16="http://schemas.microsoft.com/office/drawing/2014/main" id="{80EBD999-80AD-42EC-BB09-D8C9CEB562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BDF - Assemblée générale : Digitalisation et PmH</a:t>
            </a:r>
            <a:endParaRPr lang="en-US"/>
          </a:p>
        </p:txBody>
      </p:sp>
      <p:sp>
        <p:nvSpPr>
          <p:cNvPr id="6" name="Espace réservé du numéro de diapositive 5">
            <a:extLst>
              <a:ext uri="{FF2B5EF4-FFF2-40B4-BE49-F238E27FC236}">
                <a16:creationId xmlns:a16="http://schemas.microsoft.com/office/drawing/2014/main" id="{9E903F1C-3884-457D-83E6-D0D10538F3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2903E1-5AE3-4D48-ABA3-C8AC9FDD09D2}" type="slidenum">
              <a:rPr lang="en-US" smtClean="0"/>
              <a:t>‹N°›</a:t>
            </a:fld>
            <a:endParaRPr lang="en-US"/>
          </a:p>
        </p:txBody>
      </p:sp>
    </p:spTree>
    <p:extLst>
      <p:ext uri="{BB962C8B-B14F-4D97-AF65-F5344CB8AC3E}">
        <p14:creationId xmlns:p14="http://schemas.microsoft.com/office/powerpoint/2010/main" val="516592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3102DC-D9FF-412D-89B4-186CFBB8083A}"/>
              </a:ext>
            </a:extLst>
          </p:cNvPr>
          <p:cNvSpPr>
            <a:spLocks noGrp="1"/>
          </p:cNvSpPr>
          <p:nvPr>
            <p:ph type="ctrTitle"/>
          </p:nvPr>
        </p:nvSpPr>
        <p:spPr>
          <a:xfrm>
            <a:off x="1524000" y="1122362"/>
            <a:ext cx="9144000" cy="3370809"/>
          </a:xfrm>
        </p:spPr>
        <p:txBody>
          <a:bodyPr>
            <a:normAutofit/>
          </a:bodyPr>
          <a:lstStyle/>
          <a:p>
            <a:r>
              <a:rPr lang="fr-BE" altLang="en-US" b="1">
                <a:latin typeface="+mn-lt"/>
              </a:rPr>
              <a:t>Digitalisation</a:t>
            </a:r>
            <a:br>
              <a:rPr lang="fr-BE" altLang="en-US" b="1">
                <a:latin typeface="+mn-lt"/>
              </a:rPr>
            </a:br>
            <a:r>
              <a:rPr lang="fr-BE" altLang="en-US" b="1">
                <a:latin typeface="+mn-lt"/>
              </a:rPr>
              <a:t>et personnes en situation de handicap</a:t>
            </a:r>
            <a:endParaRPr lang="fr-BE" b="1"/>
          </a:p>
        </p:txBody>
      </p:sp>
      <p:sp>
        <p:nvSpPr>
          <p:cNvPr id="3" name="Sous-titre 2">
            <a:extLst>
              <a:ext uri="{FF2B5EF4-FFF2-40B4-BE49-F238E27FC236}">
                <a16:creationId xmlns:a16="http://schemas.microsoft.com/office/drawing/2014/main" id="{4C56346A-D203-4A3F-88D6-C791E4FCBA53}"/>
              </a:ext>
            </a:extLst>
          </p:cNvPr>
          <p:cNvSpPr>
            <a:spLocks noGrp="1"/>
          </p:cNvSpPr>
          <p:nvPr>
            <p:ph type="subTitle" idx="1"/>
          </p:nvPr>
        </p:nvSpPr>
        <p:spPr>
          <a:xfrm>
            <a:off x="1524000" y="4493170"/>
            <a:ext cx="9558528" cy="764629"/>
          </a:xfrm>
        </p:spPr>
        <p:txBody>
          <a:bodyPr/>
          <a:lstStyle/>
          <a:p>
            <a:r>
              <a:rPr lang="fr-BE"/>
              <a:t> </a:t>
            </a:r>
          </a:p>
        </p:txBody>
      </p:sp>
      <p:sp>
        <p:nvSpPr>
          <p:cNvPr id="4" name="Espace réservé de la date 3">
            <a:extLst>
              <a:ext uri="{FF2B5EF4-FFF2-40B4-BE49-F238E27FC236}">
                <a16:creationId xmlns:a16="http://schemas.microsoft.com/office/drawing/2014/main" id="{070969C8-FFB1-49C1-99F6-C3F89C310767}"/>
              </a:ext>
            </a:extLst>
          </p:cNvPr>
          <p:cNvSpPr>
            <a:spLocks noGrp="1"/>
          </p:cNvSpPr>
          <p:nvPr>
            <p:ph type="dt" sz="half" idx="10"/>
          </p:nvPr>
        </p:nvSpPr>
        <p:spPr/>
        <p:txBody>
          <a:bodyPr/>
          <a:lstStyle/>
          <a:p>
            <a:r>
              <a:rPr lang="en-US"/>
              <a:t>17/03/2022</a:t>
            </a:r>
            <a:endParaRPr lang="fr-BE"/>
          </a:p>
        </p:txBody>
      </p:sp>
      <p:sp>
        <p:nvSpPr>
          <p:cNvPr id="5" name="Espace réservé du pied de page 4">
            <a:extLst>
              <a:ext uri="{FF2B5EF4-FFF2-40B4-BE49-F238E27FC236}">
                <a16:creationId xmlns:a16="http://schemas.microsoft.com/office/drawing/2014/main" id="{09A3ABD9-3042-4CD7-81F9-1892654117FC}"/>
              </a:ext>
            </a:extLst>
          </p:cNvPr>
          <p:cNvSpPr>
            <a:spLocks noGrp="1"/>
          </p:cNvSpPr>
          <p:nvPr>
            <p:ph type="ftr" sz="quarter" idx="11"/>
          </p:nvPr>
        </p:nvSpPr>
        <p:spPr/>
        <p:txBody>
          <a:bodyPr/>
          <a:lstStyle/>
          <a:p>
            <a:r>
              <a:rPr lang="fr-FR"/>
              <a:t>BDF - Assemblée générale : Digitalisation et PmH</a:t>
            </a:r>
            <a:endParaRPr lang="fr-BE" dirty="0"/>
          </a:p>
        </p:txBody>
      </p:sp>
      <p:sp>
        <p:nvSpPr>
          <p:cNvPr id="6" name="Espace réservé du numéro de diapositive 5">
            <a:extLst>
              <a:ext uri="{FF2B5EF4-FFF2-40B4-BE49-F238E27FC236}">
                <a16:creationId xmlns:a16="http://schemas.microsoft.com/office/drawing/2014/main" id="{1839CE80-7F89-4104-80E1-3D36ECE30B47}"/>
              </a:ext>
            </a:extLst>
          </p:cNvPr>
          <p:cNvSpPr>
            <a:spLocks noGrp="1"/>
          </p:cNvSpPr>
          <p:nvPr>
            <p:ph type="sldNum" sz="quarter" idx="12"/>
          </p:nvPr>
        </p:nvSpPr>
        <p:spPr/>
        <p:txBody>
          <a:bodyPr/>
          <a:lstStyle/>
          <a:p>
            <a:fld id="{242903E1-5AE3-4D48-ABA3-C8AC9FDD09D2}" type="slidenum">
              <a:rPr lang="fr-BE" smtClean="0"/>
              <a:t>1</a:t>
            </a:fld>
            <a:endParaRPr lang="fr-BE"/>
          </a:p>
        </p:txBody>
      </p:sp>
      <p:pic>
        <p:nvPicPr>
          <p:cNvPr id="8" name="Image 7" descr="Une image contenant texte, clipart&#10;&#10;Description générée automatiquement">
            <a:extLst>
              <a:ext uri="{FF2B5EF4-FFF2-40B4-BE49-F238E27FC236}">
                <a16:creationId xmlns:a16="http://schemas.microsoft.com/office/drawing/2014/main" id="{D9C1BB18-586E-40F3-AE8B-3158B71352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599" y="136525"/>
            <a:ext cx="1297153" cy="985836"/>
          </a:xfrm>
          <a:prstGeom prst="rect">
            <a:avLst/>
          </a:prstGeom>
        </p:spPr>
      </p:pic>
    </p:spTree>
    <p:extLst>
      <p:ext uri="{BB962C8B-B14F-4D97-AF65-F5344CB8AC3E}">
        <p14:creationId xmlns:p14="http://schemas.microsoft.com/office/powerpoint/2010/main" val="1721582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8FECCB-D91A-4809-A7A0-0E27911ED45D}"/>
              </a:ext>
            </a:extLst>
          </p:cNvPr>
          <p:cNvSpPr>
            <a:spLocks noGrp="1"/>
          </p:cNvSpPr>
          <p:nvPr>
            <p:ph type="title"/>
          </p:nvPr>
        </p:nvSpPr>
        <p:spPr>
          <a:xfrm>
            <a:off x="1624084" y="365125"/>
            <a:ext cx="9729716" cy="1325563"/>
          </a:xfrm>
        </p:spPr>
        <p:txBody>
          <a:bodyPr>
            <a:normAutofit fontScale="90000"/>
          </a:bodyPr>
          <a:lstStyle/>
          <a:p>
            <a:pPr algn="ctr"/>
            <a:br>
              <a:rPr lang="fr-BE" b="1" dirty="0">
                <a:latin typeface="+mn-lt"/>
              </a:rPr>
            </a:br>
            <a:r>
              <a:rPr lang="fr-BE" b="1" dirty="0">
                <a:latin typeface="+mn-lt"/>
              </a:rPr>
              <a:t>Autre exemple,</a:t>
            </a:r>
            <a:r>
              <a:rPr lang="fr-BE" dirty="0">
                <a:latin typeface="+mn-lt"/>
              </a:rPr>
              <a:t> l</a:t>
            </a:r>
            <a:r>
              <a:rPr lang="fr-BE" dirty="0"/>
              <a:t>a </a:t>
            </a:r>
            <a:r>
              <a:rPr lang="fr-BE" b="1" dirty="0"/>
              <a:t>digitalisation de l’administration</a:t>
            </a:r>
            <a:br>
              <a:rPr lang="fr-BE" dirty="0"/>
            </a:br>
            <a:endParaRPr lang="fr-BE" dirty="0"/>
          </a:p>
        </p:txBody>
      </p:sp>
      <p:sp>
        <p:nvSpPr>
          <p:cNvPr id="3" name="Espace réservé du contenu 2">
            <a:extLst>
              <a:ext uri="{FF2B5EF4-FFF2-40B4-BE49-F238E27FC236}">
                <a16:creationId xmlns:a16="http://schemas.microsoft.com/office/drawing/2014/main" id="{04922DDF-9345-42D5-BF45-0ED17345D03B}"/>
              </a:ext>
            </a:extLst>
          </p:cNvPr>
          <p:cNvSpPr>
            <a:spLocks noGrp="1"/>
          </p:cNvSpPr>
          <p:nvPr>
            <p:ph idx="1"/>
          </p:nvPr>
        </p:nvSpPr>
        <p:spPr>
          <a:xfrm>
            <a:off x="838200" y="1690688"/>
            <a:ext cx="10515600" cy="4486275"/>
          </a:xfrm>
        </p:spPr>
        <p:txBody>
          <a:bodyPr>
            <a:normAutofit lnSpcReduction="10000"/>
          </a:bodyPr>
          <a:lstStyle/>
          <a:p>
            <a:pPr lvl="1"/>
            <a:r>
              <a:rPr lang="fr-BE" dirty="0"/>
              <a:t>La notion même de « service au public » est mise en question par la digitalisation </a:t>
            </a:r>
          </a:p>
          <a:p>
            <a:pPr lvl="2"/>
            <a:r>
              <a:rPr lang="fr-BE" sz="2200" dirty="0">
                <a:sym typeface="Wingdings" panose="05000000000000000000" pitchFamily="2" charset="2"/>
              </a:rPr>
              <a:t>de facto certains publics ne peuvent plus accéder aux services </a:t>
            </a:r>
          </a:p>
          <a:p>
            <a:pPr lvl="2"/>
            <a:r>
              <a:rPr lang="fr-BE" sz="2200" dirty="0">
                <a:sym typeface="Wingdings" panose="05000000000000000000" pitchFamily="2" charset="2"/>
              </a:rPr>
              <a:t>Augmentation du </a:t>
            </a:r>
            <a:r>
              <a:rPr lang="fr-BE" sz="2200" i="1" dirty="0">
                <a:sym typeface="Wingdings" panose="05000000000000000000" pitchFamily="2" charset="2"/>
              </a:rPr>
              <a:t>non </a:t>
            </a:r>
            <a:r>
              <a:rPr lang="fr-BE" sz="2200" i="1" dirty="0" err="1">
                <a:sym typeface="Wingdings" panose="05000000000000000000" pitchFamily="2" charset="2"/>
              </a:rPr>
              <a:t>take-up</a:t>
            </a:r>
            <a:r>
              <a:rPr lang="fr-BE" sz="2200" dirty="0">
                <a:sym typeface="Wingdings" panose="05000000000000000000" pitchFamily="2" charset="2"/>
              </a:rPr>
              <a:t> </a:t>
            </a:r>
          </a:p>
          <a:p>
            <a:pPr lvl="1"/>
            <a:r>
              <a:rPr lang="fr-BE" dirty="0"/>
              <a:t>Le SPF sécurité sociale est en pointe en matière de recours à la digitalisation. Pourtant, à la DG Personnes handicapées, les attentes des utilisateurs soulignent les besoins urgents en personnel.</a:t>
            </a:r>
          </a:p>
          <a:p>
            <a:pPr lvl="2"/>
            <a:r>
              <a:rPr lang="fr-BE" sz="2200" dirty="0"/>
              <a:t>La digitalisation doit permettre de gagner du temps par le traitement automatisé des tâches simples </a:t>
            </a:r>
          </a:p>
          <a:p>
            <a:pPr lvl="2"/>
            <a:r>
              <a:rPr lang="fr-BE" sz="2200" dirty="0"/>
              <a:t>Elle est un plus si ce gain de temps permet de traiter plus humainement, plus profondément les dossiers complexes</a:t>
            </a:r>
          </a:p>
          <a:p>
            <a:pPr lvl="1"/>
            <a:r>
              <a:rPr lang="fr-BE" dirty="0"/>
              <a:t>La base de l’informatique reste binaire, c’est oui ou c’est non. Cette approche est incompatible avec celle du travail social.</a:t>
            </a:r>
          </a:p>
          <a:p>
            <a:endParaRPr lang="fr-BE" dirty="0"/>
          </a:p>
        </p:txBody>
      </p:sp>
      <p:sp>
        <p:nvSpPr>
          <p:cNvPr id="4" name="Espace réservé de la date 3">
            <a:extLst>
              <a:ext uri="{FF2B5EF4-FFF2-40B4-BE49-F238E27FC236}">
                <a16:creationId xmlns:a16="http://schemas.microsoft.com/office/drawing/2014/main" id="{59AECD1B-EA1A-4087-98CC-6A2A069E5754}"/>
              </a:ext>
            </a:extLst>
          </p:cNvPr>
          <p:cNvSpPr>
            <a:spLocks noGrp="1"/>
          </p:cNvSpPr>
          <p:nvPr>
            <p:ph type="dt" sz="half" idx="10"/>
          </p:nvPr>
        </p:nvSpPr>
        <p:spPr/>
        <p:txBody>
          <a:bodyPr/>
          <a:lstStyle/>
          <a:p>
            <a:r>
              <a:rPr lang="en-US"/>
              <a:t>17/03/2022</a:t>
            </a:r>
            <a:endParaRPr lang="fr-BE"/>
          </a:p>
        </p:txBody>
      </p:sp>
      <p:sp>
        <p:nvSpPr>
          <p:cNvPr id="5" name="Espace réservé du pied de page 4">
            <a:extLst>
              <a:ext uri="{FF2B5EF4-FFF2-40B4-BE49-F238E27FC236}">
                <a16:creationId xmlns:a16="http://schemas.microsoft.com/office/drawing/2014/main" id="{81A0835A-77D7-4CEB-A7BC-BBB353BED9F9}"/>
              </a:ext>
            </a:extLst>
          </p:cNvPr>
          <p:cNvSpPr>
            <a:spLocks noGrp="1"/>
          </p:cNvSpPr>
          <p:nvPr>
            <p:ph type="ftr" sz="quarter" idx="11"/>
          </p:nvPr>
        </p:nvSpPr>
        <p:spPr/>
        <p:txBody>
          <a:bodyPr/>
          <a:lstStyle/>
          <a:p>
            <a:r>
              <a:rPr lang="fr-FR"/>
              <a:t>BDF - Assemblée générale : Digitalisation et PmH</a:t>
            </a:r>
            <a:endParaRPr lang="fr-BE"/>
          </a:p>
        </p:txBody>
      </p:sp>
      <p:sp>
        <p:nvSpPr>
          <p:cNvPr id="6" name="Espace réservé du numéro de diapositive 5">
            <a:extLst>
              <a:ext uri="{FF2B5EF4-FFF2-40B4-BE49-F238E27FC236}">
                <a16:creationId xmlns:a16="http://schemas.microsoft.com/office/drawing/2014/main" id="{3AE84754-A11F-4A82-8EAB-666EB3E9E337}"/>
              </a:ext>
            </a:extLst>
          </p:cNvPr>
          <p:cNvSpPr>
            <a:spLocks noGrp="1"/>
          </p:cNvSpPr>
          <p:nvPr>
            <p:ph type="sldNum" sz="quarter" idx="12"/>
          </p:nvPr>
        </p:nvSpPr>
        <p:spPr/>
        <p:txBody>
          <a:bodyPr/>
          <a:lstStyle/>
          <a:p>
            <a:fld id="{242903E1-5AE3-4D48-ABA3-C8AC9FDD09D2}" type="slidenum">
              <a:rPr lang="fr-BE" smtClean="0"/>
              <a:t>10</a:t>
            </a:fld>
            <a:endParaRPr lang="fr-BE"/>
          </a:p>
        </p:txBody>
      </p:sp>
      <p:pic>
        <p:nvPicPr>
          <p:cNvPr id="8" name="Image 7" descr="Une image contenant texte, clipart&#10;&#10;Description générée automatiquement">
            <a:extLst>
              <a:ext uri="{FF2B5EF4-FFF2-40B4-BE49-F238E27FC236}">
                <a16:creationId xmlns:a16="http://schemas.microsoft.com/office/drawing/2014/main" id="{8D813119-A081-4562-962C-6D364F3AF4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336" y="133477"/>
            <a:ext cx="1410269" cy="1071804"/>
          </a:xfrm>
          <a:prstGeom prst="rect">
            <a:avLst/>
          </a:prstGeom>
        </p:spPr>
      </p:pic>
    </p:spTree>
    <p:extLst>
      <p:ext uri="{BB962C8B-B14F-4D97-AF65-F5344CB8AC3E}">
        <p14:creationId xmlns:p14="http://schemas.microsoft.com/office/powerpoint/2010/main" val="943632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DB76B-2E7D-4565-A5B7-C888F219802E}"/>
              </a:ext>
            </a:extLst>
          </p:cNvPr>
          <p:cNvSpPr>
            <a:spLocks noGrp="1"/>
          </p:cNvSpPr>
          <p:nvPr>
            <p:ph type="title"/>
          </p:nvPr>
        </p:nvSpPr>
        <p:spPr>
          <a:xfrm>
            <a:off x="1692322" y="365125"/>
            <a:ext cx="9661478" cy="1325563"/>
          </a:xfrm>
        </p:spPr>
        <p:txBody>
          <a:bodyPr/>
          <a:lstStyle/>
          <a:p>
            <a:pPr algn="ctr"/>
            <a:r>
              <a:rPr lang="fr-BE" b="1" dirty="0">
                <a:latin typeface="+mn-lt"/>
              </a:rPr>
              <a:t>Le BDF demande une digitalisation inclusive</a:t>
            </a:r>
          </a:p>
        </p:txBody>
      </p:sp>
      <p:sp>
        <p:nvSpPr>
          <p:cNvPr id="3" name="Espace réservé du contenu 2">
            <a:extLst>
              <a:ext uri="{FF2B5EF4-FFF2-40B4-BE49-F238E27FC236}">
                <a16:creationId xmlns:a16="http://schemas.microsoft.com/office/drawing/2014/main" id="{3F388283-37E5-4946-9756-73DE060A4D67}"/>
              </a:ext>
            </a:extLst>
          </p:cNvPr>
          <p:cNvSpPr>
            <a:spLocks noGrp="1"/>
          </p:cNvSpPr>
          <p:nvPr>
            <p:ph idx="1"/>
          </p:nvPr>
        </p:nvSpPr>
        <p:spPr/>
        <p:txBody>
          <a:bodyPr>
            <a:normAutofit fontScale="92500"/>
          </a:bodyPr>
          <a:lstStyle/>
          <a:p>
            <a:pPr marL="514350" indent="-514350">
              <a:buFont typeface="+mj-lt"/>
              <a:buAutoNum type="arabicPeriod"/>
            </a:pPr>
            <a:r>
              <a:rPr lang="fr-BE" dirty="0"/>
              <a:t>Intégrer les exigences d’accessibilité</a:t>
            </a:r>
          </a:p>
          <a:p>
            <a:pPr marL="514350" indent="-514350">
              <a:buFont typeface="+mj-lt"/>
              <a:buAutoNum type="arabicPeriod"/>
            </a:pPr>
            <a:r>
              <a:rPr lang="fr-BE" dirty="0"/>
              <a:t>Inverser la logique actuelle : ce qui est accessibles aux PSH le sera au plus grand nombre </a:t>
            </a:r>
          </a:p>
          <a:p>
            <a:pPr marL="514350" indent="-514350">
              <a:buFont typeface="+mj-lt"/>
              <a:buAutoNum type="arabicPeriod"/>
            </a:pPr>
            <a:r>
              <a:rPr lang="fr-BE" dirty="0"/>
              <a:t>Garantir les droits des personnes en situation de handicap à la non-discrimination, à l’égalité, à la vie privée et à la protection des données</a:t>
            </a:r>
          </a:p>
          <a:p>
            <a:pPr marL="514350" indent="-514350">
              <a:buFont typeface="+mj-lt"/>
              <a:buAutoNum type="arabicPeriod"/>
            </a:pPr>
            <a:r>
              <a:rPr lang="fr-BE" dirty="0"/>
              <a:t>Maintenir la possibilité de choix, sans coût supplémentaire… pour la version papier, par exemple</a:t>
            </a:r>
          </a:p>
          <a:p>
            <a:pPr marL="514350" indent="-514350">
              <a:buFont typeface="+mj-lt"/>
              <a:buAutoNum type="arabicPeriod"/>
            </a:pPr>
            <a:r>
              <a:rPr lang="fr-BE" dirty="0"/>
              <a:t>Veiller à ce que toutes les personnes en situation de handicap puissent bénéficier de manière égale de tous les aspects positifs de la transition numérique, notamment en tant que consommateurs</a:t>
            </a:r>
          </a:p>
        </p:txBody>
      </p:sp>
      <p:sp>
        <p:nvSpPr>
          <p:cNvPr id="4" name="Espace réservé de la date 3">
            <a:extLst>
              <a:ext uri="{FF2B5EF4-FFF2-40B4-BE49-F238E27FC236}">
                <a16:creationId xmlns:a16="http://schemas.microsoft.com/office/drawing/2014/main" id="{1C9CE7C5-3A91-4508-8BC3-F98B0FD22D91}"/>
              </a:ext>
            </a:extLst>
          </p:cNvPr>
          <p:cNvSpPr>
            <a:spLocks noGrp="1"/>
          </p:cNvSpPr>
          <p:nvPr>
            <p:ph type="dt" sz="half" idx="10"/>
          </p:nvPr>
        </p:nvSpPr>
        <p:spPr/>
        <p:txBody>
          <a:bodyPr/>
          <a:lstStyle/>
          <a:p>
            <a:r>
              <a:rPr lang="en-US"/>
              <a:t>17/03/2022</a:t>
            </a:r>
            <a:endParaRPr lang="fr-BE"/>
          </a:p>
        </p:txBody>
      </p:sp>
      <p:sp>
        <p:nvSpPr>
          <p:cNvPr id="5" name="Espace réservé du pied de page 4">
            <a:extLst>
              <a:ext uri="{FF2B5EF4-FFF2-40B4-BE49-F238E27FC236}">
                <a16:creationId xmlns:a16="http://schemas.microsoft.com/office/drawing/2014/main" id="{C6FF17F3-D9AA-47D3-A69B-6C6A7A267BA4}"/>
              </a:ext>
            </a:extLst>
          </p:cNvPr>
          <p:cNvSpPr>
            <a:spLocks noGrp="1"/>
          </p:cNvSpPr>
          <p:nvPr>
            <p:ph type="ftr" sz="quarter" idx="11"/>
          </p:nvPr>
        </p:nvSpPr>
        <p:spPr/>
        <p:txBody>
          <a:bodyPr/>
          <a:lstStyle/>
          <a:p>
            <a:r>
              <a:rPr lang="fr-FR"/>
              <a:t>BDF - Assemblée générale : Digitalisation et PmH</a:t>
            </a:r>
            <a:endParaRPr lang="fr-BE"/>
          </a:p>
        </p:txBody>
      </p:sp>
      <p:sp>
        <p:nvSpPr>
          <p:cNvPr id="6" name="Espace réservé du numéro de diapositive 5">
            <a:extLst>
              <a:ext uri="{FF2B5EF4-FFF2-40B4-BE49-F238E27FC236}">
                <a16:creationId xmlns:a16="http://schemas.microsoft.com/office/drawing/2014/main" id="{5AA3D539-035A-4D0C-8F45-A5237DF28765}"/>
              </a:ext>
            </a:extLst>
          </p:cNvPr>
          <p:cNvSpPr>
            <a:spLocks noGrp="1"/>
          </p:cNvSpPr>
          <p:nvPr>
            <p:ph type="sldNum" sz="quarter" idx="12"/>
          </p:nvPr>
        </p:nvSpPr>
        <p:spPr/>
        <p:txBody>
          <a:bodyPr/>
          <a:lstStyle/>
          <a:p>
            <a:fld id="{242903E1-5AE3-4D48-ABA3-C8AC9FDD09D2}" type="slidenum">
              <a:rPr lang="fr-BE" smtClean="0"/>
              <a:t>11</a:t>
            </a:fld>
            <a:endParaRPr lang="fr-BE"/>
          </a:p>
        </p:txBody>
      </p:sp>
      <p:pic>
        <p:nvPicPr>
          <p:cNvPr id="8" name="Image 7">
            <a:extLst>
              <a:ext uri="{FF2B5EF4-FFF2-40B4-BE49-F238E27FC236}">
                <a16:creationId xmlns:a16="http://schemas.microsoft.com/office/drawing/2014/main" id="{136F825F-555B-4E45-871D-C85B8FDA2D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754" y="133477"/>
            <a:ext cx="1404639" cy="1067526"/>
          </a:xfrm>
          <a:prstGeom prst="rect">
            <a:avLst/>
          </a:prstGeom>
        </p:spPr>
      </p:pic>
    </p:spTree>
    <p:extLst>
      <p:ext uri="{BB962C8B-B14F-4D97-AF65-F5344CB8AC3E}">
        <p14:creationId xmlns:p14="http://schemas.microsoft.com/office/powerpoint/2010/main" val="2857063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D7B536-D734-4F19-A226-CA8E6C19956B}"/>
              </a:ext>
            </a:extLst>
          </p:cNvPr>
          <p:cNvSpPr>
            <a:spLocks noGrp="1"/>
          </p:cNvSpPr>
          <p:nvPr>
            <p:ph type="title"/>
          </p:nvPr>
        </p:nvSpPr>
        <p:spPr>
          <a:xfrm>
            <a:off x="1487606" y="365125"/>
            <a:ext cx="9866194" cy="1325563"/>
          </a:xfrm>
        </p:spPr>
        <p:txBody>
          <a:bodyPr/>
          <a:lstStyle/>
          <a:p>
            <a:r>
              <a:rPr lang="fr-BE" b="1" dirty="0">
                <a:latin typeface="+mn-lt"/>
              </a:rPr>
              <a:t>Le BDF demande une digitalisation inclusive</a:t>
            </a:r>
            <a:endParaRPr lang="fr-BE" dirty="0"/>
          </a:p>
        </p:txBody>
      </p:sp>
      <p:sp>
        <p:nvSpPr>
          <p:cNvPr id="3" name="Espace réservé du contenu 2">
            <a:extLst>
              <a:ext uri="{FF2B5EF4-FFF2-40B4-BE49-F238E27FC236}">
                <a16:creationId xmlns:a16="http://schemas.microsoft.com/office/drawing/2014/main" id="{8A8A0EAF-8331-4982-826E-F11365451183}"/>
              </a:ext>
            </a:extLst>
          </p:cNvPr>
          <p:cNvSpPr>
            <a:spLocks noGrp="1"/>
          </p:cNvSpPr>
          <p:nvPr>
            <p:ph idx="1"/>
          </p:nvPr>
        </p:nvSpPr>
        <p:spPr/>
        <p:txBody>
          <a:bodyPr>
            <a:normAutofit/>
          </a:bodyPr>
          <a:lstStyle/>
          <a:p>
            <a:pPr marL="514350" indent="-514350">
              <a:spcAft>
                <a:spcPts val="1200"/>
              </a:spcAft>
              <a:buFont typeface="+mj-lt"/>
              <a:buAutoNum type="arabicPeriod" startAt="5"/>
            </a:pPr>
            <a:r>
              <a:rPr lang="fr-BE" b="0" i="0" dirty="0">
                <a:solidFill>
                  <a:srgbClr val="333333"/>
                </a:solidFill>
                <a:effectLst/>
                <a:latin typeface="Calibri" panose="020F0502020204030204" pitchFamily="34" charset="0"/>
                <a:cs typeface="Calibri" panose="020F0502020204030204" pitchFamily="34" charset="0"/>
              </a:rPr>
              <a:t>Veiller à ce que les droits des personnes en situation de handicap soient favorisés par la numérisation, notamment dans les domaines de l'accès à la justice, de la protection des droits des victimes, de la santé en ligne et des mesures de lutte contre la violence à l'égard des femmes</a:t>
            </a:r>
          </a:p>
          <a:p>
            <a:pPr marL="514350" indent="-514350">
              <a:buFont typeface="+mj-lt"/>
              <a:buAutoNum type="arabicPeriod" startAt="5"/>
            </a:pPr>
            <a:r>
              <a:rPr lang="fr-BE" b="0" i="0" dirty="0">
                <a:solidFill>
                  <a:srgbClr val="333333"/>
                </a:solidFill>
                <a:effectLst/>
                <a:latin typeface="Calibri" panose="020F0502020204030204" pitchFamily="34" charset="0"/>
                <a:cs typeface="Calibri" panose="020F0502020204030204" pitchFamily="34" charset="0"/>
              </a:rPr>
              <a:t>Veiller à ce que les autorités</a:t>
            </a:r>
          </a:p>
          <a:p>
            <a:pPr lvl="1"/>
            <a:r>
              <a:rPr lang="fr-BE" sz="2600" dirty="0">
                <a:solidFill>
                  <a:srgbClr val="333333"/>
                </a:solidFill>
                <a:latin typeface="Calibri" panose="020F0502020204030204" pitchFamily="34" charset="0"/>
                <a:cs typeface="Calibri" panose="020F0502020204030204" pitchFamily="34" charset="0"/>
              </a:rPr>
              <a:t>investissent dans </a:t>
            </a:r>
            <a:r>
              <a:rPr lang="fr-BE" sz="2600" b="0" i="0" dirty="0">
                <a:solidFill>
                  <a:srgbClr val="333333"/>
                </a:solidFill>
                <a:effectLst/>
                <a:latin typeface="Calibri" panose="020F0502020204030204" pitchFamily="34" charset="0"/>
                <a:cs typeface="Calibri" panose="020F0502020204030204" pitchFamily="34" charset="0"/>
              </a:rPr>
              <a:t>la formation du plus grand nombre </a:t>
            </a:r>
          </a:p>
          <a:p>
            <a:pPr lvl="1"/>
            <a:r>
              <a:rPr lang="fr-BE" sz="2600" dirty="0">
                <a:solidFill>
                  <a:srgbClr val="333333"/>
                </a:solidFill>
                <a:latin typeface="Calibri" panose="020F0502020204030204" pitchFamily="34" charset="0"/>
                <a:cs typeface="Calibri" panose="020F0502020204030204" pitchFamily="34" charset="0"/>
              </a:rPr>
              <a:t>rendent </a:t>
            </a:r>
            <a:r>
              <a:rPr lang="fr-BE" sz="2600" b="0" i="0" dirty="0">
                <a:solidFill>
                  <a:srgbClr val="333333"/>
                </a:solidFill>
                <a:effectLst/>
                <a:latin typeface="Calibri" panose="020F0502020204030204" pitchFamily="34" charset="0"/>
                <a:cs typeface="Calibri" panose="020F0502020204030204" pitchFamily="34" charset="0"/>
              </a:rPr>
              <a:t>abordables ces formation mais sans les rendre obligatoires </a:t>
            </a:r>
          </a:p>
          <a:p>
            <a:endParaRPr lang="fr-BE" dirty="0"/>
          </a:p>
        </p:txBody>
      </p:sp>
      <p:sp>
        <p:nvSpPr>
          <p:cNvPr id="4" name="Espace réservé de la date 3">
            <a:extLst>
              <a:ext uri="{FF2B5EF4-FFF2-40B4-BE49-F238E27FC236}">
                <a16:creationId xmlns:a16="http://schemas.microsoft.com/office/drawing/2014/main" id="{35B8FC97-E02A-493F-848C-82BFC7BD1D1E}"/>
              </a:ext>
            </a:extLst>
          </p:cNvPr>
          <p:cNvSpPr>
            <a:spLocks noGrp="1"/>
          </p:cNvSpPr>
          <p:nvPr>
            <p:ph type="dt" sz="half" idx="10"/>
          </p:nvPr>
        </p:nvSpPr>
        <p:spPr/>
        <p:txBody>
          <a:bodyPr/>
          <a:lstStyle/>
          <a:p>
            <a:r>
              <a:rPr lang="en-US"/>
              <a:t>17/03/2022</a:t>
            </a:r>
            <a:endParaRPr lang="fr-BE"/>
          </a:p>
        </p:txBody>
      </p:sp>
      <p:sp>
        <p:nvSpPr>
          <p:cNvPr id="5" name="Espace réservé du pied de page 4">
            <a:extLst>
              <a:ext uri="{FF2B5EF4-FFF2-40B4-BE49-F238E27FC236}">
                <a16:creationId xmlns:a16="http://schemas.microsoft.com/office/drawing/2014/main" id="{61495AFF-50F6-42FD-94B3-B0D68D13AC9C}"/>
              </a:ext>
            </a:extLst>
          </p:cNvPr>
          <p:cNvSpPr>
            <a:spLocks noGrp="1"/>
          </p:cNvSpPr>
          <p:nvPr>
            <p:ph type="ftr" sz="quarter" idx="11"/>
          </p:nvPr>
        </p:nvSpPr>
        <p:spPr/>
        <p:txBody>
          <a:bodyPr/>
          <a:lstStyle/>
          <a:p>
            <a:r>
              <a:rPr lang="fr-FR"/>
              <a:t>BDF - Assemblée générale : Digitalisation et PmH</a:t>
            </a:r>
            <a:endParaRPr lang="fr-BE"/>
          </a:p>
        </p:txBody>
      </p:sp>
      <p:sp>
        <p:nvSpPr>
          <p:cNvPr id="6" name="Espace réservé du numéro de diapositive 5">
            <a:extLst>
              <a:ext uri="{FF2B5EF4-FFF2-40B4-BE49-F238E27FC236}">
                <a16:creationId xmlns:a16="http://schemas.microsoft.com/office/drawing/2014/main" id="{7A708BC9-0F3D-4928-AB4E-35C6FD505A79}"/>
              </a:ext>
            </a:extLst>
          </p:cNvPr>
          <p:cNvSpPr>
            <a:spLocks noGrp="1"/>
          </p:cNvSpPr>
          <p:nvPr>
            <p:ph type="sldNum" sz="quarter" idx="12"/>
          </p:nvPr>
        </p:nvSpPr>
        <p:spPr/>
        <p:txBody>
          <a:bodyPr/>
          <a:lstStyle/>
          <a:p>
            <a:fld id="{242903E1-5AE3-4D48-ABA3-C8AC9FDD09D2}" type="slidenum">
              <a:rPr lang="fr-BE" smtClean="0"/>
              <a:t>12</a:t>
            </a:fld>
            <a:endParaRPr lang="fr-BE"/>
          </a:p>
        </p:txBody>
      </p:sp>
      <p:pic>
        <p:nvPicPr>
          <p:cNvPr id="8" name="Image 7" descr="Une image contenant texte, clipart&#10;&#10;Description générée automatiquement">
            <a:extLst>
              <a:ext uri="{FF2B5EF4-FFF2-40B4-BE49-F238E27FC236}">
                <a16:creationId xmlns:a16="http://schemas.microsoft.com/office/drawing/2014/main" id="{9FC96FE9-A7C3-4C0C-A470-A1172C0A48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690" y="133477"/>
            <a:ext cx="1314734" cy="999198"/>
          </a:xfrm>
          <a:prstGeom prst="rect">
            <a:avLst/>
          </a:prstGeom>
        </p:spPr>
      </p:pic>
    </p:spTree>
    <p:extLst>
      <p:ext uri="{BB962C8B-B14F-4D97-AF65-F5344CB8AC3E}">
        <p14:creationId xmlns:p14="http://schemas.microsoft.com/office/powerpoint/2010/main" val="3447787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F7BE39-B1F1-4A1C-B4A4-2548F64CFA8B}"/>
              </a:ext>
            </a:extLst>
          </p:cNvPr>
          <p:cNvSpPr>
            <a:spLocks noGrp="1"/>
          </p:cNvSpPr>
          <p:nvPr>
            <p:ph type="title"/>
          </p:nvPr>
        </p:nvSpPr>
        <p:spPr>
          <a:xfrm>
            <a:off x="1855304" y="365125"/>
            <a:ext cx="9498496" cy="1325563"/>
          </a:xfrm>
        </p:spPr>
        <p:txBody>
          <a:bodyPr/>
          <a:lstStyle/>
          <a:p>
            <a:r>
              <a:rPr lang="fr-BE" b="1" dirty="0">
                <a:latin typeface="+mn-lt"/>
              </a:rPr>
              <a:t>Le BDF demande une digitalisation inclusive</a:t>
            </a:r>
            <a:endParaRPr lang="fr-BE" dirty="0"/>
          </a:p>
        </p:txBody>
      </p:sp>
      <p:sp>
        <p:nvSpPr>
          <p:cNvPr id="3" name="Espace réservé du contenu 2">
            <a:extLst>
              <a:ext uri="{FF2B5EF4-FFF2-40B4-BE49-F238E27FC236}">
                <a16:creationId xmlns:a16="http://schemas.microsoft.com/office/drawing/2014/main" id="{277E4889-A076-4C23-85D4-B394297E2845}"/>
              </a:ext>
            </a:extLst>
          </p:cNvPr>
          <p:cNvSpPr>
            <a:spLocks noGrp="1"/>
          </p:cNvSpPr>
          <p:nvPr>
            <p:ph idx="1"/>
          </p:nvPr>
        </p:nvSpPr>
        <p:spPr/>
        <p:txBody>
          <a:bodyPr>
            <a:normAutofit/>
          </a:bodyPr>
          <a:lstStyle/>
          <a:p>
            <a:pPr marL="514350" indent="-514350">
              <a:buFont typeface="+mj-lt"/>
              <a:buAutoNum type="arabicPeriod" startAt="7"/>
            </a:pPr>
            <a:r>
              <a:rPr lang="fr-BE" b="0" i="0" dirty="0">
                <a:solidFill>
                  <a:srgbClr val="333333"/>
                </a:solidFill>
                <a:effectLst/>
                <a:latin typeface="Calibri" panose="020F0502020204030204" pitchFamily="34" charset="0"/>
                <a:cs typeface="Calibri" panose="020F0502020204030204" pitchFamily="34" charset="0"/>
              </a:rPr>
              <a:t>Associer les organisations représentatives de personnes en situation de handicap et des experts en accessibilité, à l'élaboration et à la mise en œuvre des politiques numériques</a:t>
            </a:r>
          </a:p>
          <a:p>
            <a:pPr marL="514350" indent="-514350">
              <a:buFont typeface="+mj-lt"/>
              <a:buAutoNum type="arabicPeriod" startAt="7"/>
            </a:pPr>
            <a:r>
              <a:rPr lang="fr-BE" b="0" i="0" dirty="0">
                <a:solidFill>
                  <a:srgbClr val="333333"/>
                </a:solidFill>
                <a:effectLst/>
                <a:latin typeface="Calibri" panose="020F0502020204030204" pitchFamily="34" charset="0"/>
                <a:cs typeface="Calibri" panose="020F0502020204030204" pitchFamily="34" charset="0"/>
              </a:rPr>
              <a:t>Assurer la mise en œuvre effective des politiques numériques, en mettant en place des mécanismes de suivi et de plainte accessibles, indépendants, bien financés et dotés d'un personnel en nombre suffisant, ayant une expertise en matière d'accessibilité et de droits fondamentaux des personnes en situation de handicap</a:t>
            </a:r>
            <a:endParaRPr lang="fr-BE" dirty="0">
              <a:latin typeface="Calibri" panose="020F0502020204030204" pitchFamily="34" charset="0"/>
              <a:cs typeface="Calibri" panose="020F0502020204030204" pitchFamily="34" charset="0"/>
            </a:endParaRPr>
          </a:p>
        </p:txBody>
      </p:sp>
      <p:sp>
        <p:nvSpPr>
          <p:cNvPr id="4" name="Espace réservé de la date 3">
            <a:extLst>
              <a:ext uri="{FF2B5EF4-FFF2-40B4-BE49-F238E27FC236}">
                <a16:creationId xmlns:a16="http://schemas.microsoft.com/office/drawing/2014/main" id="{877AABAB-F17E-429F-A315-AB1C7EDCA069}"/>
              </a:ext>
            </a:extLst>
          </p:cNvPr>
          <p:cNvSpPr>
            <a:spLocks noGrp="1"/>
          </p:cNvSpPr>
          <p:nvPr>
            <p:ph type="dt" sz="half" idx="10"/>
          </p:nvPr>
        </p:nvSpPr>
        <p:spPr/>
        <p:txBody>
          <a:bodyPr/>
          <a:lstStyle/>
          <a:p>
            <a:r>
              <a:rPr lang="en-US"/>
              <a:t>17/03/2022</a:t>
            </a:r>
            <a:endParaRPr lang="fr-BE"/>
          </a:p>
        </p:txBody>
      </p:sp>
      <p:sp>
        <p:nvSpPr>
          <p:cNvPr id="5" name="Espace réservé du pied de page 4">
            <a:extLst>
              <a:ext uri="{FF2B5EF4-FFF2-40B4-BE49-F238E27FC236}">
                <a16:creationId xmlns:a16="http://schemas.microsoft.com/office/drawing/2014/main" id="{5ECFB9A5-0AB9-48EB-8B23-B4549CBFFFA3}"/>
              </a:ext>
            </a:extLst>
          </p:cNvPr>
          <p:cNvSpPr>
            <a:spLocks noGrp="1"/>
          </p:cNvSpPr>
          <p:nvPr>
            <p:ph type="ftr" sz="quarter" idx="11"/>
          </p:nvPr>
        </p:nvSpPr>
        <p:spPr/>
        <p:txBody>
          <a:bodyPr/>
          <a:lstStyle/>
          <a:p>
            <a:r>
              <a:rPr lang="fr-FR"/>
              <a:t>BDF - Assemblée générale : Digitalisation et PmH</a:t>
            </a:r>
            <a:endParaRPr lang="fr-BE"/>
          </a:p>
        </p:txBody>
      </p:sp>
      <p:sp>
        <p:nvSpPr>
          <p:cNvPr id="6" name="Espace réservé du numéro de diapositive 5">
            <a:extLst>
              <a:ext uri="{FF2B5EF4-FFF2-40B4-BE49-F238E27FC236}">
                <a16:creationId xmlns:a16="http://schemas.microsoft.com/office/drawing/2014/main" id="{60C85FE5-656B-4BB9-B579-67F58DADF4A6}"/>
              </a:ext>
            </a:extLst>
          </p:cNvPr>
          <p:cNvSpPr>
            <a:spLocks noGrp="1"/>
          </p:cNvSpPr>
          <p:nvPr>
            <p:ph type="sldNum" sz="quarter" idx="12"/>
          </p:nvPr>
        </p:nvSpPr>
        <p:spPr/>
        <p:txBody>
          <a:bodyPr/>
          <a:lstStyle/>
          <a:p>
            <a:fld id="{242903E1-5AE3-4D48-ABA3-C8AC9FDD09D2}" type="slidenum">
              <a:rPr lang="fr-BE" smtClean="0"/>
              <a:t>13</a:t>
            </a:fld>
            <a:endParaRPr lang="fr-BE"/>
          </a:p>
        </p:txBody>
      </p:sp>
      <p:pic>
        <p:nvPicPr>
          <p:cNvPr id="8" name="Image 7" descr="Une image contenant texte, clipart&#10;&#10;Description générée automatiquement">
            <a:extLst>
              <a:ext uri="{FF2B5EF4-FFF2-40B4-BE49-F238E27FC236}">
                <a16:creationId xmlns:a16="http://schemas.microsoft.com/office/drawing/2014/main" id="{BB85BFBB-5F76-43E9-9758-3E5392ECBF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39937"/>
            <a:ext cx="1557758" cy="1183896"/>
          </a:xfrm>
          <a:prstGeom prst="rect">
            <a:avLst/>
          </a:prstGeom>
        </p:spPr>
      </p:pic>
    </p:spTree>
    <p:extLst>
      <p:ext uri="{BB962C8B-B14F-4D97-AF65-F5344CB8AC3E}">
        <p14:creationId xmlns:p14="http://schemas.microsoft.com/office/powerpoint/2010/main" val="4152798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6BF1E0-4830-44A7-9EDF-6B4DF4F3F5D6}"/>
              </a:ext>
            </a:extLst>
          </p:cNvPr>
          <p:cNvSpPr>
            <a:spLocks noGrp="1"/>
          </p:cNvSpPr>
          <p:nvPr>
            <p:ph type="title"/>
          </p:nvPr>
        </p:nvSpPr>
        <p:spPr>
          <a:xfrm>
            <a:off x="1842448" y="365125"/>
            <a:ext cx="9511352" cy="1325563"/>
          </a:xfrm>
        </p:spPr>
        <p:txBody>
          <a:bodyPr/>
          <a:lstStyle/>
          <a:p>
            <a:r>
              <a:rPr lang="fr-BE" b="1">
                <a:latin typeface="+mn-lt"/>
              </a:rPr>
              <a:t>Le BDF demande une digitalisation inclusive</a:t>
            </a:r>
            <a:endParaRPr lang="fr-BE"/>
          </a:p>
        </p:txBody>
      </p:sp>
      <p:sp>
        <p:nvSpPr>
          <p:cNvPr id="3" name="Espace réservé du contenu 2">
            <a:extLst>
              <a:ext uri="{FF2B5EF4-FFF2-40B4-BE49-F238E27FC236}">
                <a16:creationId xmlns:a16="http://schemas.microsoft.com/office/drawing/2014/main" id="{72C59243-6203-4FD3-AB27-96ACF93D1D1D}"/>
              </a:ext>
            </a:extLst>
          </p:cNvPr>
          <p:cNvSpPr>
            <a:spLocks noGrp="1"/>
          </p:cNvSpPr>
          <p:nvPr>
            <p:ph idx="1"/>
          </p:nvPr>
        </p:nvSpPr>
        <p:spPr>
          <a:xfrm>
            <a:off x="838200" y="2033515"/>
            <a:ext cx="10515600" cy="4143447"/>
          </a:xfrm>
        </p:spPr>
        <p:txBody>
          <a:bodyPr/>
          <a:lstStyle/>
          <a:p>
            <a:pPr marL="514350" indent="-514350" algn="l">
              <a:buFont typeface="+mj-lt"/>
              <a:buAutoNum type="arabicPeriod" startAt="9"/>
            </a:pPr>
            <a:r>
              <a:rPr lang="fr-BE" b="0" i="0">
                <a:solidFill>
                  <a:srgbClr val="333333"/>
                </a:solidFill>
                <a:effectLst/>
                <a:latin typeface="Calibri" panose="020F0502020204030204" pitchFamily="34" charset="0"/>
                <a:cs typeface="Calibri" panose="020F0502020204030204" pitchFamily="34" charset="0"/>
              </a:rPr>
              <a:t>Veiller à ce que des critères d'accessibilité stricts s'appliquent à toutes les politiques mises en œuvre sur base des nouvelles technologies, des solutions numériques et de la digitalisation</a:t>
            </a:r>
          </a:p>
          <a:p>
            <a:pPr marL="514350" indent="-514350" algn="l">
              <a:buFont typeface="+mj-lt"/>
              <a:buAutoNum type="arabicPeriod" startAt="9"/>
            </a:pPr>
            <a:r>
              <a:rPr lang="fr-BE" b="0" i="0">
                <a:solidFill>
                  <a:srgbClr val="333333"/>
                </a:solidFill>
                <a:effectLst/>
                <a:latin typeface="Calibri" panose="020F0502020204030204" pitchFamily="34" charset="0"/>
                <a:cs typeface="Calibri" panose="020F0502020204030204" pitchFamily="34" charset="0"/>
              </a:rPr>
              <a:t>Veiller à ce que les autorités belges respectent les exigences de pointe en matière d'accessibilité des TIC (sites web, appareils, logiciels, applications, vidéos, publications numériques et sur les médias sociaux, etc.)</a:t>
            </a:r>
          </a:p>
          <a:p>
            <a:pPr marL="0" indent="0">
              <a:buNone/>
            </a:pPr>
            <a:endParaRPr lang="fr-BE"/>
          </a:p>
        </p:txBody>
      </p:sp>
      <p:sp>
        <p:nvSpPr>
          <p:cNvPr id="4" name="Espace réservé de la date 3">
            <a:extLst>
              <a:ext uri="{FF2B5EF4-FFF2-40B4-BE49-F238E27FC236}">
                <a16:creationId xmlns:a16="http://schemas.microsoft.com/office/drawing/2014/main" id="{DE331738-AC25-4021-A895-EF6D8DADCFB7}"/>
              </a:ext>
            </a:extLst>
          </p:cNvPr>
          <p:cNvSpPr>
            <a:spLocks noGrp="1"/>
          </p:cNvSpPr>
          <p:nvPr>
            <p:ph type="dt" sz="half" idx="10"/>
          </p:nvPr>
        </p:nvSpPr>
        <p:spPr/>
        <p:txBody>
          <a:bodyPr/>
          <a:lstStyle/>
          <a:p>
            <a:r>
              <a:rPr lang="en-US"/>
              <a:t>17/03/2022</a:t>
            </a:r>
            <a:endParaRPr lang="fr-BE"/>
          </a:p>
        </p:txBody>
      </p:sp>
      <p:sp>
        <p:nvSpPr>
          <p:cNvPr id="5" name="Espace réservé du pied de page 4">
            <a:extLst>
              <a:ext uri="{FF2B5EF4-FFF2-40B4-BE49-F238E27FC236}">
                <a16:creationId xmlns:a16="http://schemas.microsoft.com/office/drawing/2014/main" id="{CFED769E-E02C-4A78-91AB-814F39D2F364}"/>
              </a:ext>
            </a:extLst>
          </p:cNvPr>
          <p:cNvSpPr>
            <a:spLocks noGrp="1"/>
          </p:cNvSpPr>
          <p:nvPr>
            <p:ph type="ftr" sz="quarter" idx="11"/>
          </p:nvPr>
        </p:nvSpPr>
        <p:spPr/>
        <p:txBody>
          <a:bodyPr/>
          <a:lstStyle/>
          <a:p>
            <a:r>
              <a:rPr lang="fr-FR"/>
              <a:t>BDF - Assemblée générale : Digitalisation et PmH</a:t>
            </a:r>
            <a:endParaRPr lang="fr-BE"/>
          </a:p>
        </p:txBody>
      </p:sp>
      <p:sp>
        <p:nvSpPr>
          <p:cNvPr id="6" name="Espace réservé du numéro de diapositive 5">
            <a:extLst>
              <a:ext uri="{FF2B5EF4-FFF2-40B4-BE49-F238E27FC236}">
                <a16:creationId xmlns:a16="http://schemas.microsoft.com/office/drawing/2014/main" id="{1C21DB23-8B0C-4786-8907-0254C356C966}"/>
              </a:ext>
            </a:extLst>
          </p:cNvPr>
          <p:cNvSpPr>
            <a:spLocks noGrp="1"/>
          </p:cNvSpPr>
          <p:nvPr>
            <p:ph type="sldNum" sz="quarter" idx="12"/>
          </p:nvPr>
        </p:nvSpPr>
        <p:spPr/>
        <p:txBody>
          <a:bodyPr/>
          <a:lstStyle/>
          <a:p>
            <a:fld id="{242903E1-5AE3-4D48-ABA3-C8AC9FDD09D2}" type="slidenum">
              <a:rPr lang="fr-BE" smtClean="0"/>
              <a:t>14</a:t>
            </a:fld>
            <a:endParaRPr lang="fr-BE"/>
          </a:p>
        </p:txBody>
      </p:sp>
      <p:pic>
        <p:nvPicPr>
          <p:cNvPr id="8" name="Image 7" descr="Une image contenant texte, clipart&#10;&#10;Description générée automatiquement">
            <a:extLst>
              <a:ext uri="{FF2B5EF4-FFF2-40B4-BE49-F238E27FC236}">
                <a16:creationId xmlns:a16="http://schemas.microsoft.com/office/drawing/2014/main" id="{1B366ADC-E764-4028-8232-B6F65BA3C0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33476"/>
            <a:ext cx="1476470" cy="1122118"/>
          </a:xfrm>
          <a:prstGeom prst="rect">
            <a:avLst/>
          </a:prstGeom>
        </p:spPr>
      </p:pic>
    </p:spTree>
    <p:extLst>
      <p:ext uri="{BB962C8B-B14F-4D97-AF65-F5344CB8AC3E}">
        <p14:creationId xmlns:p14="http://schemas.microsoft.com/office/powerpoint/2010/main" val="3407480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866BB8-6FB1-487A-B623-ADAAD84C7E13}"/>
              </a:ext>
            </a:extLst>
          </p:cNvPr>
          <p:cNvSpPr>
            <a:spLocks noGrp="1"/>
          </p:cNvSpPr>
          <p:nvPr>
            <p:ph type="title"/>
          </p:nvPr>
        </p:nvSpPr>
        <p:spPr/>
        <p:txBody>
          <a:bodyPr/>
          <a:lstStyle/>
          <a:p>
            <a:pPr algn="ctr"/>
            <a:r>
              <a:rPr lang="fr-BE" b="1">
                <a:latin typeface="+mn-lt"/>
              </a:rPr>
              <a:t>Conclusion</a:t>
            </a:r>
          </a:p>
        </p:txBody>
      </p:sp>
      <p:sp>
        <p:nvSpPr>
          <p:cNvPr id="3" name="Espace réservé du contenu 2">
            <a:extLst>
              <a:ext uri="{FF2B5EF4-FFF2-40B4-BE49-F238E27FC236}">
                <a16:creationId xmlns:a16="http://schemas.microsoft.com/office/drawing/2014/main" id="{7A3B3F59-AD83-4254-A8D2-EA1C91B9651E}"/>
              </a:ext>
            </a:extLst>
          </p:cNvPr>
          <p:cNvSpPr>
            <a:spLocks noGrp="1"/>
          </p:cNvSpPr>
          <p:nvPr>
            <p:ph idx="1"/>
          </p:nvPr>
        </p:nvSpPr>
        <p:spPr>
          <a:xfrm>
            <a:off x="838200" y="1466194"/>
            <a:ext cx="10515600" cy="4710770"/>
          </a:xfrm>
        </p:spPr>
        <p:txBody>
          <a:bodyPr>
            <a:normAutofit fontScale="92500" lnSpcReduction="10000"/>
          </a:bodyPr>
          <a:lstStyle/>
          <a:p>
            <a:r>
              <a:rPr lang="fr-BE" dirty="0"/>
              <a:t>L’Union européenne prend partiellement en compte l’accessibilité et l’inclusion dans </a:t>
            </a:r>
          </a:p>
          <a:p>
            <a:pPr lvl="1"/>
            <a:r>
              <a:rPr lang="fr-BE" sz="2600" dirty="0"/>
              <a:t>son « tout à l’électronique », son « tout au virtuel »</a:t>
            </a:r>
          </a:p>
          <a:p>
            <a:pPr lvl="1"/>
            <a:r>
              <a:rPr lang="fr-BE" sz="2600" dirty="0"/>
              <a:t>qu’elle a placé au cœur de son « Green Deal »</a:t>
            </a:r>
          </a:p>
          <a:p>
            <a:pPr lvl="1"/>
            <a:r>
              <a:rPr lang="fr-BE" sz="2600" dirty="0"/>
              <a:t>Elle est dans son rôle d’Union économique</a:t>
            </a:r>
          </a:p>
          <a:p>
            <a:pPr lvl="1"/>
            <a:r>
              <a:rPr lang="fr-BE" sz="2600" dirty="0"/>
              <a:t>Elle aurait dû aller plus loin dans la recherche de l’inclusion de chacun, ne fût-ce qu’en tant que consommateur</a:t>
            </a:r>
          </a:p>
          <a:p>
            <a:r>
              <a:rPr lang="fr-BE" dirty="0"/>
              <a:t>La Belgique a la possibilité de corriger le tir</a:t>
            </a:r>
          </a:p>
          <a:p>
            <a:pPr lvl="1"/>
            <a:r>
              <a:rPr lang="fr-BE" sz="2600" dirty="0"/>
              <a:t>Elle doit placer le virtuel au service du réel </a:t>
            </a:r>
          </a:p>
          <a:p>
            <a:pPr lvl="1"/>
            <a:r>
              <a:rPr lang="fr-BE" sz="2600" dirty="0"/>
              <a:t>Elle doit tenir compte de l’humain et en tirer les conséquences pratiques en termes  de services </a:t>
            </a:r>
          </a:p>
          <a:p>
            <a:pPr lvl="1"/>
            <a:r>
              <a:rPr lang="fr-BE" sz="2600" dirty="0"/>
              <a:t>Elle n’est pas réduite au rôle d’acteur économique</a:t>
            </a:r>
          </a:p>
          <a:p>
            <a:r>
              <a:rPr lang="fr-BE" dirty="0"/>
              <a:t>Le BDF demande que la digitalisation soit utilisée au service de l’humain</a:t>
            </a:r>
          </a:p>
        </p:txBody>
      </p:sp>
      <p:sp>
        <p:nvSpPr>
          <p:cNvPr id="4" name="Espace réservé de la date 3">
            <a:extLst>
              <a:ext uri="{FF2B5EF4-FFF2-40B4-BE49-F238E27FC236}">
                <a16:creationId xmlns:a16="http://schemas.microsoft.com/office/drawing/2014/main" id="{BFE4BDE0-BA38-43B3-A492-61B9DBBDB8E1}"/>
              </a:ext>
            </a:extLst>
          </p:cNvPr>
          <p:cNvSpPr>
            <a:spLocks noGrp="1"/>
          </p:cNvSpPr>
          <p:nvPr>
            <p:ph type="dt" sz="half" idx="10"/>
          </p:nvPr>
        </p:nvSpPr>
        <p:spPr/>
        <p:txBody>
          <a:bodyPr/>
          <a:lstStyle/>
          <a:p>
            <a:r>
              <a:rPr lang="en-US"/>
              <a:t>17/03/2022</a:t>
            </a:r>
            <a:endParaRPr lang="fr-BE"/>
          </a:p>
        </p:txBody>
      </p:sp>
      <p:sp>
        <p:nvSpPr>
          <p:cNvPr id="5" name="Espace réservé du pied de page 4">
            <a:extLst>
              <a:ext uri="{FF2B5EF4-FFF2-40B4-BE49-F238E27FC236}">
                <a16:creationId xmlns:a16="http://schemas.microsoft.com/office/drawing/2014/main" id="{D8B83FA4-D90F-4BF4-AE93-6FDEAA0F80D7}"/>
              </a:ext>
            </a:extLst>
          </p:cNvPr>
          <p:cNvSpPr>
            <a:spLocks noGrp="1"/>
          </p:cNvSpPr>
          <p:nvPr>
            <p:ph type="ftr" sz="quarter" idx="11"/>
          </p:nvPr>
        </p:nvSpPr>
        <p:spPr/>
        <p:txBody>
          <a:bodyPr/>
          <a:lstStyle/>
          <a:p>
            <a:r>
              <a:rPr lang="fr-FR"/>
              <a:t>BDF - Assemblée générale : Digitalisation et PmH</a:t>
            </a:r>
            <a:endParaRPr lang="fr-BE"/>
          </a:p>
        </p:txBody>
      </p:sp>
      <p:sp>
        <p:nvSpPr>
          <p:cNvPr id="6" name="Espace réservé du numéro de diapositive 5">
            <a:extLst>
              <a:ext uri="{FF2B5EF4-FFF2-40B4-BE49-F238E27FC236}">
                <a16:creationId xmlns:a16="http://schemas.microsoft.com/office/drawing/2014/main" id="{6A5B4D2C-20C0-4902-9541-0106749DBE93}"/>
              </a:ext>
            </a:extLst>
          </p:cNvPr>
          <p:cNvSpPr>
            <a:spLocks noGrp="1"/>
          </p:cNvSpPr>
          <p:nvPr>
            <p:ph type="sldNum" sz="quarter" idx="12"/>
          </p:nvPr>
        </p:nvSpPr>
        <p:spPr/>
        <p:txBody>
          <a:bodyPr/>
          <a:lstStyle/>
          <a:p>
            <a:fld id="{242903E1-5AE3-4D48-ABA3-C8AC9FDD09D2}" type="slidenum">
              <a:rPr lang="fr-BE" smtClean="0"/>
              <a:t>15</a:t>
            </a:fld>
            <a:endParaRPr lang="fr-BE"/>
          </a:p>
        </p:txBody>
      </p:sp>
      <p:pic>
        <p:nvPicPr>
          <p:cNvPr id="8" name="Image 7" descr="Une image contenant texte, clipart&#10;&#10;Description générée automatiquement">
            <a:extLst>
              <a:ext uri="{FF2B5EF4-FFF2-40B4-BE49-F238E27FC236}">
                <a16:creationId xmlns:a16="http://schemas.microsoft.com/office/drawing/2014/main" id="{12C2B6BD-A542-4E60-B3E0-BA2E93E4BB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599" y="153584"/>
            <a:ext cx="1162691" cy="883645"/>
          </a:xfrm>
          <a:prstGeom prst="rect">
            <a:avLst/>
          </a:prstGeom>
        </p:spPr>
      </p:pic>
    </p:spTree>
    <p:extLst>
      <p:ext uri="{BB962C8B-B14F-4D97-AF65-F5344CB8AC3E}">
        <p14:creationId xmlns:p14="http://schemas.microsoft.com/office/powerpoint/2010/main" val="1422824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F59D82-C238-4D80-AA6C-C8FB514D79F0}"/>
              </a:ext>
            </a:extLst>
          </p:cNvPr>
          <p:cNvSpPr>
            <a:spLocks noGrp="1"/>
          </p:cNvSpPr>
          <p:nvPr>
            <p:ph type="title"/>
          </p:nvPr>
        </p:nvSpPr>
        <p:spPr/>
        <p:txBody>
          <a:bodyPr/>
          <a:lstStyle/>
          <a:p>
            <a:pPr algn="ctr"/>
            <a:r>
              <a:rPr lang="fr-BE" b="1" dirty="0" err="1">
                <a:latin typeface="+mn-lt"/>
              </a:rPr>
              <a:t>Belgian</a:t>
            </a:r>
            <a:r>
              <a:rPr lang="fr-BE" b="1" dirty="0">
                <a:latin typeface="+mn-lt"/>
              </a:rPr>
              <a:t> </a:t>
            </a:r>
            <a:r>
              <a:rPr lang="fr-BE" b="1" dirty="0" err="1">
                <a:latin typeface="+mn-lt"/>
              </a:rPr>
              <a:t>Disability</a:t>
            </a:r>
            <a:r>
              <a:rPr lang="fr-BE" b="1" dirty="0">
                <a:latin typeface="+mn-lt"/>
              </a:rPr>
              <a:t> Forum asbl (BDF)</a:t>
            </a:r>
            <a:endParaRPr lang="en-US" b="1" dirty="0">
              <a:latin typeface="+mn-lt"/>
            </a:endParaRPr>
          </a:p>
        </p:txBody>
      </p:sp>
      <p:sp>
        <p:nvSpPr>
          <p:cNvPr id="3" name="Espace réservé du contenu 2">
            <a:extLst>
              <a:ext uri="{FF2B5EF4-FFF2-40B4-BE49-F238E27FC236}">
                <a16:creationId xmlns:a16="http://schemas.microsoft.com/office/drawing/2014/main" id="{4171E897-6CCA-44AC-BEF0-0D43BCDD071A}"/>
              </a:ext>
            </a:extLst>
          </p:cNvPr>
          <p:cNvSpPr>
            <a:spLocks noGrp="1"/>
          </p:cNvSpPr>
          <p:nvPr>
            <p:ph idx="1"/>
          </p:nvPr>
        </p:nvSpPr>
        <p:spPr>
          <a:xfrm>
            <a:off x="838200" y="2133599"/>
            <a:ext cx="10515600" cy="4043363"/>
          </a:xfrm>
        </p:spPr>
        <p:txBody>
          <a:bodyPr/>
          <a:lstStyle/>
          <a:p>
            <a:pPr>
              <a:spcAft>
                <a:spcPts val="1200"/>
              </a:spcAft>
            </a:pPr>
            <a:r>
              <a:rPr lang="fr-BE" dirty="0"/>
              <a:t>Regroupe 18 organisations représentatives des PSH</a:t>
            </a:r>
          </a:p>
          <a:p>
            <a:pPr>
              <a:spcAft>
                <a:spcPts val="1200"/>
              </a:spcAft>
            </a:pPr>
            <a:r>
              <a:rPr lang="fr-BE" dirty="0"/>
              <a:t>Couvre toutes les situations de handicaps</a:t>
            </a:r>
          </a:p>
          <a:p>
            <a:pPr>
              <a:spcAft>
                <a:spcPts val="1200"/>
              </a:spcAft>
            </a:pPr>
            <a:r>
              <a:rPr lang="fr-BE" dirty="0"/>
              <a:t>Couvre toutes les régions et communautés</a:t>
            </a:r>
          </a:p>
          <a:p>
            <a:r>
              <a:rPr lang="fr-BE" dirty="0"/>
              <a:t>Son rôle : </a:t>
            </a:r>
          </a:p>
          <a:p>
            <a:pPr lvl="1"/>
            <a:r>
              <a:rPr lang="fr-BE" dirty="0"/>
              <a:t>suivre les développements politiques européens et internationaux</a:t>
            </a:r>
          </a:p>
          <a:p>
            <a:pPr lvl="1"/>
            <a:r>
              <a:rPr lang="fr-BE" dirty="0"/>
              <a:t>qui ont un impact sur la vie des personnes en situation de handicap</a:t>
            </a:r>
          </a:p>
        </p:txBody>
      </p:sp>
      <p:sp>
        <p:nvSpPr>
          <p:cNvPr id="4" name="Espace réservé de la date 3">
            <a:extLst>
              <a:ext uri="{FF2B5EF4-FFF2-40B4-BE49-F238E27FC236}">
                <a16:creationId xmlns:a16="http://schemas.microsoft.com/office/drawing/2014/main" id="{69C25A45-0B42-4B16-9BF3-6B8A578BDE8C}"/>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D697FA27-17F8-4776-BDF2-68D76473BEDB}"/>
              </a:ext>
            </a:extLst>
          </p:cNvPr>
          <p:cNvSpPr>
            <a:spLocks noGrp="1"/>
          </p:cNvSpPr>
          <p:nvPr>
            <p:ph type="ftr" sz="quarter" idx="11"/>
          </p:nvPr>
        </p:nvSpPr>
        <p:spPr/>
        <p:txBody>
          <a:bodyPr/>
          <a:lstStyle/>
          <a:p>
            <a:r>
              <a:rPr lang="fr-FR"/>
              <a:t>BDF - Assemblée générale : Digitalisation et PmH</a:t>
            </a:r>
            <a:endParaRPr lang="en-US"/>
          </a:p>
        </p:txBody>
      </p:sp>
      <p:sp>
        <p:nvSpPr>
          <p:cNvPr id="6" name="Espace réservé du numéro de diapositive 5">
            <a:extLst>
              <a:ext uri="{FF2B5EF4-FFF2-40B4-BE49-F238E27FC236}">
                <a16:creationId xmlns:a16="http://schemas.microsoft.com/office/drawing/2014/main" id="{199CA155-E405-43FA-A45D-82500E492D26}"/>
              </a:ext>
            </a:extLst>
          </p:cNvPr>
          <p:cNvSpPr>
            <a:spLocks noGrp="1"/>
          </p:cNvSpPr>
          <p:nvPr>
            <p:ph type="sldNum" sz="quarter" idx="12"/>
          </p:nvPr>
        </p:nvSpPr>
        <p:spPr/>
        <p:txBody>
          <a:bodyPr/>
          <a:lstStyle/>
          <a:p>
            <a:fld id="{242903E1-5AE3-4D48-ABA3-C8AC9FDD09D2}" type="slidenum">
              <a:rPr lang="en-US" smtClean="0"/>
              <a:t>2</a:t>
            </a:fld>
            <a:endParaRPr lang="en-US"/>
          </a:p>
        </p:txBody>
      </p:sp>
      <p:pic>
        <p:nvPicPr>
          <p:cNvPr id="8" name="Image 7" descr="Une image contenant texte, clipart&#10;&#10;Description générée automatiquement">
            <a:extLst>
              <a:ext uri="{FF2B5EF4-FFF2-40B4-BE49-F238E27FC236}">
                <a16:creationId xmlns:a16="http://schemas.microsoft.com/office/drawing/2014/main" id="{530582D7-2874-4546-9F3F-5B2587411A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1" y="246708"/>
            <a:ext cx="1201778" cy="913351"/>
          </a:xfrm>
          <a:prstGeom prst="rect">
            <a:avLst/>
          </a:prstGeom>
        </p:spPr>
      </p:pic>
    </p:spTree>
    <p:extLst>
      <p:ext uri="{BB962C8B-B14F-4D97-AF65-F5344CB8AC3E}">
        <p14:creationId xmlns:p14="http://schemas.microsoft.com/office/powerpoint/2010/main" val="1733098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EF10DB-C812-4253-BD1A-16D711B11307}"/>
              </a:ext>
            </a:extLst>
          </p:cNvPr>
          <p:cNvSpPr>
            <a:spLocks noGrp="1"/>
          </p:cNvSpPr>
          <p:nvPr>
            <p:ph type="title"/>
          </p:nvPr>
        </p:nvSpPr>
        <p:spPr/>
        <p:txBody>
          <a:bodyPr/>
          <a:lstStyle/>
          <a:p>
            <a:pPr algn="ctr"/>
            <a:r>
              <a:rPr lang="fr-BE" b="1">
                <a:latin typeface="+mn-lt"/>
              </a:rPr>
              <a:t>Digitalisation et PSH</a:t>
            </a:r>
          </a:p>
        </p:txBody>
      </p:sp>
      <p:sp>
        <p:nvSpPr>
          <p:cNvPr id="3" name="Espace réservé du contenu 2">
            <a:extLst>
              <a:ext uri="{FF2B5EF4-FFF2-40B4-BE49-F238E27FC236}">
                <a16:creationId xmlns:a16="http://schemas.microsoft.com/office/drawing/2014/main" id="{AF47B8BF-7519-43C0-91EE-3FAEAE47940A}"/>
              </a:ext>
            </a:extLst>
          </p:cNvPr>
          <p:cNvSpPr>
            <a:spLocks noGrp="1"/>
          </p:cNvSpPr>
          <p:nvPr>
            <p:ph idx="1"/>
          </p:nvPr>
        </p:nvSpPr>
        <p:spPr>
          <a:xfrm>
            <a:off x="838200" y="1690688"/>
            <a:ext cx="10515600" cy="4665661"/>
          </a:xfrm>
        </p:spPr>
        <p:txBody>
          <a:bodyPr>
            <a:normAutofit/>
          </a:bodyPr>
          <a:lstStyle/>
          <a:p>
            <a:pPr>
              <a:spcAft>
                <a:spcPts val="1200"/>
              </a:spcAft>
            </a:pPr>
            <a:r>
              <a:rPr lang="fr-BE" dirty="0"/>
              <a:t>Une accélération constante</a:t>
            </a:r>
          </a:p>
          <a:p>
            <a:pPr lvl="1"/>
            <a:r>
              <a:rPr lang="fr-BE" dirty="0"/>
              <a:t>Les technologies de la communication, la digitalisation, l’intelligence artificielle… </a:t>
            </a:r>
          </a:p>
          <a:p>
            <a:pPr marL="457200" lvl="1" indent="0">
              <a:spcAft>
                <a:spcPts val="1200"/>
              </a:spcAft>
              <a:buNone/>
            </a:pPr>
            <a:r>
              <a:rPr lang="fr-BE" dirty="0"/>
              <a:t>…ont fait irruption dans nos vies depuis le début des années ’80</a:t>
            </a:r>
          </a:p>
          <a:p>
            <a:pPr lvl="1"/>
            <a:r>
              <a:rPr lang="fr-BE" dirty="0"/>
              <a:t>Elles étaient présentes avant, mais c’est à partir d’alors qu’elles se glissent partout</a:t>
            </a:r>
          </a:p>
          <a:p>
            <a:pPr marL="457200" lvl="1" indent="0">
              <a:spcAft>
                <a:spcPts val="1200"/>
              </a:spcAft>
              <a:buNone/>
            </a:pPr>
            <a:r>
              <a:rPr lang="fr-BE" dirty="0"/>
              <a:t>…jusqu’au cœur de la vie de chacune et de chacun d’entre nous</a:t>
            </a:r>
          </a:p>
          <a:p>
            <a:pPr lvl="1">
              <a:spcAft>
                <a:spcPts val="1200"/>
              </a:spcAft>
            </a:pPr>
            <a:r>
              <a:rPr lang="fr-BE" dirty="0"/>
              <a:t>L’accélération est constante et l’Union européenne est passée à la vitesse supérieure, avec son </a:t>
            </a:r>
            <a:r>
              <a:rPr lang="fr-BE" i="1" dirty="0"/>
              <a:t>Green Deal ;</a:t>
            </a:r>
          </a:p>
          <a:p>
            <a:pPr lvl="1"/>
            <a:r>
              <a:rPr lang="fr-BE" dirty="0"/>
              <a:t>Le COVID a été un tremplin pour la digitalisation des secteurs privés et publics </a:t>
            </a:r>
          </a:p>
          <a:p>
            <a:pPr lvl="2"/>
            <a:endParaRPr lang="fr-BE" dirty="0"/>
          </a:p>
        </p:txBody>
      </p:sp>
      <p:sp>
        <p:nvSpPr>
          <p:cNvPr id="4" name="Espace réservé de la date 3">
            <a:extLst>
              <a:ext uri="{FF2B5EF4-FFF2-40B4-BE49-F238E27FC236}">
                <a16:creationId xmlns:a16="http://schemas.microsoft.com/office/drawing/2014/main" id="{85491D3A-776F-431C-9450-03957EF968DB}"/>
              </a:ext>
            </a:extLst>
          </p:cNvPr>
          <p:cNvSpPr>
            <a:spLocks noGrp="1"/>
          </p:cNvSpPr>
          <p:nvPr>
            <p:ph type="dt" sz="half" idx="10"/>
          </p:nvPr>
        </p:nvSpPr>
        <p:spPr/>
        <p:txBody>
          <a:bodyPr/>
          <a:lstStyle/>
          <a:p>
            <a:r>
              <a:rPr lang="en-US"/>
              <a:t>17/03/2022</a:t>
            </a:r>
            <a:endParaRPr lang="fr-BE"/>
          </a:p>
        </p:txBody>
      </p:sp>
      <p:sp>
        <p:nvSpPr>
          <p:cNvPr id="5" name="Espace réservé du pied de page 4">
            <a:extLst>
              <a:ext uri="{FF2B5EF4-FFF2-40B4-BE49-F238E27FC236}">
                <a16:creationId xmlns:a16="http://schemas.microsoft.com/office/drawing/2014/main" id="{9920E3A8-AE87-4E2E-A43E-327E0F29EF65}"/>
              </a:ext>
            </a:extLst>
          </p:cNvPr>
          <p:cNvSpPr>
            <a:spLocks noGrp="1"/>
          </p:cNvSpPr>
          <p:nvPr>
            <p:ph type="ftr" sz="quarter" idx="11"/>
          </p:nvPr>
        </p:nvSpPr>
        <p:spPr/>
        <p:txBody>
          <a:bodyPr/>
          <a:lstStyle/>
          <a:p>
            <a:r>
              <a:rPr lang="fr-FR"/>
              <a:t>BDF - Assemblée générale : Digitalisation et PmH</a:t>
            </a:r>
            <a:endParaRPr lang="fr-BE"/>
          </a:p>
        </p:txBody>
      </p:sp>
      <p:sp>
        <p:nvSpPr>
          <p:cNvPr id="6" name="Espace réservé du numéro de diapositive 5">
            <a:extLst>
              <a:ext uri="{FF2B5EF4-FFF2-40B4-BE49-F238E27FC236}">
                <a16:creationId xmlns:a16="http://schemas.microsoft.com/office/drawing/2014/main" id="{8B26CC52-3B3F-44E4-BA7F-2BB0DB359D7F}"/>
              </a:ext>
            </a:extLst>
          </p:cNvPr>
          <p:cNvSpPr>
            <a:spLocks noGrp="1"/>
          </p:cNvSpPr>
          <p:nvPr>
            <p:ph type="sldNum" sz="quarter" idx="12"/>
          </p:nvPr>
        </p:nvSpPr>
        <p:spPr/>
        <p:txBody>
          <a:bodyPr/>
          <a:lstStyle/>
          <a:p>
            <a:fld id="{242903E1-5AE3-4D48-ABA3-C8AC9FDD09D2}" type="slidenum">
              <a:rPr lang="fr-BE" smtClean="0"/>
              <a:t>3</a:t>
            </a:fld>
            <a:endParaRPr lang="fr-BE"/>
          </a:p>
        </p:txBody>
      </p:sp>
      <p:pic>
        <p:nvPicPr>
          <p:cNvPr id="8" name="Image 7" descr="Une image contenant texte, clipart&#10;&#10;Description générée automatiquement">
            <a:extLst>
              <a:ext uri="{FF2B5EF4-FFF2-40B4-BE49-F238E27FC236}">
                <a16:creationId xmlns:a16="http://schemas.microsoft.com/office/drawing/2014/main" id="{EAD7B076-6335-4210-B617-0BED1ACE7D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754" y="249435"/>
            <a:ext cx="1216147" cy="924272"/>
          </a:xfrm>
          <a:prstGeom prst="rect">
            <a:avLst/>
          </a:prstGeom>
        </p:spPr>
      </p:pic>
    </p:spTree>
    <p:extLst>
      <p:ext uri="{BB962C8B-B14F-4D97-AF65-F5344CB8AC3E}">
        <p14:creationId xmlns:p14="http://schemas.microsoft.com/office/powerpoint/2010/main" val="407754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9EAB02-7CB7-4268-B1D1-91722F2DD602}"/>
              </a:ext>
            </a:extLst>
          </p:cNvPr>
          <p:cNvSpPr>
            <a:spLocks noGrp="1"/>
          </p:cNvSpPr>
          <p:nvPr>
            <p:ph type="title"/>
          </p:nvPr>
        </p:nvSpPr>
        <p:spPr/>
        <p:txBody>
          <a:bodyPr/>
          <a:lstStyle/>
          <a:p>
            <a:pPr algn="ctr"/>
            <a:r>
              <a:rPr lang="nl-BE" b="1" dirty="0" err="1">
                <a:latin typeface="+mn-lt"/>
              </a:rPr>
              <a:t>Digitalisation</a:t>
            </a:r>
            <a:r>
              <a:rPr lang="nl-BE" b="1" dirty="0">
                <a:latin typeface="+mn-lt"/>
              </a:rPr>
              <a:t> et PSH </a:t>
            </a:r>
            <a:endParaRPr lang="en-US" b="1" dirty="0">
              <a:latin typeface="+mn-lt"/>
            </a:endParaRPr>
          </a:p>
        </p:txBody>
      </p:sp>
      <p:sp>
        <p:nvSpPr>
          <p:cNvPr id="3" name="Espace réservé du contenu 2">
            <a:extLst>
              <a:ext uri="{FF2B5EF4-FFF2-40B4-BE49-F238E27FC236}">
                <a16:creationId xmlns:a16="http://schemas.microsoft.com/office/drawing/2014/main" id="{55578E77-A50D-44A4-AEE2-7CE672446F28}"/>
              </a:ext>
            </a:extLst>
          </p:cNvPr>
          <p:cNvSpPr>
            <a:spLocks noGrp="1"/>
          </p:cNvSpPr>
          <p:nvPr>
            <p:ph idx="1"/>
          </p:nvPr>
        </p:nvSpPr>
        <p:spPr/>
        <p:txBody>
          <a:bodyPr/>
          <a:lstStyle/>
          <a:p>
            <a:r>
              <a:rPr lang="fr-FR" dirty="0"/>
              <a:t>Un champ des possibles immense…</a:t>
            </a:r>
          </a:p>
          <a:p>
            <a:r>
              <a:rPr lang="fr-FR" dirty="0"/>
              <a:t>Les technologies de la communication, la digitalisation, l’intelligence artificielle ont ouvert des portes sur des possibilités extraordinaires </a:t>
            </a:r>
          </a:p>
          <a:p>
            <a:r>
              <a:rPr lang="fr-FR" dirty="0"/>
              <a:t>C’est vrai pour les personnes en situation de handicap</a:t>
            </a:r>
          </a:p>
          <a:p>
            <a:r>
              <a:rPr lang="fr-FR" dirty="0"/>
              <a:t>Peut-être plus que pour tout autre groupe de la population</a:t>
            </a:r>
          </a:p>
          <a:p>
            <a:r>
              <a:rPr lang="fr-FR" dirty="0"/>
              <a:t>Elles ont rendu possible l’accès au monde à des personnes qui en étaient exclues</a:t>
            </a:r>
          </a:p>
          <a:p>
            <a:r>
              <a:rPr lang="fr-FR" dirty="0"/>
              <a:t>C’est essentiel</a:t>
            </a:r>
          </a:p>
          <a:p>
            <a:endParaRPr lang="en-US" dirty="0"/>
          </a:p>
        </p:txBody>
      </p:sp>
      <p:sp>
        <p:nvSpPr>
          <p:cNvPr id="4" name="Espace réservé de la date 3">
            <a:extLst>
              <a:ext uri="{FF2B5EF4-FFF2-40B4-BE49-F238E27FC236}">
                <a16:creationId xmlns:a16="http://schemas.microsoft.com/office/drawing/2014/main" id="{657B63A5-DE27-4D2B-B1DB-084052304547}"/>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ACF5F1AC-500C-414C-AAA8-BD209901C14F}"/>
              </a:ext>
            </a:extLst>
          </p:cNvPr>
          <p:cNvSpPr>
            <a:spLocks noGrp="1"/>
          </p:cNvSpPr>
          <p:nvPr>
            <p:ph type="ftr" sz="quarter" idx="11"/>
          </p:nvPr>
        </p:nvSpPr>
        <p:spPr/>
        <p:txBody>
          <a:bodyPr/>
          <a:lstStyle/>
          <a:p>
            <a:r>
              <a:rPr lang="fr-FR"/>
              <a:t>BDF - Assemblée générale : Digitalisation et PmH</a:t>
            </a:r>
            <a:endParaRPr lang="en-US"/>
          </a:p>
        </p:txBody>
      </p:sp>
      <p:sp>
        <p:nvSpPr>
          <p:cNvPr id="6" name="Espace réservé du numéro de diapositive 5">
            <a:extLst>
              <a:ext uri="{FF2B5EF4-FFF2-40B4-BE49-F238E27FC236}">
                <a16:creationId xmlns:a16="http://schemas.microsoft.com/office/drawing/2014/main" id="{117DE7CB-2E6E-47ED-8C8B-53BF02D15AAB}"/>
              </a:ext>
            </a:extLst>
          </p:cNvPr>
          <p:cNvSpPr>
            <a:spLocks noGrp="1"/>
          </p:cNvSpPr>
          <p:nvPr>
            <p:ph type="sldNum" sz="quarter" idx="12"/>
          </p:nvPr>
        </p:nvSpPr>
        <p:spPr/>
        <p:txBody>
          <a:bodyPr/>
          <a:lstStyle/>
          <a:p>
            <a:fld id="{242903E1-5AE3-4D48-ABA3-C8AC9FDD09D2}" type="slidenum">
              <a:rPr lang="en-US" smtClean="0"/>
              <a:t>4</a:t>
            </a:fld>
            <a:endParaRPr lang="en-US"/>
          </a:p>
        </p:txBody>
      </p:sp>
      <p:pic>
        <p:nvPicPr>
          <p:cNvPr id="8" name="Image 7" descr="Une image contenant texte, clipart&#10;&#10;Description générée automatiquement">
            <a:extLst>
              <a:ext uri="{FF2B5EF4-FFF2-40B4-BE49-F238E27FC236}">
                <a16:creationId xmlns:a16="http://schemas.microsoft.com/office/drawing/2014/main" id="{DE6AA348-10B3-4B67-B5E3-5CA56E34EC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230188"/>
            <a:ext cx="1223516" cy="929872"/>
          </a:xfrm>
          <a:prstGeom prst="rect">
            <a:avLst/>
          </a:prstGeom>
        </p:spPr>
      </p:pic>
    </p:spTree>
    <p:extLst>
      <p:ext uri="{BB962C8B-B14F-4D97-AF65-F5344CB8AC3E}">
        <p14:creationId xmlns:p14="http://schemas.microsoft.com/office/powerpoint/2010/main" val="1860961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A4026A-E684-4734-8C45-D1C5CD2DB7F8}"/>
              </a:ext>
            </a:extLst>
          </p:cNvPr>
          <p:cNvSpPr>
            <a:spLocks noGrp="1"/>
          </p:cNvSpPr>
          <p:nvPr>
            <p:ph type="title"/>
          </p:nvPr>
        </p:nvSpPr>
        <p:spPr/>
        <p:txBody>
          <a:bodyPr/>
          <a:lstStyle/>
          <a:p>
            <a:pPr algn="ctr"/>
            <a:r>
              <a:rPr lang="fr-BE" b="1" dirty="0">
                <a:latin typeface="+mn-lt"/>
              </a:rPr>
              <a:t>Quelle place pour les NTIC et la digitalisation ?</a:t>
            </a:r>
            <a:endParaRPr lang="en-US" b="1" dirty="0">
              <a:latin typeface="+mn-lt"/>
            </a:endParaRPr>
          </a:p>
        </p:txBody>
      </p:sp>
      <p:sp>
        <p:nvSpPr>
          <p:cNvPr id="3" name="Espace réservé du contenu 2">
            <a:extLst>
              <a:ext uri="{FF2B5EF4-FFF2-40B4-BE49-F238E27FC236}">
                <a16:creationId xmlns:a16="http://schemas.microsoft.com/office/drawing/2014/main" id="{BED2BC90-3AB3-4602-9CED-0BF47911B1F0}"/>
              </a:ext>
            </a:extLst>
          </p:cNvPr>
          <p:cNvSpPr>
            <a:spLocks noGrp="1"/>
          </p:cNvSpPr>
          <p:nvPr>
            <p:ph idx="1"/>
          </p:nvPr>
        </p:nvSpPr>
        <p:spPr>
          <a:xfrm>
            <a:off x="838200" y="2144110"/>
            <a:ext cx="10515600" cy="4032852"/>
          </a:xfrm>
        </p:spPr>
        <p:txBody>
          <a:bodyPr>
            <a:normAutofit/>
          </a:bodyPr>
          <a:lstStyle/>
          <a:p>
            <a:pPr>
              <a:spcAft>
                <a:spcPts val="1200"/>
              </a:spcAft>
            </a:pPr>
            <a:r>
              <a:rPr lang="fr-BE" dirty="0"/>
              <a:t>Aujourd’hui, les technologies de la communication, la digitalisation, l’intelligence artificielle occupent une place centrale dans nos vies </a:t>
            </a:r>
          </a:p>
          <a:p>
            <a:pPr>
              <a:spcAft>
                <a:spcPts val="1200"/>
              </a:spcAft>
            </a:pPr>
            <a:r>
              <a:rPr lang="fr-BE" dirty="0"/>
              <a:t>Avec le </a:t>
            </a:r>
            <a:r>
              <a:rPr lang="fr-BE" i="1" dirty="0"/>
              <a:t>Green Deal Européen</a:t>
            </a:r>
            <a:r>
              <a:rPr lang="fr-BE" dirty="0"/>
              <a:t>, elles semblent être devenues le maître du jeu ou la « baguette magique » qui va résoudre tous les problèmes</a:t>
            </a:r>
          </a:p>
          <a:p>
            <a:pPr>
              <a:spcAft>
                <a:spcPts val="1200"/>
              </a:spcAft>
            </a:pPr>
            <a:r>
              <a:rPr lang="fr-BE" dirty="0"/>
              <a:t>On leur attribue des budgets astronomiques</a:t>
            </a:r>
          </a:p>
          <a:p>
            <a:pPr>
              <a:spcAft>
                <a:spcPts val="600"/>
              </a:spcAft>
            </a:pPr>
            <a:r>
              <a:rPr lang="fr-BE" dirty="0"/>
              <a:t>On leur prête toutes les qualités et, dans le même temps,…</a:t>
            </a:r>
          </a:p>
          <a:p>
            <a:pPr marL="0" indent="0">
              <a:spcAft>
                <a:spcPts val="1200"/>
              </a:spcAft>
              <a:buNone/>
            </a:pPr>
            <a:r>
              <a:rPr lang="fr-BE" dirty="0"/>
              <a:t>	… les solutions alternatives ne sont plus envisagées </a:t>
            </a:r>
          </a:p>
          <a:p>
            <a:endParaRPr lang="en-US" dirty="0"/>
          </a:p>
        </p:txBody>
      </p:sp>
      <p:sp>
        <p:nvSpPr>
          <p:cNvPr id="4" name="Espace réservé de la date 3">
            <a:extLst>
              <a:ext uri="{FF2B5EF4-FFF2-40B4-BE49-F238E27FC236}">
                <a16:creationId xmlns:a16="http://schemas.microsoft.com/office/drawing/2014/main" id="{C3E4A14D-5AE3-4880-8F04-E5CFBBD92D50}"/>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89D87AFA-52AF-4932-A81A-CEC4DCD20BBA}"/>
              </a:ext>
            </a:extLst>
          </p:cNvPr>
          <p:cNvSpPr>
            <a:spLocks noGrp="1"/>
          </p:cNvSpPr>
          <p:nvPr>
            <p:ph type="ftr" sz="quarter" idx="11"/>
          </p:nvPr>
        </p:nvSpPr>
        <p:spPr/>
        <p:txBody>
          <a:bodyPr/>
          <a:lstStyle/>
          <a:p>
            <a:r>
              <a:rPr lang="fr-FR"/>
              <a:t>BDF - Assemblée générale : Digitalisation et PmH</a:t>
            </a:r>
            <a:endParaRPr lang="en-US"/>
          </a:p>
        </p:txBody>
      </p:sp>
      <p:sp>
        <p:nvSpPr>
          <p:cNvPr id="6" name="Espace réservé du numéro de diapositive 5">
            <a:extLst>
              <a:ext uri="{FF2B5EF4-FFF2-40B4-BE49-F238E27FC236}">
                <a16:creationId xmlns:a16="http://schemas.microsoft.com/office/drawing/2014/main" id="{3C16ED76-B6CC-48B7-9795-228AC496EC85}"/>
              </a:ext>
            </a:extLst>
          </p:cNvPr>
          <p:cNvSpPr>
            <a:spLocks noGrp="1"/>
          </p:cNvSpPr>
          <p:nvPr>
            <p:ph type="sldNum" sz="quarter" idx="12"/>
          </p:nvPr>
        </p:nvSpPr>
        <p:spPr/>
        <p:txBody>
          <a:bodyPr/>
          <a:lstStyle/>
          <a:p>
            <a:fld id="{242903E1-5AE3-4D48-ABA3-C8AC9FDD09D2}" type="slidenum">
              <a:rPr lang="en-US" smtClean="0"/>
              <a:t>5</a:t>
            </a:fld>
            <a:endParaRPr lang="en-US"/>
          </a:p>
        </p:txBody>
      </p:sp>
      <p:pic>
        <p:nvPicPr>
          <p:cNvPr id="8" name="Image 7" descr="Une image contenant texte, clipart&#10;&#10;Description générée automatiquement">
            <a:extLst>
              <a:ext uri="{FF2B5EF4-FFF2-40B4-BE49-F238E27FC236}">
                <a16:creationId xmlns:a16="http://schemas.microsoft.com/office/drawing/2014/main" id="{7E4384E6-6CBE-485A-A0F3-FBF3F52885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217742"/>
            <a:ext cx="1203976" cy="915022"/>
          </a:xfrm>
          <a:prstGeom prst="rect">
            <a:avLst/>
          </a:prstGeom>
        </p:spPr>
      </p:pic>
    </p:spTree>
    <p:extLst>
      <p:ext uri="{BB962C8B-B14F-4D97-AF65-F5344CB8AC3E}">
        <p14:creationId xmlns:p14="http://schemas.microsoft.com/office/powerpoint/2010/main" val="2073841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3E04D4-06EF-4A2B-9497-BB5D35D0B6DE}"/>
              </a:ext>
            </a:extLst>
          </p:cNvPr>
          <p:cNvSpPr>
            <a:spLocks noGrp="1"/>
          </p:cNvSpPr>
          <p:nvPr>
            <p:ph type="title"/>
          </p:nvPr>
        </p:nvSpPr>
        <p:spPr>
          <a:xfrm>
            <a:off x="1719618" y="365125"/>
            <a:ext cx="9634182" cy="1195661"/>
          </a:xfrm>
        </p:spPr>
        <p:txBody>
          <a:bodyPr>
            <a:normAutofit fontScale="90000"/>
          </a:bodyPr>
          <a:lstStyle/>
          <a:p>
            <a:pPr algn="ctr"/>
            <a:r>
              <a:rPr lang="fr-BE" b="1" dirty="0">
                <a:latin typeface="+mn-lt"/>
              </a:rPr>
              <a:t>Le signal d’alarme de l’European Accessibility </a:t>
            </a:r>
            <a:r>
              <a:rPr lang="fr-BE" b="1" dirty="0" err="1">
                <a:latin typeface="+mn-lt"/>
              </a:rPr>
              <a:t>Act</a:t>
            </a:r>
            <a:endParaRPr lang="fr-BE" b="1" dirty="0">
              <a:latin typeface="+mn-lt"/>
            </a:endParaRPr>
          </a:p>
        </p:txBody>
      </p:sp>
      <p:sp>
        <p:nvSpPr>
          <p:cNvPr id="3" name="Espace réservé du contenu 2">
            <a:extLst>
              <a:ext uri="{FF2B5EF4-FFF2-40B4-BE49-F238E27FC236}">
                <a16:creationId xmlns:a16="http://schemas.microsoft.com/office/drawing/2014/main" id="{FA5B5218-384E-4972-93D4-E5742F27899A}"/>
              </a:ext>
            </a:extLst>
          </p:cNvPr>
          <p:cNvSpPr>
            <a:spLocks noGrp="1"/>
          </p:cNvSpPr>
          <p:nvPr>
            <p:ph idx="1"/>
          </p:nvPr>
        </p:nvSpPr>
        <p:spPr>
          <a:xfrm>
            <a:off x="838200" y="1560786"/>
            <a:ext cx="10515600" cy="4616177"/>
          </a:xfrm>
        </p:spPr>
        <p:txBody>
          <a:bodyPr>
            <a:normAutofit/>
          </a:bodyPr>
          <a:lstStyle/>
          <a:p>
            <a:r>
              <a:rPr lang="fr-BE" dirty="0"/>
              <a:t>Le </a:t>
            </a:r>
            <a:r>
              <a:rPr lang="fr-BE" i="1" dirty="0"/>
              <a:t>European Accessibility </a:t>
            </a:r>
            <a:r>
              <a:rPr lang="fr-BE" i="1" dirty="0" err="1"/>
              <a:t>Act</a:t>
            </a:r>
            <a:r>
              <a:rPr lang="fr-BE" i="1" dirty="0"/>
              <a:t> (EAA) </a:t>
            </a:r>
            <a:r>
              <a:rPr lang="fr-BE" dirty="0"/>
              <a:t>avait donné beaucoup d’espoirs au mouvement des personnes en situation de handicap</a:t>
            </a:r>
          </a:p>
          <a:p>
            <a:r>
              <a:rPr lang="fr-BE" dirty="0"/>
              <a:t>Il est finalement apparu comme un Acte de l’accessibilité électronique </a:t>
            </a:r>
          </a:p>
          <a:p>
            <a:r>
              <a:rPr lang="fr-BE" dirty="0"/>
              <a:t>On y trouve :</a:t>
            </a:r>
          </a:p>
          <a:p>
            <a:pPr marL="914400" lvl="2" indent="0" eaLnBrk="0" fontAlgn="base" hangingPunct="0">
              <a:lnSpc>
                <a:spcPct val="100000"/>
              </a:lnSpc>
              <a:spcBef>
                <a:spcPct val="0"/>
              </a:spcBef>
              <a:spcAft>
                <a:spcPct val="0"/>
              </a:spcAft>
              <a:buFontTx/>
              <a:buChar char="•"/>
            </a:pPr>
            <a:r>
              <a:rPr kumimoji="0" lang="fr-BE" altLang="en-US" b="0" i="0" u="none" strike="noStrike" cap="none" normalizeH="0" baseline="0" dirty="0">
                <a:ln>
                  <a:noFill/>
                </a:ln>
                <a:solidFill>
                  <a:schemeClr val="tx1"/>
                </a:solidFill>
                <a:effectLst/>
                <a:latin typeface="+mn-lt"/>
                <a:ea typeface="Times New Roman" panose="02020603050405020304" pitchFamily="18" charset="0"/>
              </a:rPr>
              <a:t> Les smartphones, tablettes et ordinateurs</a:t>
            </a:r>
            <a:endParaRPr kumimoji="0" lang="fr-BE" altLang="en-US" b="0" i="0" u="none" strike="noStrike" cap="none" normalizeH="0" baseline="0" dirty="0">
              <a:ln>
                <a:noFill/>
              </a:ln>
              <a:solidFill>
                <a:schemeClr val="tx1"/>
              </a:solidFill>
              <a:effectLst/>
              <a:latin typeface="+mn-lt"/>
              <a:ea typeface="Calibri" panose="020F0502020204030204" pitchFamily="34" charset="0"/>
            </a:endParaRPr>
          </a:p>
          <a:p>
            <a:pPr marL="914400" lvl="2" indent="0" eaLnBrk="0" fontAlgn="base" hangingPunct="0">
              <a:lnSpc>
                <a:spcPct val="100000"/>
              </a:lnSpc>
              <a:spcBef>
                <a:spcPct val="0"/>
              </a:spcBef>
              <a:spcAft>
                <a:spcPct val="0"/>
              </a:spcAft>
              <a:buFontTx/>
              <a:buChar char="•"/>
            </a:pPr>
            <a:r>
              <a:rPr kumimoji="0" lang="fr-BE" altLang="en-US" b="0" i="0" u="none" strike="noStrike" cap="none" normalizeH="0" baseline="0" dirty="0">
                <a:ln>
                  <a:noFill/>
                </a:ln>
                <a:solidFill>
                  <a:schemeClr val="tx1"/>
                </a:solidFill>
                <a:effectLst/>
                <a:latin typeface="+mn-lt"/>
                <a:ea typeface="Times New Roman" panose="02020603050405020304" pitchFamily="18" charset="0"/>
              </a:rPr>
              <a:t> Les appareils de vente automatiques (ticket, boissons, biens en tous genres)</a:t>
            </a:r>
            <a:endParaRPr kumimoji="0" lang="fr-BE" altLang="en-US" b="0" i="0" u="none" strike="noStrike" cap="none" normalizeH="0" baseline="0" dirty="0">
              <a:ln>
                <a:noFill/>
              </a:ln>
              <a:solidFill>
                <a:schemeClr val="tx1"/>
              </a:solidFill>
              <a:effectLst/>
              <a:latin typeface="+mn-lt"/>
              <a:ea typeface="Calibri" panose="020F0502020204030204" pitchFamily="34" charset="0"/>
            </a:endParaRPr>
          </a:p>
          <a:p>
            <a:pPr marL="914400" lvl="2" indent="0" eaLnBrk="0" fontAlgn="base" hangingPunct="0">
              <a:lnSpc>
                <a:spcPct val="100000"/>
              </a:lnSpc>
              <a:spcBef>
                <a:spcPct val="0"/>
              </a:spcBef>
              <a:spcAft>
                <a:spcPct val="0"/>
              </a:spcAft>
              <a:buFontTx/>
              <a:buChar char="•"/>
            </a:pPr>
            <a:r>
              <a:rPr kumimoji="0" lang="fr-BE" altLang="en-US" b="0" i="0" u="none" strike="noStrike" cap="none" normalizeH="0" baseline="0" dirty="0">
                <a:ln>
                  <a:noFill/>
                </a:ln>
                <a:solidFill>
                  <a:schemeClr val="tx1"/>
                </a:solidFill>
                <a:effectLst/>
                <a:latin typeface="+mn-lt"/>
                <a:ea typeface="Times New Roman" panose="02020603050405020304" pitchFamily="18" charset="0"/>
              </a:rPr>
              <a:t> Les appareils et programmes TV interactifs</a:t>
            </a:r>
            <a:endParaRPr kumimoji="0" lang="fr-BE" altLang="en-US" b="0" i="0" u="none" strike="noStrike" cap="none" normalizeH="0" baseline="0" dirty="0">
              <a:ln>
                <a:noFill/>
              </a:ln>
              <a:solidFill>
                <a:schemeClr val="tx1"/>
              </a:solidFill>
              <a:effectLst/>
              <a:latin typeface="+mn-lt"/>
              <a:ea typeface="Calibri" panose="020F0502020204030204" pitchFamily="34" charset="0"/>
            </a:endParaRPr>
          </a:p>
          <a:p>
            <a:pPr marL="914400" lvl="2" indent="0" eaLnBrk="0" fontAlgn="base" hangingPunct="0">
              <a:lnSpc>
                <a:spcPct val="100000"/>
              </a:lnSpc>
              <a:spcBef>
                <a:spcPct val="0"/>
              </a:spcBef>
              <a:spcAft>
                <a:spcPct val="0"/>
              </a:spcAft>
              <a:buFontTx/>
              <a:buChar char="•"/>
            </a:pPr>
            <a:r>
              <a:rPr kumimoji="0" lang="fr-BE" altLang="en-US" b="0" i="0" u="none" strike="noStrike" cap="none" normalizeH="0" baseline="0" dirty="0">
                <a:ln>
                  <a:noFill/>
                </a:ln>
                <a:solidFill>
                  <a:schemeClr val="tx1"/>
                </a:solidFill>
                <a:effectLst/>
                <a:latin typeface="+mn-lt"/>
                <a:ea typeface="Times New Roman" panose="02020603050405020304" pitchFamily="18" charset="0"/>
              </a:rPr>
              <a:t> Les appareils de payement et les distributeurs de billets</a:t>
            </a:r>
            <a:endParaRPr kumimoji="0" lang="fr-BE" altLang="en-US" b="0" i="0" u="none" strike="noStrike" cap="none" normalizeH="0" baseline="0" dirty="0">
              <a:ln>
                <a:noFill/>
              </a:ln>
              <a:solidFill>
                <a:schemeClr val="tx1"/>
              </a:solidFill>
              <a:effectLst/>
              <a:latin typeface="+mn-lt"/>
              <a:ea typeface="Calibri" panose="020F0502020204030204" pitchFamily="34" charset="0"/>
            </a:endParaRPr>
          </a:p>
          <a:p>
            <a:pPr marL="914400" lvl="2" indent="0" eaLnBrk="0" fontAlgn="base" hangingPunct="0">
              <a:lnSpc>
                <a:spcPct val="100000"/>
              </a:lnSpc>
              <a:spcBef>
                <a:spcPct val="0"/>
              </a:spcBef>
              <a:spcAft>
                <a:spcPct val="0"/>
              </a:spcAft>
              <a:buFontTx/>
              <a:buChar char="•"/>
            </a:pPr>
            <a:r>
              <a:rPr kumimoji="0" lang="fr-BE" altLang="en-US" b="0" i="0" u="none" strike="noStrike" cap="none" normalizeH="0" baseline="0" dirty="0">
                <a:ln>
                  <a:noFill/>
                </a:ln>
                <a:solidFill>
                  <a:schemeClr val="tx1"/>
                </a:solidFill>
                <a:effectLst/>
                <a:latin typeface="+mn-lt"/>
                <a:ea typeface="Times New Roman" panose="02020603050405020304" pitchFamily="18" charset="0"/>
              </a:rPr>
              <a:t> Les « e-books et e-readers »</a:t>
            </a:r>
            <a:endParaRPr kumimoji="0" lang="fr-BE" altLang="en-US" b="0" i="0" u="none" strike="noStrike" cap="none" normalizeH="0" baseline="0" dirty="0">
              <a:ln>
                <a:noFill/>
              </a:ln>
              <a:solidFill>
                <a:schemeClr val="tx1"/>
              </a:solidFill>
              <a:effectLst/>
              <a:latin typeface="+mn-lt"/>
              <a:ea typeface="Calibri" panose="020F0502020204030204" pitchFamily="34" charset="0"/>
            </a:endParaRPr>
          </a:p>
          <a:p>
            <a:pPr marL="914400" lvl="2" indent="0" eaLnBrk="0" fontAlgn="base" hangingPunct="0">
              <a:lnSpc>
                <a:spcPct val="100000"/>
              </a:lnSpc>
              <a:spcBef>
                <a:spcPct val="0"/>
              </a:spcBef>
              <a:spcAft>
                <a:spcPct val="0"/>
              </a:spcAft>
              <a:buFontTx/>
              <a:buChar char="•"/>
            </a:pPr>
            <a:r>
              <a:rPr kumimoji="0" lang="fr-BE" altLang="en-US" b="0" i="0" u="none" strike="noStrike" cap="none" normalizeH="0" baseline="0" dirty="0">
                <a:ln>
                  <a:noFill/>
                </a:ln>
                <a:solidFill>
                  <a:schemeClr val="tx1"/>
                </a:solidFill>
                <a:effectLst/>
                <a:latin typeface="+mn-lt"/>
                <a:ea typeface="Times New Roman" panose="02020603050405020304" pitchFamily="18" charset="0"/>
              </a:rPr>
              <a:t> La vente en ligne avec l’accessibilité des sites web et éventuellement des applications</a:t>
            </a:r>
            <a:endParaRPr kumimoji="0" lang="fr-BE" altLang="en-US" b="0" i="0" u="none" strike="noStrike" cap="none" normalizeH="0" baseline="0" dirty="0">
              <a:ln>
                <a:noFill/>
              </a:ln>
              <a:solidFill>
                <a:schemeClr val="tx1"/>
              </a:solidFill>
              <a:effectLst/>
              <a:latin typeface="+mn-lt"/>
              <a:ea typeface="Calibri" panose="020F0502020204030204" pitchFamily="34" charset="0"/>
            </a:endParaRPr>
          </a:p>
          <a:p>
            <a:pPr marL="914400" lvl="2" indent="0" eaLnBrk="0" fontAlgn="base" hangingPunct="0">
              <a:lnSpc>
                <a:spcPct val="100000"/>
              </a:lnSpc>
              <a:spcBef>
                <a:spcPct val="0"/>
              </a:spcBef>
              <a:spcAft>
                <a:spcPct val="0"/>
              </a:spcAft>
              <a:buFontTx/>
              <a:buChar char="•"/>
            </a:pPr>
            <a:r>
              <a:rPr kumimoji="0" lang="fr-BE" altLang="en-US" b="0" i="0" u="none" strike="noStrike" cap="none" normalizeH="0" baseline="0" dirty="0">
                <a:ln>
                  <a:noFill/>
                </a:ln>
                <a:solidFill>
                  <a:schemeClr val="tx1"/>
                </a:solidFill>
                <a:effectLst/>
                <a:latin typeface="+mn-lt"/>
                <a:ea typeface="Times New Roman" panose="02020603050405020304" pitchFamily="18" charset="0"/>
              </a:rPr>
              <a:t> Les services téléphoniques</a:t>
            </a:r>
            <a:endParaRPr kumimoji="0" lang="fr-BE" altLang="en-US" b="0" i="0" u="none" strike="noStrike" cap="none" normalizeH="0" baseline="0" dirty="0">
              <a:ln>
                <a:noFill/>
              </a:ln>
              <a:solidFill>
                <a:schemeClr val="tx1"/>
              </a:solidFill>
              <a:effectLst/>
              <a:latin typeface="+mn-lt"/>
            </a:endParaRPr>
          </a:p>
          <a:p>
            <a:pPr marL="914400" lvl="2" indent="0" eaLnBrk="0" fontAlgn="base" hangingPunct="0">
              <a:lnSpc>
                <a:spcPct val="100000"/>
              </a:lnSpc>
              <a:spcBef>
                <a:spcPct val="0"/>
              </a:spcBef>
              <a:spcAft>
                <a:spcPct val="0"/>
              </a:spcAft>
              <a:buFontTx/>
              <a:buChar char="•"/>
            </a:pPr>
            <a:r>
              <a:rPr kumimoji="0" lang="fr-BE" altLang="en-US" b="0" i="0" u="none" strike="noStrike" cap="none" normalizeH="0" baseline="0" dirty="0">
                <a:ln>
                  <a:noFill/>
                </a:ln>
                <a:solidFill>
                  <a:schemeClr val="tx1"/>
                </a:solidFill>
                <a:effectLst/>
                <a:latin typeface="+mn-lt"/>
                <a:ea typeface="Calibri" panose="020F0502020204030204" pitchFamily="34" charset="0"/>
              </a:rPr>
              <a:t> Les numéros d’appel d’urgence (c’est moins clair…)</a:t>
            </a:r>
          </a:p>
        </p:txBody>
      </p:sp>
      <p:sp>
        <p:nvSpPr>
          <p:cNvPr id="4" name="Espace réservé de la date 3">
            <a:extLst>
              <a:ext uri="{FF2B5EF4-FFF2-40B4-BE49-F238E27FC236}">
                <a16:creationId xmlns:a16="http://schemas.microsoft.com/office/drawing/2014/main" id="{D0D5184B-42FD-4346-B03C-4107CEC4D183}"/>
              </a:ext>
            </a:extLst>
          </p:cNvPr>
          <p:cNvSpPr>
            <a:spLocks noGrp="1"/>
          </p:cNvSpPr>
          <p:nvPr>
            <p:ph type="dt" sz="half" idx="10"/>
          </p:nvPr>
        </p:nvSpPr>
        <p:spPr/>
        <p:txBody>
          <a:bodyPr/>
          <a:lstStyle/>
          <a:p>
            <a:r>
              <a:rPr lang="en-US"/>
              <a:t>17/03/2022</a:t>
            </a:r>
            <a:endParaRPr lang="fr-BE"/>
          </a:p>
        </p:txBody>
      </p:sp>
      <p:sp>
        <p:nvSpPr>
          <p:cNvPr id="5" name="Espace réservé du pied de page 4">
            <a:extLst>
              <a:ext uri="{FF2B5EF4-FFF2-40B4-BE49-F238E27FC236}">
                <a16:creationId xmlns:a16="http://schemas.microsoft.com/office/drawing/2014/main" id="{7D9655DF-8C7B-4829-B4F7-32D8EA8F5F1F}"/>
              </a:ext>
            </a:extLst>
          </p:cNvPr>
          <p:cNvSpPr>
            <a:spLocks noGrp="1"/>
          </p:cNvSpPr>
          <p:nvPr>
            <p:ph type="ftr" sz="quarter" idx="11"/>
          </p:nvPr>
        </p:nvSpPr>
        <p:spPr/>
        <p:txBody>
          <a:bodyPr/>
          <a:lstStyle/>
          <a:p>
            <a:r>
              <a:rPr lang="fr-FR"/>
              <a:t>BDF - Assemblée générale : Digitalisation et PmH</a:t>
            </a:r>
            <a:endParaRPr lang="fr-BE"/>
          </a:p>
        </p:txBody>
      </p:sp>
      <p:sp>
        <p:nvSpPr>
          <p:cNvPr id="6" name="Espace réservé du numéro de diapositive 5">
            <a:extLst>
              <a:ext uri="{FF2B5EF4-FFF2-40B4-BE49-F238E27FC236}">
                <a16:creationId xmlns:a16="http://schemas.microsoft.com/office/drawing/2014/main" id="{0BDCA98C-F33E-48CF-97BF-2D892C6E3A99}"/>
              </a:ext>
            </a:extLst>
          </p:cNvPr>
          <p:cNvSpPr>
            <a:spLocks noGrp="1"/>
          </p:cNvSpPr>
          <p:nvPr>
            <p:ph type="sldNum" sz="quarter" idx="12"/>
          </p:nvPr>
        </p:nvSpPr>
        <p:spPr/>
        <p:txBody>
          <a:bodyPr/>
          <a:lstStyle/>
          <a:p>
            <a:fld id="{242903E1-5AE3-4D48-ABA3-C8AC9FDD09D2}" type="slidenum">
              <a:rPr lang="fr-BE" smtClean="0"/>
              <a:t>6</a:t>
            </a:fld>
            <a:endParaRPr lang="fr-BE"/>
          </a:p>
        </p:txBody>
      </p:sp>
      <p:pic>
        <p:nvPicPr>
          <p:cNvPr id="8" name="Image 7" descr="Une image contenant texte, clipart&#10;&#10;Description générée automatiquement">
            <a:extLst>
              <a:ext uri="{FF2B5EF4-FFF2-40B4-BE49-F238E27FC236}">
                <a16:creationId xmlns:a16="http://schemas.microsoft.com/office/drawing/2014/main" id="{1F515B60-59A8-40F6-A9C6-CFF47CF63D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598" y="185738"/>
            <a:ext cx="1389747" cy="1056208"/>
          </a:xfrm>
          <a:prstGeom prst="rect">
            <a:avLst/>
          </a:prstGeom>
        </p:spPr>
      </p:pic>
    </p:spTree>
    <p:extLst>
      <p:ext uri="{BB962C8B-B14F-4D97-AF65-F5344CB8AC3E}">
        <p14:creationId xmlns:p14="http://schemas.microsoft.com/office/powerpoint/2010/main" val="612765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E56F35-5B35-423B-B30D-E69581160D33}"/>
              </a:ext>
            </a:extLst>
          </p:cNvPr>
          <p:cNvSpPr>
            <a:spLocks noGrp="1"/>
          </p:cNvSpPr>
          <p:nvPr>
            <p:ph type="title"/>
          </p:nvPr>
        </p:nvSpPr>
        <p:spPr/>
        <p:txBody>
          <a:bodyPr/>
          <a:lstStyle/>
          <a:p>
            <a:pPr algn="ctr"/>
            <a:r>
              <a:rPr lang="fr-BE" b="1" dirty="0">
                <a:latin typeface="+mn-lt"/>
              </a:rPr>
              <a:t>Ce qui ne se trouve pas dans l’EAA</a:t>
            </a:r>
          </a:p>
        </p:txBody>
      </p:sp>
      <p:sp>
        <p:nvSpPr>
          <p:cNvPr id="4" name="Espace réservé de la date 3">
            <a:extLst>
              <a:ext uri="{FF2B5EF4-FFF2-40B4-BE49-F238E27FC236}">
                <a16:creationId xmlns:a16="http://schemas.microsoft.com/office/drawing/2014/main" id="{29FDED04-C629-4426-B3EF-C79A90103DDC}"/>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8991556E-C407-4533-8DF6-AE5163210ED4}"/>
              </a:ext>
            </a:extLst>
          </p:cNvPr>
          <p:cNvSpPr>
            <a:spLocks noGrp="1"/>
          </p:cNvSpPr>
          <p:nvPr>
            <p:ph type="ftr" sz="quarter" idx="11"/>
          </p:nvPr>
        </p:nvSpPr>
        <p:spPr/>
        <p:txBody>
          <a:bodyPr/>
          <a:lstStyle/>
          <a:p>
            <a:r>
              <a:rPr lang="fr-FR"/>
              <a:t>BDF - Assemblée générale : Digitalisation et PmH</a:t>
            </a:r>
            <a:endParaRPr lang="en-US"/>
          </a:p>
        </p:txBody>
      </p:sp>
      <p:sp>
        <p:nvSpPr>
          <p:cNvPr id="6" name="Espace réservé du numéro de diapositive 5">
            <a:extLst>
              <a:ext uri="{FF2B5EF4-FFF2-40B4-BE49-F238E27FC236}">
                <a16:creationId xmlns:a16="http://schemas.microsoft.com/office/drawing/2014/main" id="{6D7C15D5-198F-4CAC-8613-1FED5EB9D931}"/>
              </a:ext>
            </a:extLst>
          </p:cNvPr>
          <p:cNvSpPr>
            <a:spLocks noGrp="1"/>
          </p:cNvSpPr>
          <p:nvPr>
            <p:ph type="sldNum" sz="quarter" idx="12"/>
          </p:nvPr>
        </p:nvSpPr>
        <p:spPr/>
        <p:txBody>
          <a:bodyPr/>
          <a:lstStyle/>
          <a:p>
            <a:fld id="{242903E1-5AE3-4D48-ABA3-C8AC9FDD09D2}" type="slidenum">
              <a:rPr lang="en-US" smtClean="0"/>
              <a:t>7</a:t>
            </a:fld>
            <a:endParaRPr lang="en-US"/>
          </a:p>
        </p:txBody>
      </p:sp>
      <p:sp>
        <p:nvSpPr>
          <p:cNvPr id="7" name="Rectangle 1">
            <a:extLst>
              <a:ext uri="{FF2B5EF4-FFF2-40B4-BE49-F238E27FC236}">
                <a16:creationId xmlns:a16="http://schemas.microsoft.com/office/drawing/2014/main" id="{2912D381-4CF4-4F5A-B425-F45E3C3FB722}"/>
              </a:ext>
            </a:extLst>
          </p:cNvPr>
          <p:cNvSpPr>
            <a:spLocks noGrp="1" noChangeArrowheads="1"/>
          </p:cNvSpPr>
          <p:nvPr>
            <p:ph idx="1"/>
          </p:nvPr>
        </p:nvSpPr>
        <p:spPr bwMode="auto">
          <a:xfrm>
            <a:off x="838200" y="1398301"/>
            <a:ext cx="10655300"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fr-BE" altLang="en-US" b="0" i="0" u="none" strike="noStrike" cap="none" normalizeH="0" baseline="0" dirty="0">
                <a:ln>
                  <a:noFill/>
                </a:ln>
                <a:solidFill>
                  <a:schemeClr val="tx1"/>
                </a:solidFill>
                <a:effectLst/>
                <a:latin typeface="+mn-lt"/>
                <a:ea typeface="Times New Roman" panose="02020603050405020304" pitchFamily="18" charset="0"/>
              </a:rPr>
              <a:t> Les transports</a:t>
            </a:r>
            <a:endParaRPr kumimoji="0" lang="en-US" altLang="en-US" b="0" i="0" u="none" strike="noStrike" cap="none" normalizeH="0" baseline="0" dirty="0">
              <a:ln>
                <a:noFill/>
              </a:ln>
              <a:solidFill>
                <a:schemeClr val="tx1"/>
              </a:solidFill>
              <a:effectLst/>
              <a:latin typeface="+mn-l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BE" altLang="en-US" b="0" i="0" u="none" strike="noStrike" cap="none" normalizeH="0" baseline="0" dirty="0">
                <a:ln>
                  <a:noFill/>
                </a:ln>
                <a:solidFill>
                  <a:schemeClr val="tx1"/>
                </a:solidFill>
                <a:effectLst/>
                <a:latin typeface="+mn-lt"/>
                <a:ea typeface="Times New Roman" panose="02020603050405020304" pitchFamily="18" charset="0"/>
              </a:rPr>
              <a:t> L’environnement bâti</a:t>
            </a:r>
            <a:endParaRPr kumimoji="0" lang="en-US" altLang="en-US" b="0" i="0" u="none" strike="noStrike" cap="none" normalizeH="0" baseline="0" dirty="0">
              <a:ln>
                <a:noFill/>
              </a:ln>
              <a:solidFill>
                <a:schemeClr val="tx1"/>
              </a:solidFill>
              <a:effectLst/>
              <a:latin typeface="+mn-l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BE" altLang="en-US" b="0" i="0" u="none" strike="noStrike" cap="none" normalizeH="0" baseline="0" dirty="0">
                <a:ln>
                  <a:noFill/>
                </a:ln>
                <a:solidFill>
                  <a:schemeClr val="tx1"/>
                </a:solidFill>
                <a:effectLst/>
                <a:latin typeface="+mn-lt"/>
                <a:ea typeface="Times New Roman" panose="02020603050405020304" pitchFamily="18" charset="0"/>
              </a:rPr>
              <a:t> Les appareils ménagers</a:t>
            </a:r>
            <a:endParaRPr kumimoji="0" lang="en-US" altLang="en-US"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ts val="600"/>
              </a:spcAft>
              <a:buClrTx/>
              <a:buSzTx/>
              <a:buFontTx/>
              <a:buChar char="•"/>
              <a:tabLst/>
            </a:pPr>
            <a:r>
              <a:rPr kumimoji="0" lang="fr-BE" altLang="en-US" b="0" i="0" u="none" strike="noStrike" cap="none" normalizeH="0" baseline="0" dirty="0">
                <a:ln>
                  <a:noFill/>
                </a:ln>
                <a:solidFill>
                  <a:schemeClr val="tx1"/>
                </a:solidFill>
                <a:effectLst/>
                <a:latin typeface="+mn-lt"/>
                <a:ea typeface="Calibri" panose="020F0502020204030204" pitchFamily="34" charset="0"/>
              </a:rPr>
              <a:t> Les « microentreprises »</a:t>
            </a:r>
            <a:endParaRPr lang="fr-BE" altLang="en-US" dirty="0">
              <a:latin typeface="+mn-lt"/>
            </a:endParaRPr>
          </a:p>
          <a:p>
            <a:pPr marL="0" marR="0" lvl="0" indent="0" algn="l" defTabSz="914400" rtl="0" eaLnBrk="0" fontAlgn="base" latinLnBrk="0" hangingPunct="0">
              <a:lnSpc>
                <a:spcPct val="100000"/>
              </a:lnSpc>
              <a:spcBef>
                <a:spcPct val="0"/>
              </a:spcBef>
              <a:spcAft>
                <a:spcPts val="600"/>
              </a:spcAft>
              <a:buClrTx/>
              <a:buSzTx/>
              <a:buFontTx/>
              <a:buChar char="•"/>
              <a:tabLst/>
            </a:pPr>
            <a:r>
              <a:rPr kumimoji="0" lang="fr-BE" altLang="en-US" b="1" i="0" u="none" strike="noStrike" cap="none" normalizeH="0" baseline="0" dirty="0">
                <a:ln>
                  <a:noFill/>
                </a:ln>
                <a:solidFill>
                  <a:schemeClr val="tx1"/>
                </a:solidFill>
                <a:effectLst/>
                <a:latin typeface="+mn-lt"/>
              </a:rPr>
              <a:t> En fait, ce qui touche le plus les personnes en situation de handicap dans leur vie quotidienne !</a:t>
            </a:r>
            <a:endParaRPr lang="fr-BE" altLang="en-US" b="1" dirty="0">
              <a:latin typeface="+mn-lt"/>
            </a:endParaRPr>
          </a:p>
          <a:p>
            <a:pPr marL="0" indent="0">
              <a:lnSpc>
                <a:spcPct val="100000"/>
              </a:lnSpc>
              <a:buFontTx/>
              <a:buChar char="•"/>
            </a:pPr>
            <a:r>
              <a:rPr kumimoji="0" lang="fr-BE" altLang="en-US" i="0" u="none" strike="noStrike" cap="none" normalizeH="0" baseline="0" dirty="0">
                <a:ln>
                  <a:noFill/>
                </a:ln>
                <a:solidFill>
                  <a:schemeClr val="tx1"/>
                </a:solidFill>
                <a:effectLst/>
                <a:latin typeface="+mn-lt"/>
              </a:rPr>
              <a:t> Le BDF ne rejette pas l’EAA, ses apports sont importants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fr-BE" altLang="en-US" i="0" u="none" strike="noStrike" cap="none" normalizeH="0" baseline="0" dirty="0">
                <a:ln>
                  <a:noFill/>
                </a:ln>
                <a:solidFill>
                  <a:schemeClr val="tx1"/>
                </a:solidFill>
                <a:effectLst/>
                <a:latin typeface="+mn-lt"/>
              </a:rPr>
              <a:t> Mais l’EAA nous oblige à nous interroger sur la place que le « politique » attribue à tout ce qui fait partie du champ de la digitalisation : en fait il lui attribue toute son attention</a:t>
            </a:r>
          </a:p>
        </p:txBody>
      </p:sp>
      <p:pic>
        <p:nvPicPr>
          <p:cNvPr id="8" name="Image 7" descr="Une image contenant texte, clipart&#10;&#10;Description générée automatiquement">
            <a:extLst>
              <a:ext uri="{FF2B5EF4-FFF2-40B4-BE49-F238E27FC236}">
                <a16:creationId xmlns:a16="http://schemas.microsoft.com/office/drawing/2014/main" id="{9B68BA10-1D2A-4C76-ACC7-487591D4DF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800" y="136525"/>
            <a:ext cx="1328799" cy="1009887"/>
          </a:xfrm>
          <a:prstGeom prst="rect">
            <a:avLst/>
          </a:prstGeom>
        </p:spPr>
      </p:pic>
    </p:spTree>
    <p:extLst>
      <p:ext uri="{BB962C8B-B14F-4D97-AF65-F5344CB8AC3E}">
        <p14:creationId xmlns:p14="http://schemas.microsoft.com/office/powerpoint/2010/main" val="2528151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C0D2B6-E1F0-4D9B-AAAE-623C6F06B5FA}"/>
              </a:ext>
            </a:extLst>
          </p:cNvPr>
          <p:cNvSpPr>
            <a:spLocks noGrp="1"/>
          </p:cNvSpPr>
          <p:nvPr>
            <p:ph type="title"/>
          </p:nvPr>
        </p:nvSpPr>
        <p:spPr/>
        <p:txBody>
          <a:bodyPr/>
          <a:lstStyle/>
          <a:p>
            <a:pPr algn="ctr"/>
            <a:r>
              <a:rPr lang="fr-BE" b="1" dirty="0">
                <a:latin typeface="+mn-lt"/>
              </a:rPr>
              <a:t>Quelques domaines, à titre d’exemple</a:t>
            </a:r>
          </a:p>
        </p:txBody>
      </p:sp>
      <p:sp>
        <p:nvSpPr>
          <p:cNvPr id="3" name="Espace réservé du contenu 2">
            <a:extLst>
              <a:ext uri="{FF2B5EF4-FFF2-40B4-BE49-F238E27FC236}">
                <a16:creationId xmlns:a16="http://schemas.microsoft.com/office/drawing/2014/main" id="{76AF9EE0-8536-46A6-8EFD-0FB53207B9F4}"/>
              </a:ext>
            </a:extLst>
          </p:cNvPr>
          <p:cNvSpPr>
            <a:spLocks noGrp="1"/>
          </p:cNvSpPr>
          <p:nvPr>
            <p:ph idx="1"/>
          </p:nvPr>
        </p:nvSpPr>
        <p:spPr>
          <a:xfrm>
            <a:off x="838200" y="1450428"/>
            <a:ext cx="10515600" cy="4726535"/>
          </a:xfrm>
        </p:spPr>
        <p:txBody>
          <a:bodyPr>
            <a:normAutofit/>
          </a:bodyPr>
          <a:lstStyle/>
          <a:p>
            <a:r>
              <a:rPr lang="fr-BE" sz="3200" dirty="0"/>
              <a:t>Services bancaires</a:t>
            </a:r>
          </a:p>
          <a:p>
            <a:pPr lvl="1"/>
            <a:r>
              <a:rPr lang="fr-BE" sz="2800" dirty="0"/>
              <a:t>Doivent être rendus globalement accessibles :</a:t>
            </a:r>
          </a:p>
          <a:p>
            <a:pPr lvl="1"/>
            <a:r>
              <a:rPr lang="fr-BE" sz="2800" dirty="0"/>
              <a:t>Le </a:t>
            </a:r>
            <a:r>
              <a:rPr lang="fr-BE" sz="2800" i="1" dirty="0" err="1"/>
              <a:t>selfbanking</a:t>
            </a:r>
            <a:r>
              <a:rPr lang="fr-BE" sz="2800" dirty="0"/>
              <a:t> doit prévoir des alternatives pour celles et ceux qui ne peuvent pas utiliser les automates / les services on-line </a:t>
            </a:r>
          </a:p>
          <a:p>
            <a:pPr lvl="1"/>
            <a:r>
              <a:rPr lang="fr-BE" sz="2800" dirty="0"/>
              <a:t>Le projet </a:t>
            </a:r>
            <a:r>
              <a:rPr lang="fr-BE" sz="2800" i="1" dirty="0" err="1"/>
              <a:t>Batopin</a:t>
            </a:r>
            <a:r>
              <a:rPr lang="fr-BE" sz="2800" dirty="0"/>
              <a:t> va diminuer le nombre de distributeurs de billets… Après la suppression des guichets, commence la suppression des guichets automatiques</a:t>
            </a:r>
          </a:p>
          <a:p>
            <a:pPr lvl="1"/>
            <a:r>
              <a:rPr lang="fr-BE" sz="2800" dirty="0"/>
              <a:t>« Vous pourrez tout faire par smartphone »…</a:t>
            </a:r>
          </a:p>
          <a:p>
            <a:pPr lvl="3"/>
            <a:r>
              <a:rPr lang="fr-BE" sz="2200" dirty="0"/>
              <a:t>Oui mais tout le monde n’est pas capable d’utiliser un smartphone</a:t>
            </a:r>
          </a:p>
          <a:p>
            <a:pPr lvl="3"/>
            <a:r>
              <a:rPr lang="fr-BE" sz="2200" dirty="0"/>
              <a:t>Concrètement, les services aux personnes « techno-valides » sont plus larges que les services aux personnes « techno-fragiles »</a:t>
            </a:r>
          </a:p>
        </p:txBody>
      </p:sp>
      <p:sp>
        <p:nvSpPr>
          <p:cNvPr id="4" name="Espace réservé de la date 3">
            <a:extLst>
              <a:ext uri="{FF2B5EF4-FFF2-40B4-BE49-F238E27FC236}">
                <a16:creationId xmlns:a16="http://schemas.microsoft.com/office/drawing/2014/main" id="{6DE9DFEC-FF51-484A-AA1D-A95F682988FA}"/>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3F0978EF-CCB1-4526-800E-B48AD0B55FCD}"/>
              </a:ext>
            </a:extLst>
          </p:cNvPr>
          <p:cNvSpPr>
            <a:spLocks noGrp="1"/>
          </p:cNvSpPr>
          <p:nvPr>
            <p:ph type="ftr" sz="quarter" idx="11"/>
          </p:nvPr>
        </p:nvSpPr>
        <p:spPr/>
        <p:txBody>
          <a:bodyPr/>
          <a:lstStyle/>
          <a:p>
            <a:r>
              <a:rPr lang="fr-FR"/>
              <a:t>BDF - Assemblée générale : Digitalisation et PmH</a:t>
            </a:r>
            <a:endParaRPr lang="en-US"/>
          </a:p>
        </p:txBody>
      </p:sp>
      <p:sp>
        <p:nvSpPr>
          <p:cNvPr id="6" name="Espace réservé du numéro de diapositive 5">
            <a:extLst>
              <a:ext uri="{FF2B5EF4-FFF2-40B4-BE49-F238E27FC236}">
                <a16:creationId xmlns:a16="http://schemas.microsoft.com/office/drawing/2014/main" id="{E639C5E5-647E-46B4-961F-EE6ABBA2DB84}"/>
              </a:ext>
            </a:extLst>
          </p:cNvPr>
          <p:cNvSpPr>
            <a:spLocks noGrp="1"/>
          </p:cNvSpPr>
          <p:nvPr>
            <p:ph type="sldNum" sz="quarter" idx="12"/>
          </p:nvPr>
        </p:nvSpPr>
        <p:spPr/>
        <p:txBody>
          <a:bodyPr/>
          <a:lstStyle/>
          <a:p>
            <a:fld id="{242903E1-5AE3-4D48-ABA3-C8AC9FDD09D2}" type="slidenum">
              <a:rPr lang="en-US" smtClean="0"/>
              <a:t>8</a:t>
            </a:fld>
            <a:endParaRPr lang="en-US"/>
          </a:p>
        </p:txBody>
      </p:sp>
      <p:pic>
        <p:nvPicPr>
          <p:cNvPr id="8" name="Image 7" descr="Une image contenant texte, clipart&#10;&#10;Description générée automatiquement">
            <a:extLst>
              <a:ext uri="{FF2B5EF4-FFF2-40B4-BE49-F238E27FC236}">
                <a16:creationId xmlns:a16="http://schemas.microsoft.com/office/drawing/2014/main" id="{5859EF6E-EEDB-4688-BC4E-B88F332F6B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107" y="136524"/>
            <a:ext cx="1263556" cy="960303"/>
          </a:xfrm>
          <a:prstGeom prst="rect">
            <a:avLst/>
          </a:prstGeom>
        </p:spPr>
      </p:pic>
    </p:spTree>
    <p:extLst>
      <p:ext uri="{BB962C8B-B14F-4D97-AF65-F5344CB8AC3E}">
        <p14:creationId xmlns:p14="http://schemas.microsoft.com/office/powerpoint/2010/main" val="2756928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19998F-E083-4A6F-8024-815E7301D559}"/>
              </a:ext>
            </a:extLst>
          </p:cNvPr>
          <p:cNvSpPr>
            <a:spLocks noGrp="1"/>
          </p:cNvSpPr>
          <p:nvPr>
            <p:ph type="title"/>
          </p:nvPr>
        </p:nvSpPr>
        <p:spPr>
          <a:xfrm>
            <a:off x="1514900" y="365125"/>
            <a:ext cx="9838899" cy="1325563"/>
          </a:xfrm>
        </p:spPr>
        <p:txBody>
          <a:bodyPr>
            <a:normAutofit fontScale="90000"/>
          </a:bodyPr>
          <a:lstStyle/>
          <a:p>
            <a:br>
              <a:rPr lang="fr-FR" dirty="0"/>
            </a:br>
            <a:r>
              <a:rPr lang="fr-FR" b="1" dirty="0">
                <a:latin typeface="+mn-lt"/>
              </a:rPr>
              <a:t>Autre exemple : les transports en commun</a:t>
            </a:r>
            <a:br>
              <a:rPr lang="fr-FR" b="1" dirty="0">
                <a:latin typeface="+mn-lt"/>
              </a:rPr>
            </a:br>
            <a:endParaRPr lang="en-US" b="1" dirty="0">
              <a:latin typeface="+mn-lt"/>
            </a:endParaRPr>
          </a:p>
        </p:txBody>
      </p:sp>
      <p:sp>
        <p:nvSpPr>
          <p:cNvPr id="3" name="Espace réservé du contenu 2">
            <a:extLst>
              <a:ext uri="{FF2B5EF4-FFF2-40B4-BE49-F238E27FC236}">
                <a16:creationId xmlns:a16="http://schemas.microsoft.com/office/drawing/2014/main" id="{EE825B40-BB8C-4633-8304-3F22DF15814E}"/>
              </a:ext>
            </a:extLst>
          </p:cNvPr>
          <p:cNvSpPr>
            <a:spLocks noGrp="1"/>
          </p:cNvSpPr>
          <p:nvPr>
            <p:ph idx="1"/>
          </p:nvPr>
        </p:nvSpPr>
        <p:spPr/>
        <p:txBody>
          <a:bodyPr/>
          <a:lstStyle/>
          <a:p>
            <a:r>
              <a:rPr lang="fr-FR" dirty="0"/>
              <a:t>Le recours aux automates de vente de tickets :</a:t>
            </a:r>
          </a:p>
          <a:p>
            <a:pPr lvl="1"/>
            <a:r>
              <a:rPr lang="fr-FR" dirty="0"/>
              <a:t>se traduit par la disparition des guichets, l’absence de personnel dans les stations</a:t>
            </a:r>
          </a:p>
          <a:p>
            <a:pPr lvl="1">
              <a:spcAft>
                <a:spcPts val="1200"/>
              </a:spcAft>
            </a:pPr>
            <a:r>
              <a:rPr lang="fr-FR" dirty="0"/>
              <a:t>Concrètement, cela signifie aussi une diminution de l’assistance pour acheter un ticket, obtenir un renseignement, résoudre un problème d’accessibilité, identifier des problèmes, voire des risques…</a:t>
            </a:r>
          </a:p>
          <a:p>
            <a:r>
              <a:rPr lang="fr-FR" dirty="0"/>
              <a:t>Le recours aux « app »</a:t>
            </a:r>
          </a:p>
          <a:p>
            <a:pPr lvl="1"/>
            <a:r>
              <a:rPr lang="fr-FR" dirty="0"/>
              <a:t>Souvent peu accessibles </a:t>
            </a:r>
          </a:p>
          <a:p>
            <a:pPr lvl="1"/>
            <a:r>
              <a:rPr lang="fr-FR" dirty="0"/>
              <a:t>S’impose souvent sans autre alternative</a:t>
            </a:r>
          </a:p>
          <a:p>
            <a:pPr lvl="1"/>
            <a:r>
              <a:rPr lang="fr-FR" dirty="0"/>
              <a:t>Difficile à articuler avec les services d’assistance </a:t>
            </a:r>
          </a:p>
          <a:p>
            <a:endParaRPr lang="en-US" dirty="0"/>
          </a:p>
        </p:txBody>
      </p:sp>
      <p:sp>
        <p:nvSpPr>
          <p:cNvPr id="4" name="Espace réservé de la date 3">
            <a:extLst>
              <a:ext uri="{FF2B5EF4-FFF2-40B4-BE49-F238E27FC236}">
                <a16:creationId xmlns:a16="http://schemas.microsoft.com/office/drawing/2014/main" id="{6921A687-51AA-4578-BD4C-DF3252C85E25}"/>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73897049-D65C-4D3C-96FF-14CCA6EC49F4}"/>
              </a:ext>
            </a:extLst>
          </p:cNvPr>
          <p:cNvSpPr>
            <a:spLocks noGrp="1"/>
          </p:cNvSpPr>
          <p:nvPr>
            <p:ph type="ftr" sz="quarter" idx="11"/>
          </p:nvPr>
        </p:nvSpPr>
        <p:spPr/>
        <p:txBody>
          <a:bodyPr/>
          <a:lstStyle/>
          <a:p>
            <a:r>
              <a:rPr lang="fr-FR"/>
              <a:t>BDF - Assemblée générale : Digitalisation et PmH</a:t>
            </a:r>
            <a:endParaRPr lang="en-US"/>
          </a:p>
        </p:txBody>
      </p:sp>
      <p:sp>
        <p:nvSpPr>
          <p:cNvPr id="6" name="Espace réservé du numéro de diapositive 5">
            <a:extLst>
              <a:ext uri="{FF2B5EF4-FFF2-40B4-BE49-F238E27FC236}">
                <a16:creationId xmlns:a16="http://schemas.microsoft.com/office/drawing/2014/main" id="{72E3FB6F-3E60-41E3-B93E-C635E481C961}"/>
              </a:ext>
            </a:extLst>
          </p:cNvPr>
          <p:cNvSpPr>
            <a:spLocks noGrp="1"/>
          </p:cNvSpPr>
          <p:nvPr>
            <p:ph type="sldNum" sz="quarter" idx="12"/>
          </p:nvPr>
        </p:nvSpPr>
        <p:spPr/>
        <p:txBody>
          <a:bodyPr/>
          <a:lstStyle/>
          <a:p>
            <a:fld id="{242903E1-5AE3-4D48-ABA3-C8AC9FDD09D2}" type="slidenum">
              <a:rPr lang="en-US" smtClean="0"/>
              <a:t>9</a:t>
            </a:fld>
            <a:endParaRPr lang="en-US"/>
          </a:p>
        </p:txBody>
      </p:sp>
      <p:pic>
        <p:nvPicPr>
          <p:cNvPr id="8" name="Image 7" descr="Une image contenant texte, clipart&#10;&#10;Description générée automatiquement">
            <a:extLst>
              <a:ext uri="{FF2B5EF4-FFF2-40B4-BE49-F238E27FC236}">
                <a16:creationId xmlns:a16="http://schemas.microsoft.com/office/drawing/2014/main" id="{5B76AB76-7034-4FE2-AE38-B772A80CB4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599" y="126289"/>
            <a:ext cx="1234521" cy="938236"/>
          </a:xfrm>
          <a:prstGeom prst="rect">
            <a:avLst/>
          </a:prstGeom>
        </p:spPr>
      </p:pic>
    </p:spTree>
    <p:extLst>
      <p:ext uri="{BB962C8B-B14F-4D97-AF65-F5344CB8AC3E}">
        <p14:creationId xmlns:p14="http://schemas.microsoft.com/office/powerpoint/2010/main" val="12309569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1419</Words>
  <Application>Microsoft Office PowerPoint</Application>
  <PresentationFormat>Grand écran</PresentationFormat>
  <Paragraphs>147</Paragraphs>
  <Slides>15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15</vt:i4>
      </vt:variant>
    </vt:vector>
  </HeadingPairs>
  <TitlesOfParts>
    <vt:vector size="19" baseType="lpstr">
      <vt:lpstr>Arial</vt:lpstr>
      <vt:lpstr>Calibri</vt:lpstr>
      <vt:lpstr>Calibri Light</vt:lpstr>
      <vt:lpstr>Thème Office</vt:lpstr>
      <vt:lpstr>Digitalisation et personnes en situation de handicap</vt:lpstr>
      <vt:lpstr>Belgian Disability Forum asbl (BDF)</vt:lpstr>
      <vt:lpstr>Digitalisation et PSH</vt:lpstr>
      <vt:lpstr>Digitalisation et PSH </vt:lpstr>
      <vt:lpstr>Quelle place pour les NTIC et la digitalisation ?</vt:lpstr>
      <vt:lpstr>Le signal d’alarme de l’European Accessibility Act</vt:lpstr>
      <vt:lpstr>Ce qui ne se trouve pas dans l’EAA</vt:lpstr>
      <vt:lpstr>Quelques domaines, à titre d’exemple</vt:lpstr>
      <vt:lpstr> Autre exemple : les transports en commun </vt:lpstr>
      <vt:lpstr> Autre exemple, la digitalisation de l’administration </vt:lpstr>
      <vt:lpstr>Le BDF demande une digitalisation inclusive</vt:lpstr>
      <vt:lpstr>Le BDF demande une digitalisation inclusive</vt:lpstr>
      <vt:lpstr>Le BDF demande une digitalisation inclusive</vt:lpstr>
      <vt:lpstr>Le BDF demande une digitalisation inclusive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Accessibility Act</dc:title>
  <dc:creator>Magritte Olivier</dc:creator>
  <cp:lastModifiedBy>Magritte Olivier</cp:lastModifiedBy>
  <cp:revision>42</cp:revision>
  <dcterms:created xsi:type="dcterms:W3CDTF">2021-04-01T08:53:46Z</dcterms:created>
  <dcterms:modified xsi:type="dcterms:W3CDTF">2022-03-28T09:43:00Z</dcterms:modified>
</cp:coreProperties>
</file>