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71" r:id="rId4"/>
    <p:sldId id="261" r:id="rId5"/>
    <p:sldId id="259" r:id="rId6"/>
    <p:sldId id="270" r:id="rId7"/>
    <p:sldId id="297" r:id="rId8"/>
    <p:sldId id="260" r:id="rId9"/>
    <p:sldId id="305" r:id="rId10"/>
    <p:sldId id="307" r:id="rId11"/>
    <p:sldId id="308" r:id="rId12"/>
    <p:sldId id="262" r:id="rId13"/>
    <p:sldId id="264" r:id="rId14"/>
    <p:sldId id="303" r:id="rId15"/>
    <p:sldId id="304" r:id="rId16"/>
    <p:sldId id="310" r:id="rId17"/>
    <p:sldId id="301" r:id="rId18"/>
    <p:sldId id="309" r:id="rId19"/>
    <p:sldId id="299" r:id="rId20"/>
    <p:sldId id="291" r:id="rId21"/>
    <p:sldId id="300" r:id="rId22"/>
    <p:sldId id="292" r:id="rId2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Barlow Light" panose="00000400000000000000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iriam Libre" panose="00000500000000000000" pitchFamily="2" charset="-79"/>
      <p:regular r:id="rId37"/>
      <p:bold r:id="rId38"/>
    </p:embeddedFont>
    <p:embeddedFont>
      <p:font typeface="Work Sans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Culot" initials="LC" lastIdx="5" clrIdx="0">
    <p:extLst>
      <p:ext uri="{19B8F6BF-5375-455C-9EA6-DF929625EA0E}">
        <p15:presenceInfo xmlns:p15="http://schemas.microsoft.com/office/powerpoint/2012/main" userId="S-1-5-21-4130173342-3115679011-128162991-1002" providerId="AD"/>
      </p:ext>
    </p:extLst>
  </p:cmAuthor>
  <p:cmAuthor id="2" name="Magritte Olivier" initials="MO" lastIdx="1" clrIdx="1">
    <p:extLst>
      <p:ext uri="{19B8F6BF-5375-455C-9EA6-DF929625EA0E}">
        <p15:presenceInfo xmlns:p15="http://schemas.microsoft.com/office/powerpoint/2012/main" userId="S::Olivier.Magritte@minsoc.fed.be::4c421028-65f4-458a-85c3-a0517b8abf55" providerId="AD"/>
      </p:ext>
    </p:extLst>
  </p:cmAuthor>
  <p:cmAuthor id="3" name="Laureys Benjamin" initials="LB" lastIdx="1" clrIdx="2">
    <p:extLst>
      <p:ext uri="{19B8F6BF-5375-455C-9EA6-DF929625EA0E}">
        <p15:presenceInfo xmlns:p15="http://schemas.microsoft.com/office/powerpoint/2012/main" userId="S::Benjamin.Laureys@minsoc.fed.be::4c352daa-543d-4b17-af30-0c5cd0b066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908D26-7AD2-4BE2-8D46-7E80C61A5C3D}">
  <a:tblStyle styleId="{D5908D26-7AD2-4BE2-8D46-7E80C61A5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EC53F3-C09D-45E3-81C7-79E32D511B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5T16:27:34.317" idx="2">
    <p:pos x="10" y="10"/>
    <p:text>nieuwste campagnes gericht op digitaal en toegang tot diensten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5T15:59:46.278" idx="1">
    <p:pos x="10" y="10"/>
    <p:text>dienst van algemeen belang: definitie: gemeenschappelijke kern: nastreven
een opdracht van algemeen belang om in collectieve behoeften te voorzien (kan particulier of openbaar zijn en verschillende organisatievormen hebben)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5T17:41:14.470" idx="4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2-03-15T17:46:02.778" idx="5">
    <p:pos x="146" y="146"/>
    <p:text>De "digitale kloof" wordt niet gemeten aan de hand van het totale aantal (niet-)verbonden mensen, maar aan de hand van de verschillen die bestaan tussen de categorieën voor dezelfde sociaal-demografische variabele.
sociaal-demografische variabele. 
Bovendien is de "digitale kloof" een
multidimensionaal fenomeen, bepaald door de interactie tussen de materiële dimensie en de intellectuele en sociale dimensie.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5T16:27:34.317" idx="2">
    <p:pos x="10" y="10"/>
    <p:text>nieuwste campagnes gericht op digitaal en toegang tot diensten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5T16:27:34.317" idx="2">
    <p:pos x="10" y="10"/>
    <p:text>nieuwste campagnes gericht op digitaal en toegang tot diensten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5T15:59:46.278" idx="1">
    <p:pos x="10" y="10"/>
    <p:text>dienst van algemeen belang: definitie: gemeenschappelijke kern: nastreven
een opdracht van algemeen belang om in collectieve behoeften te voorzien (kan particulier of openbaar zijn en verschillende organisatievormen hebben)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5T16:27:34.317" idx="2">
    <p:pos x="10" y="10"/>
    <p:text>nieuwste campagnes gericht op digitaal en toegang tot diensten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49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801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818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763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538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10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1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e1c607c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2e1c607c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743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71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76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81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094147" y="1346783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BE" dirty="0"/>
            </a:br>
            <a:r>
              <a:rPr lang="fr-BE" sz="3200" dirty="0"/>
              <a:t>Digitale toegankelijkheid :</a:t>
            </a:r>
            <a:br>
              <a:rPr lang="fr-BE" sz="3200" dirty="0"/>
            </a:br>
            <a:r>
              <a:rPr lang="fr-BE" sz="3200" dirty="0"/>
              <a:t> De staat garandeert geen gelijkheid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1332D9-2BA9-40B2-A114-0D32653ED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59" y="3700131"/>
            <a:ext cx="871082" cy="93912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7D79AFA-1784-4258-82CC-D82823D83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" y="1800565"/>
            <a:ext cx="6333564" cy="316678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4E7D4321-D91A-4345-988F-3F24E5417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1" y="0"/>
            <a:ext cx="4313382" cy="1800565"/>
          </a:xfrm>
        </p:spPr>
        <p:txBody>
          <a:bodyPr/>
          <a:lstStyle/>
          <a:p>
            <a:r>
              <a:rPr lang="fr-FR" sz="3600" dirty="0"/>
              <a:t>Digitale toegankelijkheid in de wet</a:t>
            </a:r>
            <a:endParaRPr lang="fr-BE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B52C426-C8D6-484B-8D61-B07705793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6125" y="1435063"/>
            <a:ext cx="2823881" cy="3627754"/>
          </a:xfrm>
        </p:spPr>
        <p:txBody>
          <a:bodyPr/>
          <a:lstStyle/>
          <a:p>
            <a:pPr algn="l"/>
            <a:r>
              <a:rPr lang="fr-FR" sz="2000" dirty="0"/>
              <a:t>4 principes : </a:t>
            </a:r>
          </a:p>
          <a:p>
            <a:pPr algn="l"/>
            <a:endParaRPr lang="fr-FR" sz="2000" dirty="0"/>
          </a:p>
          <a:p>
            <a:pPr algn="l">
              <a:buFontTx/>
              <a:buChar char="-"/>
            </a:pPr>
            <a:r>
              <a:rPr lang="fr-FR" sz="2000" dirty="0"/>
              <a:t>begrijpelijk,</a:t>
            </a:r>
          </a:p>
          <a:p>
            <a:pPr algn="l">
              <a:buFontTx/>
              <a:buChar char="-"/>
            </a:pPr>
            <a:r>
              <a:rPr lang="fr-FR" sz="2000" dirty="0"/>
              <a:t>bruikbaar,</a:t>
            </a:r>
          </a:p>
          <a:p>
            <a:pPr algn="l">
              <a:buFontTx/>
              <a:buChar char="-"/>
            </a:pPr>
            <a:r>
              <a:rPr lang="fr-FR" sz="2000" dirty="0"/>
              <a:t>robuust, </a:t>
            </a:r>
          </a:p>
          <a:p>
            <a:pPr algn="l">
              <a:buFontTx/>
              <a:buChar char="-"/>
            </a:pPr>
            <a:r>
              <a:rPr lang="fr-FR" sz="2000" dirty="0" err="1"/>
              <a:t>waarneembaar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33014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fr-FR" sz="1400" dirty="0"/>
              <a:t>"Digitale </a:t>
            </a:r>
            <a:r>
              <a:rPr lang="fr-FR" sz="1400" dirty="0" err="1"/>
              <a:t>toegankelijkheid</a:t>
            </a:r>
            <a:r>
              <a:rPr lang="fr-FR" sz="1400" dirty="0"/>
              <a:t> </a:t>
            </a:r>
            <a:r>
              <a:rPr lang="fr-FR" sz="1400" dirty="0" err="1"/>
              <a:t>verwijst</a:t>
            </a:r>
            <a:r>
              <a:rPr lang="fr-FR" sz="1400" dirty="0"/>
              <a:t> dus naar de aanpassing van de digitale omgeving </a:t>
            </a:r>
            <a:r>
              <a:rPr lang="fr-FR" sz="1400" dirty="0" err="1"/>
              <a:t>aan</a:t>
            </a:r>
            <a:r>
              <a:rPr lang="fr-FR" sz="1400" dirty="0"/>
              <a:t> het individu (en niet omgekeerd), en legt de verantwoordelijkheid voor deze aanpassing in beginsel bij de </a:t>
            </a:r>
            <a:r>
              <a:rPr lang="fr-FR" sz="1400" dirty="0" err="1"/>
              <a:t>beleidsmakers</a:t>
            </a:r>
            <a:r>
              <a:rPr lang="fr-FR" sz="1400" dirty="0"/>
              <a:t>. »</a:t>
            </a:r>
            <a:endParaRPr lang="fr-FR" sz="1400" i="0" dirty="0"/>
          </a:p>
          <a:p>
            <a:pPr marL="0" lvl="0" indent="0">
              <a:buNone/>
            </a:pPr>
            <a:r>
              <a:rPr lang="fr-FR" sz="1200" i="0" dirty="0"/>
              <a:t>Faure, Brotcorne, </a:t>
            </a:r>
            <a:r>
              <a:rPr lang="fr-FR" sz="1200" i="0" dirty="0" err="1"/>
              <a:t>Vendramin</a:t>
            </a:r>
            <a:endParaRPr sz="1400" i="0" dirty="0"/>
          </a:p>
        </p:txBody>
      </p:sp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E11E31-8BC2-4722-8B03-23E5F5418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663" y="4248654"/>
            <a:ext cx="410674" cy="4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9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ctrTitle" idx="4294967295"/>
          </p:nvPr>
        </p:nvSpPr>
        <p:spPr>
          <a:xfrm>
            <a:off x="454550" y="1583350"/>
            <a:ext cx="222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9600" dirty="0"/>
              <a:t>3 </a:t>
            </a:r>
            <a:r>
              <a:rPr lang="fr-BE" sz="3600" dirty="0"/>
              <a:t>sporen</a:t>
            </a:r>
            <a:endParaRPr sz="3600" dirty="0"/>
          </a:p>
        </p:txBody>
      </p:sp>
      <p:sp>
        <p:nvSpPr>
          <p:cNvPr id="281" name="Google Shape;281;p19"/>
          <p:cNvSpPr txBox="1">
            <a:spLocks noGrp="1"/>
          </p:cNvSpPr>
          <p:nvPr>
            <p:ph type="subTitle" idx="4294967295"/>
          </p:nvPr>
        </p:nvSpPr>
        <p:spPr>
          <a:xfrm>
            <a:off x="454550" y="2725750"/>
            <a:ext cx="222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1800" dirty="0"/>
              <a:t>om de digitale </a:t>
            </a:r>
            <a:r>
              <a:rPr lang="fr-BE" sz="1800" dirty="0" err="1"/>
              <a:t>toegankelijkheid</a:t>
            </a:r>
            <a:r>
              <a:rPr lang="fr-BE" sz="1800" dirty="0"/>
              <a:t> te verbeteren</a:t>
            </a:r>
            <a:endParaRPr sz="1800" dirty="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457200" y="3583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Handelen op juridisch en procesniveau</a:t>
            </a:r>
            <a:endParaRPr dirty="0"/>
          </a:p>
        </p:txBody>
      </p:sp>
      <p:sp>
        <p:nvSpPr>
          <p:cNvPr id="308" name="Google Shape;308;p21"/>
          <p:cNvSpPr txBox="1">
            <a:spLocks noGrp="1"/>
          </p:cNvSpPr>
          <p:nvPr>
            <p:ph type="body" idx="1"/>
          </p:nvPr>
        </p:nvSpPr>
        <p:spPr>
          <a:xfrm>
            <a:off x="457200" y="1211554"/>
            <a:ext cx="1510145" cy="3794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BE" b="1" dirty="0"/>
              <a:t>Verruiming van het begrip toegankelijkheid</a:t>
            </a:r>
            <a:endParaRPr b="1" dirty="0"/>
          </a:p>
          <a:p>
            <a:pPr marL="171450" lvl="0" indent="-171450">
              <a:buFontTx/>
              <a:buChar char="-"/>
            </a:pPr>
            <a:r>
              <a:rPr lang="fr-BE" dirty="0"/>
              <a:t>Rekening houden met lees- en schrijfproblemen</a:t>
            </a:r>
          </a:p>
          <a:p>
            <a:pPr marL="171450" lvl="0" indent="-171450">
              <a:buFontTx/>
              <a:buChar char="-"/>
            </a:pPr>
            <a:r>
              <a:rPr lang="fr-BE" dirty="0"/>
              <a:t>Het begrip "</a:t>
            </a:r>
            <a:r>
              <a:rPr lang="fr-BE" dirty="0" err="1"/>
              <a:t>vereenvoudigd</a:t>
            </a:r>
            <a:r>
              <a:rPr lang="fr-BE" dirty="0"/>
              <a:t> </a:t>
            </a:r>
            <a:r>
              <a:rPr lang="fr-BE" dirty="0" err="1"/>
              <a:t>taalgebruik</a:t>
            </a:r>
            <a:r>
              <a:rPr lang="fr-BE" dirty="0"/>
              <a:t>" integreren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Internettoegang als grondrecht</a:t>
            </a:r>
            <a:endParaRPr lang="fr-BE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BE" dirty="0" err="1"/>
              <a:t>Verlenging van </a:t>
            </a:r>
            <a:r>
              <a:rPr lang="fr-BE" dirty="0"/>
              <a:t>het sociaal tarief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9" name="Google Shape;309;p21"/>
          <p:cNvSpPr txBox="1">
            <a:spLocks noGrp="1"/>
          </p:cNvSpPr>
          <p:nvPr>
            <p:ph type="body" idx="2"/>
          </p:nvPr>
        </p:nvSpPr>
        <p:spPr>
          <a:xfrm>
            <a:off x="2091195" y="1215775"/>
            <a:ext cx="1780251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BE" b="1" dirty="0"/>
              <a:t>Financiële sancties opleggen</a:t>
            </a:r>
            <a:endParaRPr b="1" dirty="0"/>
          </a:p>
          <a:p>
            <a:pPr marL="171450" lvl="0" indent="-171450">
              <a:buFontTx/>
              <a:buChar char="-"/>
            </a:pPr>
            <a:r>
              <a:rPr lang="fr-BE" dirty="0"/>
              <a:t>Na 2 jaar en 600 gecontroleerde sites: 73% van de Belgische sites had </a:t>
            </a:r>
            <a:r>
              <a:rPr lang="fr-BE" dirty="0" err="1"/>
              <a:t>geen</a:t>
            </a:r>
            <a:r>
              <a:rPr lang="fr-BE" dirty="0"/>
              <a:t> </a:t>
            </a:r>
            <a:r>
              <a:rPr lang="fr-BE" dirty="0" err="1"/>
              <a:t>toegankelijkheids-verklaring</a:t>
            </a:r>
            <a:r>
              <a:rPr lang="fr-BE" dirty="0"/>
              <a:t> op hun </a:t>
            </a:r>
            <a:r>
              <a:rPr lang="fr-BE" dirty="0" err="1"/>
              <a:t>website</a:t>
            </a:r>
            <a:r>
              <a:rPr lang="fr-BE" dirty="0"/>
              <a:t> </a:t>
            </a:r>
            <a:r>
              <a:rPr lang="fr-BE" dirty="0" err="1"/>
              <a:t>gepubliceerd</a:t>
            </a:r>
            <a:r>
              <a:rPr lang="fr-BE" dirty="0"/>
              <a:t>.</a:t>
            </a:r>
          </a:p>
          <a:p>
            <a:pPr marL="171450" lvl="0" indent="-171450">
              <a:buFontTx/>
              <a:buChar char="-"/>
            </a:pPr>
            <a:r>
              <a:rPr lang="fr-BE" dirty="0" err="1"/>
              <a:t>Klachtenregeling</a:t>
            </a:r>
            <a:r>
              <a:rPr lang="fr-BE" dirty="0"/>
              <a:t> </a:t>
            </a:r>
            <a:r>
              <a:rPr lang="fr-BE" dirty="0" err="1"/>
              <a:t>onvoldoende</a:t>
            </a:r>
            <a:r>
              <a:rPr lang="fr-BE" dirty="0"/>
              <a:t> repressief</a:t>
            </a:r>
            <a:endParaRPr dirty="0"/>
          </a:p>
        </p:txBody>
      </p:sp>
      <p:sp>
        <p:nvSpPr>
          <p:cNvPr id="310" name="Google Shape;310;p21"/>
          <p:cNvSpPr txBox="1">
            <a:spLocks noGrp="1"/>
          </p:cNvSpPr>
          <p:nvPr>
            <p:ph type="body" idx="3"/>
          </p:nvPr>
        </p:nvSpPr>
        <p:spPr>
          <a:xfrm>
            <a:off x="3939499" y="1218691"/>
            <a:ext cx="1836013" cy="3345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i="1" dirty="0"/>
              <a:t>Principe van </a:t>
            </a:r>
            <a:r>
              <a:rPr lang="fr-FR" b="1" i="1" dirty="0" err="1"/>
              <a:t>inclusie</a:t>
            </a:r>
            <a:r>
              <a:rPr lang="fr-FR" b="1" i="1" dirty="0"/>
              <a:t> </a:t>
            </a:r>
            <a:r>
              <a:rPr lang="fr-FR" b="1" i="1" dirty="0" err="1"/>
              <a:t>door</a:t>
            </a:r>
            <a:r>
              <a:rPr lang="fr-FR" b="1" i="1" dirty="0"/>
              <a:t> </a:t>
            </a:r>
            <a:r>
              <a:rPr lang="fr-FR" b="1" i="1" dirty="0" err="1"/>
              <a:t>ontwerp</a:t>
            </a:r>
            <a:endParaRPr lang="nl-BE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nl-BE" dirty="0"/>
              <a:t>De gebruikers/burgers in een vroeg stadium bij de digitaliserings-processen betrekken, volgens het "wervelwindmodel", en niet pas in een later stadium op het moment van invoering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dirty="0" err="1"/>
              <a:t>Deelname</a:t>
            </a:r>
            <a:r>
              <a:rPr lang="fr-FR" dirty="0"/>
              <a:t> aanmoedigen, niet opleggen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1E940DC-44D7-4D20-AD14-9B2430A4B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13" y="4563749"/>
            <a:ext cx="410674" cy="4427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ctrTitle" idx="4294967295"/>
          </p:nvPr>
        </p:nvSpPr>
        <p:spPr>
          <a:xfrm>
            <a:off x="92364" y="1583350"/>
            <a:ext cx="287250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dirty="0"/>
              <a:t>Digitale </a:t>
            </a:r>
            <a:r>
              <a:rPr lang="fr-BE" sz="3400" dirty="0"/>
              <a:t>bemiddeling</a:t>
            </a:r>
            <a:endParaRPr sz="3400" dirty="0"/>
          </a:p>
        </p:txBody>
      </p:sp>
      <p:sp>
        <p:nvSpPr>
          <p:cNvPr id="281" name="Google Shape;281;p19"/>
          <p:cNvSpPr txBox="1">
            <a:spLocks noGrp="1"/>
          </p:cNvSpPr>
          <p:nvPr>
            <p:ph type="subTitle" idx="4294967295"/>
          </p:nvPr>
        </p:nvSpPr>
        <p:spPr>
          <a:xfrm>
            <a:off x="369471" y="2694738"/>
            <a:ext cx="222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1800" dirty="0"/>
              <a:t>Wie doet wat?</a:t>
            </a:r>
            <a:endParaRPr sz="1800" dirty="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96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1854549" y="1263973"/>
            <a:ext cx="2877687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fr-FR" b="1" dirty="0">
              <a:solidFill>
                <a:srgbClr val="000000"/>
              </a:solidFill>
              <a:latin typeface="Barlow Light" panose="020B0604020202020204" charset="0"/>
            </a:endParaRPr>
          </a:p>
          <a:p>
            <a:pPr marL="171450" indent="-171450"/>
            <a:r>
              <a:rPr lang="fr-FR" sz="1600" dirty="0">
                <a:solidFill>
                  <a:srgbClr val="000000"/>
                </a:solidFill>
              </a:rPr>
              <a:t> Versterking </a:t>
            </a:r>
            <a:r>
              <a:rPr lang="fr-FR" sz="1600" b="1" dirty="0">
                <a:solidFill>
                  <a:srgbClr val="000000"/>
                </a:solidFill>
              </a:rPr>
              <a:t>van de rol van de EPN's </a:t>
            </a:r>
            <a:r>
              <a:rPr lang="fr-FR" sz="1600" dirty="0">
                <a:solidFill>
                  <a:srgbClr val="000000"/>
                </a:solidFill>
              </a:rPr>
              <a:t>(meer financiering, structureler)</a:t>
            </a:r>
            <a:br>
              <a:rPr lang="fr-FR" sz="1600" dirty="0">
                <a:solidFill>
                  <a:srgbClr val="000000"/>
                </a:solidFill>
              </a:rPr>
            </a:br>
            <a:endParaRPr lang="fr-FR" sz="1600" dirty="0">
              <a:solidFill>
                <a:srgbClr val="000000"/>
              </a:solidFill>
            </a:endParaRPr>
          </a:p>
          <a:p>
            <a:pPr marL="171450" indent="-171450"/>
            <a:r>
              <a:rPr lang="fr-FR" sz="1600" b="1" dirty="0">
                <a:solidFill>
                  <a:srgbClr val="000000"/>
                </a:solidFill>
              </a:rPr>
              <a:t>Mobilisatie van sociale </a:t>
            </a:r>
            <a:r>
              <a:rPr lang="fr-FR" sz="1600" b="1" dirty="0" err="1">
                <a:solidFill>
                  <a:srgbClr val="000000"/>
                </a:solidFill>
              </a:rPr>
              <a:t>beroepen</a:t>
            </a:r>
            <a:r>
              <a:rPr lang="fr-FR" sz="1600" b="1" dirty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die door de </a:t>
            </a:r>
            <a:r>
              <a:rPr lang="fr-FR" sz="1600" dirty="0" err="1">
                <a:solidFill>
                  <a:srgbClr val="000000"/>
                </a:solidFill>
              </a:rPr>
              <a:t>dematerialisatie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veranderen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</a:p>
          <a:p>
            <a:pPr marL="171450" indent="-171450"/>
            <a:endParaRPr lang="fr-FR" sz="11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fr-FR" sz="1200" i="1" dirty="0">
              <a:solidFill>
                <a:srgbClr val="000000"/>
              </a:solid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55DD72-FAE3-4A58-BD6A-0CF23444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45" y="4451755"/>
            <a:ext cx="411812" cy="443978"/>
          </a:xfrm>
          <a:prstGeom prst="rect">
            <a:avLst/>
          </a:prstGeom>
        </p:spPr>
      </p:pic>
      <p:sp>
        <p:nvSpPr>
          <p:cNvPr id="12" name="Google Shape;280;p19">
            <a:extLst>
              <a:ext uri="{FF2B5EF4-FFF2-40B4-BE49-F238E27FC236}">
                <a16:creationId xmlns:a16="http://schemas.microsoft.com/office/drawing/2014/main" id="{DE9B244C-2B3F-41A9-9565-100FAA6E61F7}"/>
              </a:ext>
            </a:extLst>
          </p:cNvPr>
          <p:cNvSpPr txBox="1">
            <a:spLocks/>
          </p:cNvSpPr>
          <p:nvPr/>
        </p:nvSpPr>
        <p:spPr>
          <a:xfrm>
            <a:off x="1471064" y="104173"/>
            <a:ext cx="3261173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r>
              <a:rPr lang="fr-BE" sz="2000" dirty="0"/>
              <a:t>Digitale </a:t>
            </a:r>
            <a:r>
              <a:rPr lang="fr-BE" sz="2800" dirty="0" err="1"/>
              <a:t>begeleiding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46917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384" name="Google Shape;384;p28"/>
          <p:cNvGrpSpPr/>
          <p:nvPr/>
        </p:nvGrpSpPr>
        <p:grpSpPr>
          <a:xfrm flipH="1">
            <a:off x="125036" y="2932502"/>
            <a:ext cx="2792552" cy="2221397"/>
            <a:chOff x="9925050" y="4203700"/>
            <a:chExt cx="2267050" cy="1803375"/>
          </a:xfrm>
        </p:grpSpPr>
        <p:sp>
          <p:nvSpPr>
            <p:cNvPr id="385" name="Google Shape;385;p28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249A2DC-7C19-441B-BB8E-4CAF3A58900F}"/>
              </a:ext>
            </a:extLst>
          </p:cNvPr>
          <p:cNvSpPr/>
          <p:nvPr/>
        </p:nvSpPr>
        <p:spPr>
          <a:xfrm>
            <a:off x="3359281" y="1089649"/>
            <a:ext cx="55277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De verenigingen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zetten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ook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 hun oorspronkelijke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opdrachten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voort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 die ontmoetingen en dialoog tussen mensen vereisen</a:t>
            </a:r>
            <a:b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</a:br>
            <a:endParaRPr lang="fr-FR" sz="1250" b="1" dirty="0">
              <a:latin typeface="Barlow Light" panose="020B0604020202020204" charset="0"/>
              <a:cs typeface="Miriam Libre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 De staat en openbare diensten hebben hun taken, openbare/particuliere initiatieven zoals 123digit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volstaan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 niet.</a:t>
            </a:r>
          </a:p>
          <a:p>
            <a:endParaRPr lang="fr-FR" sz="1250" b="1" dirty="0">
              <a:latin typeface="Barlow Light" panose="020B0604020202020204" charset="0"/>
              <a:cs typeface="Miriam Libre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Maatschappelijk werkers nemen de rol van digitale begeleider op zich zonder duidelijk mandaat: privacy van de begunstigden, expertise van de werkers,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veranderend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takenpakket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enz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.</a:t>
            </a:r>
            <a:b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</a:br>
            <a:endParaRPr lang="fr-FR" sz="1250" b="1" dirty="0">
              <a:latin typeface="Barlow Light" panose="020B0604020202020204" charset="0"/>
              <a:cs typeface="Miriam Libre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En omgekeerd: digitale coaches zijn geen maatschappelijk werkers en hebben niet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altijd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 de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nodige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administratieve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 en menselijke vaardigheden... </a:t>
            </a:r>
            <a:endParaRPr lang="fr-BE" sz="1250" dirty="0">
              <a:latin typeface="Barlow Light" panose="020B0604020202020204" charset="0"/>
              <a:cs typeface="Miriam Libre" panose="020B0604020202020204" charset="-79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E8A0111-A626-41B4-94CA-B276875D9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41" y="4511051"/>
            <a:ext cx="474918" cy="512013"/>
          </a:xfrm>
          <a:prstGeom prst="rect">
            <a:avLst/>
          </a:prstGeom>
        </p:spPr>
      </p:pic>
      <p:sp>
        <p:nvSpPr>
          <p:cNvPr id="18" name="Google Shape;261;p16">
            <a:extLst>
              <a:ext uri="{FF2B5EF4-FFF2-40B4-BE49-F238E27FC236}">
                <a16:creationId xmlns:a16="http://schemas.microsoft.com/office/drawing/2014/main" id="{14231AE1-7574-41F4-AD60-E47C551886C0}"/>
              </a:ext>
            </a:extLst>
          </p:cNvPr>
          <p:cNvSpPr txBox="1">
            <a:spLocks/>
          </p:cNvSpPr>
          <p:nvPr/>
        </p:nvSpPr>
        <p:spPr>
          <a:xfrm>
            <a:off x="3359281" y="-17779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Miriam Libre" panose="020B0604020202020204" charset="-79"/>
                <a:cs typeface="Miriam Libre" panose="020B0604020202020204" charset="-79"/>
              </a:rPr>
              <a:t>Maar...</a:t>
            </a:r>
          </a:p>
        </p:txBody>
      </p:sp>
    </p:spTree>
    <p:extLst>
      <p:ext uri="{BB962C8B-B14F-4D97-AF65-F5344CB8AC3E}">
        <p14:creationId xmlns:p14="http://schemas.microsoft.com/office/powerpoint/2010/main" val="282829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fr-BE" sz="1400" dirty="0"/>
              <a:t>"</a:t>
            </a:r>
            <a:r>
              <a:rPr lang="fr-BE" sz="1400" dirty="0" err="1"/>
              <a:t>Alfabetiseringskrachten</a:t>
            </a:r>
            <a:r>
              <a:rPr lang="fr-BE" sz="1400" dirty="0"/>
              <a:t> kunnen een sleutelrol spelen bij digitale inclusie, door het vertrouwen te herstellen dat essentieel is voor de handelingsbekwaamheid van de mensen die zij ondersteunen in </a:t>
            </a:r>
            <a:r>
              <a:rPr lang="fr-BE" sz="1400" dirty="0" err="1"/>
              <a:t>een</a:t>
            </a:r>
            <a:r>
              <a:rPr lang="fr-BE" sz="1400" dirty="0"/>
              <a:t> </a:t>
            </a:r>
            <a:r>
              <a:rPr lang="fr-BE" sz="1400" dirty="0" err="1"/>
              <a:t>precaire</a:t>
            </a:r>
            <a:r>
              <a:rPr lang="fr-BE" sz="1400" dirty="0"/>
              <a:t> en </a:t>
            </a:r>
            <a:r>
              <a:rPr lang="fr-BE" sz="1400" dirty="0" err="1"/>
              <a:t>soms</a:t>
            </a:r>
            <a:r>
              <a:rPr lang="fr-BE" sz="1400" dirty="0"/>
              <a:t> </a:t>
            </a:r>
            <a:r>
              <a:rPr lang="fr-BE" sz="1400" dirty="0" err="1"/>
              <a:t>vernederende</a:t>
            </a:r>
            <a:r>
              <a:rPr lang="fr-BE" sz="1400" dirty="0"/>
              <a:t> sociale context, op voorwaarde dat zij zelf worden gesteund en gehoord en dat rekening wordt gehouden met hun kennis van de realiteit ter plaatse en eventuele angsten die zij hebben.</a:t>
            </a:r>
            <a:endParaRPr lang="fr-BE" sz="1200" dirty="0"/>
          </a:p>
          <a:p>
            <a:pPr marL="0" lvl="0" indent="0">
              <a:buNone/>
            </a:pPr>
            <a:endParaRPr sz="1400" i="0" dirty="0"/>
          </a:p>
        </p:txBody>
      </p:sp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E11E31-8BC2-4722-8B03-23E5F5418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20" y="3944644"/>
            <a:ext cx="692659" cy="7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06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55DD72-FAE3-4A58-BD6A-0CF23444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45" y="4451755"/>
            <a:ext cx="411812" cy="443978"/>
          </a:xfrm>
          <a:prstGeom prst="rect">
            <a:avLst/>
          </a:prstGeom>
        </p:spPr>
      </p:pic>
      <p:sp>
        <p:nvSpPr>
          <p:cNvPr id="5" name="Google Shape;246;p14">
            <a:extLst>
              <a:ext uri="{FF2B5EF4-FFF2-40B4-BE49-F238E27FC236}">
                <a16:creationId xmlns:a16="http://schemas.microsoft.com/office/drawing/2014/main" id="{8591C522-D271-4325-A019-F36570A049E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85322" y="374095"/>
            <a:ext cx="4244470" cy="2898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000000"/>
                </a:solidFill>
              </a:rPr>
              <a:t>Verbetering/digitale vaardigheden</a:t>
            </a:r>
            <a:br>
              <a:rPr lang="fr-FR" b="1" dirty="0">
                <a:solidFill>
                  <a:srgbClr val="000000"/>
                </a:solidFill>
              </a:rPr>
            </a:br>
            <a:endParaRPr lang="fr-FR" b="1" dirty="0">
              <a:solidFill>
                <a:srgbClr val="000000"/>
              </a:solidFill>
            </a:endParaRPr>
          </a:p>
          <a:p>
            <a:pPr marL="171450" indent="-171450"/>
            <a:r>
              <a:rPr lang="fr-FR" sz="1600" dirty="0">
                <a:solidFill>
                  <a:srgbClr val="000000"/>
                </a:solidFill>
              </a:rPr>
              <a:t>welk competentiekader? </a:t>
            </a:r>
            <a:r>
              <a:rPr lang="fr-FR" sz="1600" i="1" dirty="0" err="1">
                <a:solidFill>
                  <a:srgbClr val="000000"/>
                </a:solidFill>
              </a:rPr>
              <a:t>Digicomp</a:t>
            </a:r>
            <a:r>
              <a:rPr lang="fr-FR" sz="1600" i="1" dirty="0">
                <a:solidFill>
                  <a:srgbClr val="000000"/>
                </a:solidFill>
              </a:rPr>
              <a:t>?</a:t>
            </a:r>
          </a:p>
          <a:p>
            <a:pPr marL="171450" indent="-171450"/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Vorming</a:t>
            </a:r>
            <a:r>
              <a:rPr lang="fr-FR" sz="1600" dirty="0">
                <a:solidFill>
                  <a:srgbClr val="000000"/>
                </a:solidFill>
              </a:rPr>
              <a:t>/</a:t>
            </a:r>
            <a:r>
              <a:rPr lang="fr-FR" sz="1600" dirty="0" err="1">
                <a:solidFill>
                  <a:srgbClr val="000000"/>
                </a:solidFill>
              </a:rPr>
              <a:t>opleiding</a:t>
            </a:r>
            <a:r>
              <a:rPr lang="fr-FR" sz="1600" dirty="0">
                <a:solidFill>
                  <a:srgbClr val="000000"/>
                </a:solidFill>
              </a:rPr>
              <a:t> van de </a:t>
            </a:r>
            <a:r>
              <a:rPr lang="fr-FR" sz="1600" dirty="0" err="1">
                <a:solidFill>
                  <a:srgbClr val="000000"/>
                </a:solidFill>
              </a:rPr>
              <a:t>bevolking</a:t>
            </a:r>
            <a:r>
              <a:rPr lang="fr-FR" sz="1600" dirty="0">
                <a:solidFill>
                  <a:srgbClr val="000000"/>
                </a:solidFill>
              </a:rPr>
              <a:t>: kritisch en creatief gebruik van digitale technologie </a:t>
            </a:r>
            <a:endParaRPr lang="fr-FR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E7093-CF2F-4018-B73C-004C6B0479FC}"/>
              </a:ext>
            </a:extLst>
          </p:cNvPr>
          <p:cNvSpPr/>
          <p:nvPr/>
        </p:nvSpPr>
        <p:spPr>
          <a:xfrm>
            <a:off x="429048" y="2777067"/>
            <a:ext cx="5345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r>
              <a:rPr lang="fr-BE" sz="1200" dirty="0">
                <a:solidFill>
                  <a:schemeClr val="accent2"/>
                </a:solidFill>
                <a:latin typeface="Barlow Light" panose="020B0604020202020204" charset="0"/>
              </a:rPr>
              <a:t>	60% van de mensen met ten </a:t>
            </a:r>
            <a:r>
              <a:rPr lang="fr-BE" sz="1200" dirty="0" err="1">
                <a:solidFill>
                  <a:schemeClr val="accent2"/>
                </a:solidFill>
                <a:latin typeface="Barlow Light" panose="020B0604020202020204" charset="0"/>
              </a:rPr>
              <a:t>hoogste</a:t>
            </a:r>
            <a:r>
              <a:rPr lang="fr-BE" sz="1200" dirty="0">
                <a:solidFill>
                  <a:schemeClr val="accent2"/>
                </a:solidFill>
                <a:latin typeface="Barlow Light" panose="020B0604020202020204" charset="0"/>
              </a:rPr>
              <a:t> </a:t>
            </a:r>
            <a:r>
              <a:rPr lang="fr-BE" sz="1200" dirty="0" err="1">
                <a:solidFill>
                  <a:schemeClr val="accent2"/>
                </a:solidFill>
                <a:latin typeface="Barlow Light" panose="020B0604020202020204" charset="0"/>
              </a:rPr>
              <a:t>een</a:t>
            </a:r>
            <a:r>
              <a:rPr lang="fr-BE" sz="1200" dirty="0">
                <a:solidFill>
                  <a:schemeClr val="accent2"/>
                </a:solidFill>
                <a:latin typeface="Barlow Light" panose="020B0604020202020204" charset="0"/>
              </a:rPr>
              <a:t> </a:t>
            </a:r>
            <a:r>
              <a:rPr lang="fr-BE" sz="1200" dirty="0" err="1">
                <a:solidFill>
                  <a:schemeClr val="accent2"/>
                </a:solidFill>
                <a:latin typeface="Barlow Light" panose="020B0604020202020204" charset="0"/>
              </a:rPr>
              <a:t>diploma</a:t>
            </a:r>
            <a:r>
              <a:rPr lang="fr-BE" sz="1200" dirty="0">
                <a:solidFill>
                  <a:schemeClr val="accent2"/>
                </a:solidFill>
                <a:latin typeface="Barlow Light" panose="020B0604020202020204" charset="0"/>
              </a:rPr>
              <a:t> </a:t>
            </a:r>
            <a:r>
              <a:rPr lang="fr-BE" sz="1200" dirty="0" err="1">
                <a:solidFill>
                  <a:schemeClr val="accent2"/>
                </a:solidFill>
                <a:latin typeface="Barlow Light" panose="020B0604020202020204" charset="0"/>
              </a:rPr>
              <a:t>lager</a:t>
            </a:r>
            <a:r>
              <a:rPr lang="fr-BE" sz="1200" dirty="0">
                <a:solidFill>
                  <a:schemeClr val="accent2"/>
                </a:solidFill>
                <a:latin typeface="Barlow Light" panose="020B0604020202020204" charset="0"/>
              </a:rPr>
              <a:t> middelbaar onderwijs maakt geen gebruik van e-overheidsdiensten,</a:t>
            </a:r>
            <a:br>
              <a:rPr lang="fr-BE" sz="1200" dirty="0">
                <a:solidFill>
                  <a:schemeClr val="accent2"/>
                </a:solidFill>
                <a:latin typeface="Barlow Light" panose="020B0604020202020204" charset="0"/>
              </a:rPr>
            </a:br>
            <a:r>
              <a:rPr lang="fr-BE" sz="1200" dirty="0">
                <a:solidFill>
                  <a:schemeClr val="accent2"/>
                </a:solidFill>
                <a:latin typeface="Barlow Light" panose="020B0604020202020204" charset="0"/>
              </a:rPr>
              <a:t> </a:t>
            </a:r>
          </a:p>
          <a:p>
            <a:pPr marL="171450" indent="-171450"/>
            <a:r>
              <a:rPr lang="fr-BE" sz="1200" dirty="0">
                <a:solidFill>
                  <a:schemeClr val="accent2"/>
                </a:solidFill>
                <a:latin typeface="Barlow Light" panose="020B0604020202020204" charset="0"/>
              </a:rPr>
              <a:t>	40% maakt geen gebruik van e-bankingtoepassingen en doet geen online aankopen, </a:t>
            </a:r>
            <a:br>
              <a:rPr lang="fr-BE" sz="1200" dirty="0">
                <a:solidFill>
                  <a:schemeClr val="accent2"/>
                </a:solidFill>
                <a:latin typeface="Barlow Light" panose="020B0604020202020204" charset="0"/>
              </a:rPr>
            </a:br>
            <a:endParaRPr lang="fr-BE" sz="1200" dirty="0">
              <a:solidFill>
                <a:schemeClr val="accent2"/>
              </a:solidFill>
              <a:latin typeface="Barlow Light" panose="020B0604020202020204" charset="0"/>
            </a:endParaRPr>
          </a:p>
          <a:p>
            <a:pPr marL="171450" indent="-171450"/>
            <a:r>
              <a:rPr lang="fr-BE" sz="1200" dirty="0">
                <a:solidFill>
                  <a:schemeClr val="accent2"/>
                </a:solidFill>
                <a:latin typeface="Barlow Light" panose="020B0604020202020204" charset="0"/>
              </a:rPr>
              <a:t>	70% maakt geen gebruik van e-gezondheidsdiensten (FRB)</a:t>
            </a:r>
            <a:endParaRPr lang="fr-FR" sz="1100" dirty="0">
              <a:solidFill>
                <a:schemeClr val="accent2"/>
              </a:solidFill>
              <a:latin typeface="Barlow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4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F3A3D5E-1416-4817-A4C7-19D5562F7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675" y="2571750"/>
            <a:ext cx="3891300" cy="1159800"/>
          </a:xfrm>
        </p:spPr>
        <p:txBody>
          <a:bodyPr/>
          <a:lstStyle/>
          <a:p>
            <a:r>
              <a:rPr lang="fr-FR" dirty="0">
                <a:sym typeface="Wingdings" panose="05000000000000000000" pitchFamily="2" charset="2"/>
              </a:rPr>
              <a:t>Lees- en </a:t>
            </a:r>
            <a:r>
              <a:rPr lang="fr-FR" dirty="0" err="1">
                <a:sym typeface="Wingdings" panose="05000000000000000000" pitchFamily="2" charset="2"/>
              </a:rPr>
              <a:t>schrijf</a:t>
            </a:r>
            <a:r>
              <a:rPr lang="fr-FR" dirty="0">
                <a:sym typeface="Wingdings" panose="05000000000000000000" pitchFamily="2" charset="2"/>
              </a:rPr>
              <a:t>-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 err="1">
                <a:sym typeface="Wingdings" panose="05000000000000000000" pitchFamily="2" charset="2"/>
              </a:rPr>
              <a:t>vaardigheden</a:t>
            </a:r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55B0AF-7AE7-41D1-B606-AAA0D73EA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663" y="4248654"/>
            <a:ext cx="410674" cy="4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2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Wie we zijn</a:t>
            </a:r>
            <a:endParaRPr dirty="0"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3101651" y="15199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000000"/>
                </a:solidFill>
              </a:rPr>
              <a:t>Rekening houden met mensen met lees- en schrijfproblemen 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000000"/>
                </a:solidFill>
              </a:rPr>
              <a:t>Toegankelijkheid van diensten van algemeen belang, zonder discriminatie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000000"/>
                </a:solidFill>
              </a:rPr>
              <a:t>De aandacht van overheidsinstellingen en de media vestigen op discriminerende situaties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57200" y="15199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 err="1">
                <a:solidFill>
                  <a:srgbClr val="000000"/>
                </a:solidFill>
              </a:rPr>
              <a:t>Organisatie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err="1">
                <a:solidFill>
                  <a:srgbClr val="000000"/>
                </a:solidFill>
              </a:rPr>
              <a:t>voor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err="1">
                <a:solidFill>
                  <a:srgbClr val="000000"/>
                </a:solidFill>
              </a:rPr>
              <a:t>alfabetisering</a:t>
            </a:r>
            <a:r>
              <a:rPr lang="fr-FR" sz="1200" b="1" dirty="0">
                <a:solidFill>
                  <a:srgbClr val="000000"/>
                </a:solidFill>
              </a:rPr>
              <a:t>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dirty="0" err="1">
                <a:solidFill>
                  <a:srgbClr val="000000"/>
                </a:solidFill>
              </a:rPr>
              <a:t>Alfabetiseringsopleiding</a:t>
            </a:r>
            <a:r>
              <a:rPr lang="fr-FR" sz="1200" dirty="0">
                <a:solidFill>
                  <a:srgbClr val="000000"/>
                </a:solidFill>
              </a:rPr>
              <a:t>: ondersteuning van de </a:t>
            </a:r>
            <a:r>
              <a:rPr lang="fr-FR" sz="1200" dirty="0" err="1">
                <a:solidFill>
                  <a:srgbClr val="000000"/>
                </a:solidFill>
              </a:rPr>
              <a:t>schoolopleiding</a:t>
            </a:r>
            <a:r>
              <a:rPr lang="fr-FR" sz="1200" dirty="0">
                <a:solidFill>
                  <a:srgbClr val="000000"/>
                </a:solidFill>
              </a:rPr>
              <a:t> van kinderen, </a:t>
            </a:r>
            <a:r>
              <a:rPr lang="fr-FR" sz="1200" dirty="0" err="1">
                <a:solidFill>
                  <a:srgbClr val="000000"/>
                </a:solidFill>
              </a:rPr>
              <a:t>administratieve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onafhankelijkheid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promoten</a:t>
            </a:r>
            <a:r>
              <a:rPr lang="fr-FR" sz="1200" dirty="0">
                <a:solidFill>
                  <a:srgbClr val="000000"/>
                </a:solidFill>
              </a:rPr>
              <a:t>, hervatting van de </a:t>
            </a:r>
            <a:r>
              <a:rPr lang="fr-FR" sz="1200" dirty="0" err="1">
                <a:solidFill>
                  <a:srgbClr val="000000"/>
                </a:solidFill>
              </a:rPr>
              <a:t>opleiding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i="1" dirty="0">
                <a:solidFill>
                  <a:srgbClr val="000000"/>
                </a:solidFill>
              </a:rPr>
              <a:t>enz.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dirty="0">
                <a:solidFill>
                  <a:srgbClr val="000000"/>
                </a:solidFill>
              </a:rPr>
              <a:t>Gratis </a:t>
            </a:r>
            <a:r>
              <a:rPr lang="fr-FR" sz="1200" dirty="0" err="1">
                <a:solidFill>
                  <a:srgbClr val="000000"/>
                </a:solidFill>
              </a:rPr>
              <a:t>lokale</a:t>
            </a:r>
            <a:r>
              <a:rPr lang="fr-FR" sz="1200" dirty="0">
                <a:solidFill>
                  <a:srgbClr val="000000"/>
                </a:solidFill>
              </a:rPr>
              <a:t> vorming (op het hele grondgebied van de FWB) en geïnspireerd door emancipatorische pedagogie (volksopvoeding)</a:t>
            </a:r>
            <a:endParaRPr lang="fr-FR" sz="1200" i="1" dirty="0">
              <a:solidFill>
                <a:srgbClr val="000000"/>
              </a:solidFill>
            </a:endParaRPr>
          </a:p>
        </p:txBody>
      </p:sp>
      <p:sp>
        <p:nvSpPr>
          <p:cNvPr id="248" name="Google Shape;248;p14"/>
          <p:cNvSpPr txBox="1">
            <a:spLocks noGrp="1"/>
          </p:cNvSpPr>
          <p:nvPr>
            <p:ph type="body" idx="2"/>
          </p:nvPr>
        </p:nvSpPr>
        <p:spPr>
          <a:xfrm>
            <a:off x="457200" y="3905925"/>
            <a:ext cx="51387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4F4A9E"/>
                </a:solidFill>
              </a:rPr>
              <a:t>Volgens LEE heeft 10% van de Belgen moeite met lezen en schrijven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4F4A9E"/>
                </a:solidFill>
              </a:rPr>
              <a:t>www.lire-et-ecrire.be</a:t>
            </a:r>
            <a:endParaRPr sz="1200" dirty="0">
              <a:solidFill>
                <a:srgbClr val="4F4A9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4F4A9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F4A9E"/>
              </a:solid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55DD72-FAE3-4A58-BD6A-0CF23444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597" y="96375"/>
            <a:ext cx="491605" cy="5300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8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812" name="Google Shape;812;p48"/>
          <p:cNvSpPr txBox="1">
            <a:spLocks noGrp="1"/>
          </p:cNvSpPr>
          <p:nvPr>
            <p:ph type="title" idx="4294967295"/>
          </p:nvPr>
        </p:nvSpPr>
        <p:spPr>
          <a:xfrm>
            <a:off x="156175" y="1632400"/>
            <a:ext cx="8669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 err="1">
                <a:solidFill>
                  <a:srgbClr val="000000"/>
                </a:solidFill>
              </a:rPr>
              <a:t>Voor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toegankelijke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diensten</a:t>
            </a:r>
            <a:r>
              <a:rPr lang="fr-FR" sz="2400" dirty="0">
                <a:solidFill>
                  <a:srgbClr val="000000"/>
                </a:solidFill>
              </a:rPr>
              <a:t> van algemeen belang </a:t>
            </a:r>
            <a:br>
              <a:rPr lang="fr-FR" sz="2400" dirty="0">
                <a:solidFill>
                  <a:srgbClr val="000000"/>
                </a:solidFill>
              </a:rPr>
            </a:br>
            <a:r>
              <a:rPr lang="fr-FR" sz="2400" dirty="0" err="1">
                <a:solidFill>
                  <a:srgbClr val="000000"/>
                </a:solidFill>
              </a:rPr>
              <a:t>is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BE" sz="2400" dirty="0">
                <a:solidFill>
                  <a:srgbClr val="000000"/>
                </a:solidFill>
              </a:rPr>
              <a:t>het </a:t>
            </a:r>
            <a:r>
              <a:rPr lang="fr-BE" sz="2400" dirty="0" err="1">
                <a:solidFill>
                  <a:srgbClr val="000000"/>
                </a:solidFill>
              </a:rPr>
              <a:t>behoud</a:t>
            </a:r>
            <a:r>
              <a:rPr lang="fr-BE" sz="2400" dirty="0">
                <a:solidFill>
                  <a:srgbClr val="000000"/>
                </a:solidFill>
              </a:rPr>
              <a:t> van de </a:t>
            </a:r>
            <a:r>
              <a:rPr lang="fr-BE" sz="2400" dirty="0" err="1">
                <a:solidFill>
                  <a:srgbClr val="000000"/>
                </a:solidFill>
              </a:rPr>
              <a:t>loketten</a:t>
            </a: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err="1">
                <a:solidFill>
                  <a:srgbClr val="000000"/>
                </a:solidFill>
              </a:rPr>
              <a:t>essentieel</a:t>
            </a:r>
            <a:r>
              <a:rPr lang="fr-BE" sz="2400" dirty="0">
                <a:solidFill>
                  <a:srgbClr val="000000"/>
                </a:solidFill>
              </a:rPr>
              <a:t>.</a:t>
            </a:r>
            <a:endParaRPr sz="2400" dirty="0">
              <a:solidFill>
                <a:srgbClr val="000000"/>
              </a:solidFill>
            </a:endParaRPr>
          </a:p>
        </p:txBody>
      </p:sp>
      <p:grpSp>
        <p:nvGrpSpPr>
          <p:cNvPr id="892" name="Google Shape;892;p48"/>
          <p:cNvGrpSpPr/>
          <p:nvPr/>
        </p:nvGrpSpPr>
        <p:grpSpPr>
          <a:xfrm rot="10800000" flipH="1">
            <a:off x="3058541" y="3063532"/>
            <a:ext cx="1436785" cy="1111812"/>
            <a:chOff x="9598025" y="882650"/>
            <a:chExt cx="2266938" cy="1754200"/>
          </a:xfrm>
        </p:grpSpPr>
        <p:sp>
          <p:nvSpPr>
            <p:cNvPr id="893" name="Google Shape;893;p48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48"/>
          <p:cNvGrpSpPr/>
          <p:nvPr/>
        </p:nvGrpSpPr>
        <p:grpSpPr>
          <a:xfrm>
            <a:off x="4736149" y="3077098"/>
            <a:ext cx="1436856" cy="1142979"/>
            <a:chOff x="9925050" y="4203700"/>
            <a:chExt cx="2267050" cy="1803375"/>
          </a:xfrm>
        </p:grpSpPr>
        <p:sp>
          <p:nvSpPr>
            <p:cNvPr id="898" name="Google Shape;898;p48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1" name="Image 100">
            <a:extLst>
              <a:ext uri="{FF2B5EF4-FFF2-40B4-BE49-F238E27FC236}">
                <a16:creationId xmlns:a16="http://schemas.microsoft.com/office/drawing/2014/main" id="{4F870717-4AF4-4375-81CF-12221DBB5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20" y="386663"/>
            <a:ext cx="692659" cy="746762"/>
          </a:xfrm>
          <a:prstGeom prst="rect">
            <a:avLst/>
          </a:prstGeom>
        </p:spPr>
      </p:pic>
      <p:grpSp>
        <p:nvGrpSpPr>
          <p:cNvPr id="102" name="Google Shape;1058;p49">
            <a:extLst>
              <a:ext uri="{FF2B5EF4-FFF2-40B4-BE49-F238E27FC236}">
                <a16:creationId xmlns:a16="http://schemas.microsoft.com/office/drawing/2014/main" id="{96C71683-9DD7-4CA2-89CF-A6D44758BA23}"/>
              </a:ext>
            </a:extLst>
          </p:cNvPr>
          <p:cNvGrpSpPr/>
          <p:nvPr/>
        </p:nvGrpSpPr>
        <p:grpSpPr>
          <a:xfrm>
            <a:off x="7787403" y="1766306"/>
            <a:ext cx="313329" cy="294794"/>
            <a:chOff x="5972700" y="2330200"/>
            <a:chExt cx="411625" cy="387275"/>
          </a:xfrm>
        </p:grpSpPr>
        <p:sp>
          <p:nvSpPr>
            <p:cNvPr id="103" name="Google Shape;1059;p49">
              <a:extLst>
                <a:ext uri="{FF2B5EF4-FFF2-40B4-BE49-F238E27FC236}">
                  <a16:creationId xmlns:a16="http://schemas.microsoft.com/office/drawing/2014/main" id="{B4BB4FCA-9FCD-4BCB-BC12-1C7AD6379B86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60;p49">
              <a:extLst>
                <a:ext uri="{FF2B5EF4-FFF2-40B4-BE49-F238E27FC236}">
                  <a16:creationId xmlns:a16="http://schemas.microsoft.com/office/drawing/2014/main" id="{C1969A10-644D-4C45-8588-3FC2F17B83AE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err="1"/>
              <a:t>Bronnen</a:t>
            </a:r>
            <a:endParaRPr dirty="0"/>
          </a:p>
        </p:txBody>
      </p:sp>
      <p:sp>
        <p:nvSpPr>
          <p:cNvPr id="506" name="Google Shape;506;p3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F48406-476C-4CCA-9E4D-6FC095A5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9" y="1444375"/>
            <a:ext cx="5267401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29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0FE"/>
        </a:solid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49"/>
          <p:cNvGrpSpPr/>
          <p:nvPr/>
        </p:nvGrpSpPr>
        <p:grpSpPr>
          <a:xfrm>
            <a:off x="604182" y="540331"/>
            <a:ext cx="310551" cy="405092"/>
            <a:chOff x="590250" y="244200"/>
            <a:chExt cx="407975" cy="532175"/>
          </a:xfrm>
        </p:grpSpPr>
        <p:sp>
          <p:nvSpPr>
            <p:cNvPr id="916" name="Google Shape;916;p4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1104728" y="600124"/>
            <a:ext cx="337440" cy="280883"/>
            <a:chOff x="1247825" y="322750"/>
            <a:chExt cx="443300" cy="369000"/>
          </a:xfrm>
        </p:grpSpPr>
        <p:sp>
          <p:nvSpPr>
            <p:cNvPr id="931" name="Google Shape;931;p49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1623829" y="598734"/>
            <a:ext cx="322597" cy="283661"/>
            <a:chOff x="1929775" y="320925"/>
            <a:chExt cx="423800" cy="372650"/>
          </a:xfrm>
        </p:grpSpPr>
        <p:sp>
          <p:nvSpPr>
            <p:cNvPr id="937" name="Google Shape;937;p49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49"/>
          <p:cNvSpPr/>
          <p:nvPr/>
        </p:nvSpPr>
        <p:spPr>
          <a:xfrm>
            <a:off x="2164700" y="588535"/>
            <a:ext cx="264193" cy="304061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9"/>
          <p:cNvSpPr/>
          <p:nvPr/>
        </p:nvSpPr>
        <p:spPr>
          <a:xfrm>
            <a:off x="2694458" y="589468"/>
            <a:ext cx="228036" cy="302196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49"/>
          <p:cNvGrpSpPr/>
          <p:nvPr/>
        </p:nvGrpSpPr>
        <p:grpSpPr>
          <a:xfrm>
            <a:off x="3679335" y="566745"/>
            <a:ext cx="304994" cy="347621"/>
            <a:chOff x="4630125" y="278900"/>
            <a:chExt cx="400675" cy="456675"/>
          </a:xfrm>
        </p:grpSpPr>
        <p:sp>
          <p:nvSpPr>
            <p:cNvPr id="945" name="Google Shape;945;p49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49"/>
          <p:cNvSpPr/>
          <p:nvPr/>
        </p:nvSpPr>
        <p:spPr>
          <a:xfrm>
            <a:off x="4168770" y="588078"/>
            <a:ext cx="349486" cy="304975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49"/>
          <p:cNvGrpSpPr/>
          <p:nvPr/>
        </p:nvGrpSpPr>
        <p:grpSpPr>
          <a:xfrm>
            <a:off x="608826" y="1061734"/>
            <a:ext cx="310532" cy="378678"/>
            <a:chOff x="596350" y="929175"/>
            <a:chExt cx="407950" cy="497475"/>
          </a:xfrm>
        </p:grpSpPr>
        <p:sp>
          <p:nvSpPr>
            <p:cNvPr id="951" name="Google Shape;951;p4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1627064" y="1116902"/>
            <a:ext cx="316126" cy="270683"/>
            <a:chOff x="1934025" y="1001650"/>
            <a:chExt cx="415300" cy="355600"/>
          </a:xfrm>
        </p:grpSpPr>
        <p:sp>
          <p:nvSpPr>
            <p:cNvPr id="959" name="Google Shape;959;p4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3" name="Google Shape;963;p49"/>
          <p:cNvSpPr/>
          <p:nvPr/>
        </p:nvSpPr>
        <p:spPr>
          <a:xfrm>
            <a:off x="2137830" y="1094183"/>
            <a:ext cx="317953" cy="316107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9"/>
          <p:cNvSpPr/>
          <p:nvPr/>
        </p:nvSpPr>
        <p:spPr>
          <a:xfrm>
            <a:off x="2649966" y="1109940"/>
            <a:ext cx="317040" cy="284594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9"/>
          <p:cNvSpPr/>
          <p:nvPr/>
        </p:nvSpPr>
        <p:spPr>
          <a:xfrm>
            <a:off x="3166269" y="1112261"/>
            <a:ext cx="307772" cy="27995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9"/>
          <p:cNvSpPr/>
          <p:nvPr/>
        </p:nvSpPr>
        <p:spPr>
          <a:xfrm>
            <a:off x="3688148" y="1115040"/>
            <a:ext cx="287372" cy="2743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" name="Google Shape;967;p49"/>
          <p:cNvGrpSpPr/>
          <p:nvPr/>
        </p:nvGrpSpPr>
        <p:grpSpPr>
          <a:xfrm>
            <a:off x="4184981" y="1096502"/>
            <a:ext cx="317040" cy="317497"/>
            <a:chOff x="5294400" y="974850"/>
            <a:chExt cx="416500" cy="417100"/>
          </a:xfrm>
        </p:grpSpPr>
        <p:sp>
          <p:nvSpPr>
            <p:cNvPr id="968" name="Google Shape;968;p49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49"/>
          <p:cNvGrpSpPr/>
          <p:nvPr/>
        </p:nvGrpSpPr>
        <p:grpSpPr>
          <a:xfrm>
            <a:off x="4658657" y="1060821"/>
            <a:ext cx="393046" cy="382846"/>
            <a:chOff x="5916675" y="927975"/>
            <a:chExt cx="516350" cy="502950"/>
          </a:xfrm>
        </p:grpSpPr>
        <p:sp>
          <p:nvSpPr>
            <p:cNvPr id="971" name="Google Shape;971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49"/>
          <p:cNvGrpSpPr/>
          <p:nvPr/>
        </p:nvGrpSpPr>
        <p:grpSpPr>
          <a:xfrm>
            <a:off x="584715" y="1648962"/>
            <a:ext cx="354110" cy="239169"/>
            <a:chOff x="564675" y="1700625"/>
            <a:chExt cx="465200" cy="314200"/>
          </a:xfrm>
        </p:grpSpPr>
        <p:sp>
          <p:nvSpPr>
            <p:cNvPr id="974" name="Google Shape;974;p49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49"/>
          <p:cNvGrpSpPr/>
          <p:nvPr/>
        </p:nvGrpSpPr>
        <p:grpSpPr>
          <a:xfrm>
            <a:off x="1096393" y="1590559"/>
            <a:ext cx="354110" cy="346708"/>
            <a:chOff x="1236875" y="1623900"/>
            <a:chExt cx="465200" cy="455475"/>
          </a:xfrm>
        </p:grpSpPr>
        <p:sp>
          <p:nvSpPr>
            <p:cNvPr id="978" name="Google Shape;978;p49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49"/>
          <p:cNvGrpSpPr/>
          <p:nvPr/>
        </p:nvGrpSpPr>
        <p:grpSpPr>
          <a:xfrm>
            <a:off x="1619185" y="1597981"/>
            <a:ext cx="331883" cy="331864"/>
            <a:chOff x="1923675" y="1633650"/>
            <a:chExt cx="436000" cy="435975"/>
          </a:xfrm>
        </p:grpSpPr>
        <p:sp>
          <p:nvSpPr>
            <p:cNvPr id="986" name="Google Shape;986;p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2129475" y="1596591"/>
            <a:ext cx="334643" cy="334643"/>
            <a:chOff x="2594050" y="1631825"/>
            <a:chExt cx="439625" cy="439625"/>
          </a:xfrm>
        </p:grpSpPr>
        <p:sp>
          <p:nvSpPr>
            <p:cNvPr id="993" name="Google Shape;993;p4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" name="Google Shape;997;p49"/>
          <p:cNvSpPr/>
          <p:nvPr/>
        </p:nvSpPr>
        <p:spPr>
          <a:xfrm>
            <a:off x="2655979" y="1611420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8" name="Google Shape;998;p49"/>
          <p:cNvGrpSpPr/>
          <p:nvPr/>
        </p:nvGrpSpPr>
        <p:grpSpPr>
          <a:xfrm>
            <a:off x="3184346" y="1571567"/>
            <a:ext cx="271615" cy="384691"/>
            <a:chOff x="3979850" y="1598950"/>
            <a:chExt cx="356825" cy="505375"/>
          </a:xfrm>
        </p:grpSpPr>
        <p:sp>
          <p:nvSpPr>
            <p:cNvPr id="999" name="Google Shape;999;p49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49"/>
          <p:cNvGrpSpPr/>
          <p:nvPr/>
        </p:nvGrpSpPr>
        <p:grpSpPr>
          <a:xfrm>
            <a:off x="3652921" y="1654062"/>
            <a:ext cx="357821" cy="219701"/>
            <a:chOff x="4595425" y="1707325"/>
            <a:chExt cx="470075" cy="288625"/>
          </a:xfrm>
        </p:grpSpPr>
        <p:sp>
          <p:nvSpPr>
            <p:cNvPr id="1002" name="Google Shape;1002;p49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4181746" y="1600302"/>
            <a:ext cx="323529" cy="327221"/>
            <a:chOff x="5290150" y="1636700"/>
            <a:chExt cx="425025" cy="429875"/>
          </a:xfrm>
        </p:grpSpPr>
        <p:sp>
          <p:nvSpPr>
            <p:cNvPr id="1008" name="Google Shape;1008;p4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4692492" y="1590559"/>
            <a:ext cx="325375" cy="341151"/>
            <a:chOff x="5961125" y="1623900"/>
            <a:chExt cx="427450" cy="448175"/>
          </a:xfrm>
        </p:grpSpPr>
        <p:sp>
          <p:nvSpPr>
            <p:cNvPr id="1011" name="Google Shape;1011;p4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49"/>
          <p:cNvGrpSpPr/>
          <p:nvPr/>
        </p:nvGrpSpPr>
        <p:grpSpPr>
          <a:xfrm>
            <a:off x="5193038" y="1599370"/>
            <a:ext cx="347621" cy="329086"/>
            <a:chOff x="6618700" y="1635475"/>
            <a:chExt cx="456675" cy="432325"/>
          </a:xfrm>
        </p:grpSpPr>
        <p:sp>
          <p:nvSpPr>
            <p:cNvPr id="1019" name="Google Shape;1019;p4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9"/>
          <p:cNvGrpSpPr/>
          <p:nvPr/>
        </p:nvGrpSpPr>
        <p:grpSpPr>
          <a:xfrm>
            <a:off x="624107" y="2127738"/>
            <a:ext cx="275326" cy="295707"/>
            <a:chOff x="616425" y="2329600"/>
            <a:chExt cx="361700" cy="388475"/>
          </a:xfrm>
        </p:grpSpPr>
        <p:sp>
          <p:nvSpPr>
            <p:cNvPr id="1025" name="Google Shape;1025;p49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1128383" y="2130516"/>
            <a:ext cx="290150" cy="290150"/>
            <a:chOff x="1278900" y="2333250"/>
            <a:chExt cx="381175" cy="381175"/>
          </a:xfrm>
        </p:grpSpPr>
        <p:sp>
          <p:nvSpPr>
            <p:cNvPr id="1034" name="Google Shape;1034;p49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49"/>
          <p:cNvGrpSpPr/>
          <p:nvPr/>
        </p:nvGrpSpPr>
        <p:grpSpPr>
          <a:xfrm>
            <a:off x="1640042" y="2130516"/>
            <a:ext cx="290169" cy="290150"/>
            <a:chOff x="1951075" y="2333250"/>
            <a:chExt cx="381200" cy="381175"/>
          </a:xfrm>
        </p:grpSpPr>
        <p:sp>
          <p:nvSpPr>
            <p:cNvPr id="1039" name="Google Shape;1039;p4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49"/>
          <p:cNvGrpSpPr/>
          <p:nvPr/>
        </p:nvGrpSpPr>
        <p:grpSpPr>
          <a:xfrm>
            <a:off x="2151721" y="2130516"/>
            <a:ext cx="290150" cy="290150"/>
            <a:chOff x="2623275" y="2333250"/>
            <a:chExt cx="381175" cy="381175"/>
          </a:xfrm>
        </p:grpSpPr>
        <p:sp>
          <p:nvSpPr>
            <p:cNvPr id="1044" name="Google Shape;1044;p49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2731070" y="2080467"/>
            <a:ext cx="154809" cy="386556"/>
            <a:chOff x="3384375" y="2267500"/>
            <a:chExt cx="203375" cy="507825"/>
          </a:xfrm>
        </p:grpSpPr>
        <p:sp>
          <p:nvSpPr>
            <p:cNvPr id="1049" name="Google Shape;1049;p4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49"/>
          <p:cNvGrpSpPr/>
          <p:nvPr/>
        </p:nvGrpSpPr>
        <p:grpSpPr>
          <a:xfrm>
            <a:off x="3768319" y="2129584"/>
            <a:ext cx="127006" cy="288305"/>
            <a:chOff x="4747025" y="2332025"/>
            <a:chExt cx="166850" cy="378750"/>
          </a:xfrm>
        </p:grpSpPr>
        <p:sp>
          <p:nvSpPr>
            <p:cNvPr id="1052" name="Google Shape;1052;p49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49"/>
          <p:cNvGrpSpPr/>
          <p:nvPr/>
        </p:nvGrpSpPr>
        <p:grpSpPr>
          <a:xfrm>
            <a:off x="3254338" y="2082313"/>
            <a:ext cx="131631" cy="382846"/>
            <a:chOff x="4071800" y="2269925"/>
            <a:chExt cx="172925" cy="502950"/>
          </a:xfrm>
        </p:grpSpPr>
        <p:sp>
          <p:nvSpPr>
            <p:cNvPr id="1055" name="Google Shape;1055;p49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49"/>
          <p:cNvSpPr/>
          <p:nvPr/>
        </p:nvSpPr>
        <p:spPr>
          <a:xfrm>
            <a:off x="4198438" y="2122644"/>
            <a:ext cx="290150" cy="305907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8" name="Google Shape;1058;p49"/>
          <p:cNvGrpSpPr/>
          <p:nvPr/>
        </p:nvGrpSpPr>
        <p:grpSpPr>
          <a:xfrm>
            <a:off x="4701303" y="2128194"/>
            <a:ext cx="313329" cy="294794"/>
            <a:chOff x="5972700" y="2330200"/>
            <a:chExt cx="411625" cy="387275"/>
          </a:xfrm>
        </p:grpSpPr>
        <p:sp>
          <p:nvSpPr>
            <p:cNvPr id="1059" name="Google Shape;1059;p4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49"/>
          <p:cNvGrpSpPr/>
          <p:nvPr/>
        </p:nvGrpSpPr>
        <p:grpSpPr>
          <a:xfrm>
            <a:off x="712177" y="2606494"/>
            <a:ext cx="99203" cy="361532"/>
            <a:chOff x="732125" y="2958550"/>
            <a:chExt cx="130325" cy="474950"/>
          </a:xfrm>
        </p:grpSpPr>
        <p:sp>
          <p:nvSpPr>
            <p:cNvPr id="1062" name="Google Shape;1062;p49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070;p49"/>
          <p:cNvSpPr/>
          <p:nvPr/>
        </p:nvSpPr>
        <p:spPr>
          <a:xfrm>
            <a:off x="1633097" y="2592134"/>
            <a:ext cx="304061" cy="390267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9"/>
          <p:cNvSpPr/>
          <p:nvPr/>
        </p:nvSpPr>
        <p:spPr>
          <a:xfrm>
            <a:off x="1160810" y="2592134"/>
            <a:ext cx="225277" cy="390267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49"/>
          <p:cNvGrpSpPr/>
          <p:nvPr/>
        </p:nvGrpSpPr>
        <p:grpSpPr>
          <a:xfrm>
            <a:off x="2121140" y="2618084"/>
            <a:ext cx="351332" cy="332797"/>
            <a:chOff x="2583100" y="2973775"/>
            <a:chExt cx="461550" cy="437200"/>
          </a:xfrm>
        </p:grpSpPr>
        <p:sp>
          <p:nvSpPr>
            <p:cNvPr id="1073" name="Google Shape;1073;p4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49"/>
          <p:cNvSpPr/>
          <p:nvPr/>
        </p:nvSpPr>
        <p:spPr>
          <a:xfrm>
            <a:off x="3670526" y="2625970"/>
            <a:ext cx="322597" cy="3225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6" name="Google Shape;1076;p49"/>
          <p:cNvGrpSpPr/>
          <p:nvPr/>
        </p:nvGrpSpPr>
        <p:grpSpPr>
          <a:xfrm>
            <a:off x="4149300" y="2643584"/>
            <a:ext cx="393978" cy="292929"/>
            <a:chOff x="5247525" y="3007275"/>
            <a:chExt cx="517575" cy="384825"/>
          </a:xfrm>
        </p:grpSpPr>
        <p:sp>
          <p:nvSpPr>
            <p:cNvPr id="1077" name="Google Shape;1077;p4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49"/>
          <p:cNvGrpSpPr/>
          <p:nvPr/>
        </p:nvGrpSpPr>
        <p:grpSpPr>
          <a:xfrm>
            <a:off x="3163032" y="2626895"/>
            <a:ext cx="310532" cy="317040"/>
            <a:chOff x="3951850" y="2985350"/>
            <a:chExt cx="407950" cy="416500"/>
          </a:xfrm>
        </p:grpSpPr>
        <p:sp>
          <p:nvSpPr>
            <p:cNvPr id="1080" name="Google Shape;1080;p4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587969" y="3160819"/>
            <a:ext cx="359667" cy="276239"/>
            <a:chOff x="568950" y="3686775"/>
            <a:chExt cx="472500" cy="362900"/>
          </a:xfrm>
        </p:grpSpPr>
        <p:sp>
          <p:nvSpPr>
            <p:cNvPr id="1085" name="Google Shape;1085;p49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49"/>
          <p:cNvSpPr/>
          <p:nvPr/>
        </p:nvSpPr>
        <p:spPr>
          <a:xfrm>
            <a:off x="4732819" y="2611145"/>
            <a:ext cx="244726" cy="352264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9" name="Google Shape;1089;p49"/>
          <p:cNvGrpSpPr/>
          <p:nvPr/>
        </p:nvGrpSpPr>
        <p:grpSpPr>
          <a:xfrm>
            <a:off x="1102426" y="3183998"/>
            <a:ext cx="342064" cy="229901"/>
            <a:chOff x="1244800" y="3717225"/>
            <a:chExt cx="449375" cy="302025"/>
          </a:xfrm>
        </p:grpSpPr>
        <p:sp>
          <p:nvSpPr>
            <p:cNvPr id="1090" name="Google Shape;1090;p49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49"/>
          <p:cNvGrpSpPr/>
          <p:nvPr/>
        </p:nvGrpSpPr>
        <p:grpSpPr>
          <a:xfrm>
            <a:off x="1618729" y="3166376"/>
            <a:ext cx="332797" cy="260026"/>
            <a:chOff x="1923075" y="3694075"/>
            <a:chExt cx="437200" cy="341600"/>
          </a:xfrm>
        </p:grpSpPr>
        <p:sp>
          <p:nvSpPr>
            <p:cNvPr id="1097" name="Google Shape;1097;p4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2133642" y="3162209"/>
            <a:ext cx="326307" cy="267904"/>
            <a:chOff x="2599525" y="3688600"/>
            <a:chExt cx="428675" cy="351950"/>
          </a:xfrm>
        </p:grpSpPr>
        <p:sp>
          <p:nvSpPr>
            <p:cNvPr id="1107" name="Google Shape;1107;p49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49"/>
          <p:cNvGrpSpPr/>
          <p:nvPr/>
        </p:nvGrpSpPr>
        <p:grpSpPr>
          <a:xfrm>
            <a:off x="2661078" y="3143673"/>
            <a:ext cx="302215" cy="298029"/>
            <a:chOff x="3292425" y="3664250"/>
            <a:chExt cx="397025" cy="391525"/>
          </a:xfrm>
        </p:grpSpPr>
        <p:sp>
          <p:nvSpPr>
            <p:cNvPr id="1111" name="Google Shape;1111;p49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3148189" y="3182133"/>
            <a:ext cx="334662" cy="242880"/>
            <a:chOff x="3932350" y="3714775"/>
            <a:chExt cx="439650" cy="319075"/>
          </a:xfrm>
        </p:grpSpPr>
        <p:sp>
          <p:nvSpPr>
            <p:cNvPr id="1115" name="Google Shape;1115;p4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49"/>
          <p:cNvGrpSpPr/>
          <p:nvPr/>
        </p:nvGrpSpPr>
        <p:grpSpPr>
          <a:xfrm>
            <a:off x="3659867" y="3182133"/>
            <a:ext cx="334643" cy="242880"/>
            <a:chOff x="4604550" y="3714775"/>
            <a:chExt cx="439625" cy="319075"/>
          </a:xfrm>
        </p:grpSpPr>
        <p:sp>
          <p:nvSpPr>
            <p:cNvPr id="1121" name="Google Shape;1121;p4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4183592" y="3157108"/>
            <a:ext cx="319818" cy="284137"/>
            <a:chOff x="5292575" y="3681900"/>
            <a:chExt cx="420150" cy="373275"/>
          </a:xfrm>
        </p:grpSpPr>
        <p:sp>
          <p:nvSpPr>
            <p:cNvPr id="1124" name="Google Shape;1124;p49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4677192" y="3120951"/>
            <a:ext cx="355975" cy="355975"/>
            <a:chOff x="5941025" y="3634400"/>
            <a:chExt cx="467650" cy="467650"/>
          </a:xfrm>
        </p:grpSpPr>
        <p:sp>
          <p:nvSpPr>
            <p:cNvPr id="1132" name="Google Shape;1132;p4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49"/>
          <p:cNvGrpSpPr/>
          <p:nvPr/>
        </p:nvGrpSpPr>
        <p:grpSpPr>
          <a:xfrm>
            <a:off x="5211593" y="3143673"/>
            <a:ext cx="310532" cy="310551"/>
            <a:chOff x="6643075" y="3664250"/>
            <a:chExt cx="407950" cy="407975"/>
          </a:xfrm>
        </p:grpSpPr>
        <p:sp>
          <p:nvSpPr>
            <p:cNvPr id="1139" name="Google Shape;1139;p4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49"/>
          <p:cNvGrpSpPr/>
          <p:nvPr/>
        </p:nvGrpSpPr>
        <p:grpSpPr>
          <a:xfrm>
            <a:off x="593525" y="3642373"/>
            <a:ext cx="336507" cy="336488"/>
            <a:chOff x="576250" y="4319400"/>
            <a:chExt cx="442075" cy="442050"/>
          </a:xfrm>
        </p:grpSpPr>
        <p:sp>
          <p:nvSpPr>
            <p:cNvPr id="1142" name="Google Shape;1142;p4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49"/>
          <p:cNvSpPr/>
          <p:nvPr/>
        </p:nvSpPr>
        <p:spPr>
          <a:xfrm>
            <a:off x="1091294" y="3707734"/>
            <a:ext cx="364310" cy="205790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9"/>
          <p:cNvSpPr/>
          <p:nvPr/>
        </p:nvSpPr>
        <p:spPr>
          <a:xfrm>
            <a:off x="3165812" y="3656276"/>
            <a:ext cx="308686" cy="3087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49"/>
          <p:cNvSpPr/>
          <p:nvPr/>
        </p:nvSpPr>
        <p:spPr>
          <a:xfrm>
            <a:off x="2654133" y="3675744"/>
            <a:ext cx="308686" cy="269769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49"/>
          <p:cNvSpPr/>
          <p:nvPr/>
        </p:nvSpPr>
        <p:spPr>
          <a:xfrm>
            <a:off x="3676102" y="3654887"/>
            <a:ext cx="311464" cy="31148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0" name="Google Shape;1150;p49"/>
          <p:cNvGrpSpPr/>
          <p:nvPr/>
        </p:nvGrpSpPr>
        <p:grpSpPr>
          <a:xfrm>
            <a:off x="4165057" y="3659520"/>
            <a:ext cx="356889" cy="294794"/>
            <a:chOff x="5268225" y="4341925"/>
            <a:chExt cx="468850" cy="387275"/>
          </a:xfrm>
        </p:grpSpPr>
        <p:sp>
          <p:nvSpPr>
            <p:cNvPr id="1151" name="Google Shape;1151;p49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4694814" y="3650252"/>
            <a:ext cx="320732" cy="320732"/>
            <a:chOff x="5964175" y="4329750"/>
            <a:chExt cx="421350" cy="421350"/>
          </a:xfrm>
        </p:grpSpPr>
        <p:sp>
          <p:nvSpPr>
            <p:cNvPr id="1160" name="Google Shape;1160;p4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p49"/>
          <p:cNvGrpSpPr/>
          <p:nvPr/>
        </p:nvGrpSpPr>
        <p:grpSpPr>
          <a:xfrm>
            <a:off x="1104728" y="4161931"/>
            <a:ext cx="337440" cy="326307"/>
            <a:chOff x="1247825" y="5001950"/>
            <a:chExt cx="443300" cy="428675"/>
          </a:xfrm>
        </p:grpSpPr>
        <p:sp>
          <p:nvSpPr>
            <p:cNvPr id="1163" name="Google Shape;1163;p49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49"/>
          <p:cNvGrpSpPr/>
          <p:nvPr/>
        </p:nvGrpSpPr>
        <p:grpSpPr>
          <a:xfrm>
            <a:off x="1646531" y="4145698"/>
            <a:ext cx="277191" cy="353197"/>
            <a:chOff x="1959600" y="4980625"/>
            <a:chExt cx="364150" cy="464000"/>
          </a:xfrm>
        </p:grpSpPr>
        <p:sp>
          <p:nvSpPr>
            <p:cNvPr id="1170" name="Google Shape;1170;p49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2137829" y="4159152"/>
            <a:ext cx="317953" cy="326764"/>
            <a:chOff x="2605025" y="4998300"/>
            <a:chExt cx="417700" cy="429275"/>
          </a:xfrm>
        </p:grpSpPr>
        <p:sp>
          <p:nvSpPr>
            <p:cNvPr id="1178" name="Google Shape;1178;p4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2618451" y="4161931"/>
            <a:ext cx="380067" cy="316564"/>
            <a:chOff x="3236425" y="5001950"/>
            <a:chExt cx="499300" cy="415875"/>
          </a:xfrm>
        </p:grpSpPr>
        <p:sp>
          <p:nvSpPr>
            <p:cNvPr id="1182" name="Google Shape;1182;p49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3175535" y="4145698"/>
            <a:ext cx="289237" cy="344386"/>
            <a:chOff x="3968275" y="4980625"/>
            <a:chExt cx="379975" cy="452425"/>
          </a:xfrm>
        </p:grpSpPr>
        <p:sp>
          <p:nvSpPr>
            <p:cNvPr id="1189" name="Google Shape;1189;p49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4674871" y="4222636"/>
            <a:ext cx="366175" cy="199320"/>
            <a:chOff x="5937975" y="5081700"/>
            <a:chExt cx="481050" cy="261850"/>
          </a:xfrm>
        </p:grpSpPr>
        <p:sp>
          <p:nvSpPr>
            <p:cNvPr id="1193" name="Google Shape;1193;p49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5234752" y="4184177"/>
            <a:ext cx="262804" cy="302196"/>
            <a:chOff x="6673500" y="5031175"/>
            <a:chExt cx="345250" cy="397000"/>
          </a:xfrm>
        </p:grpSpPr>
        <p:sp>
          <p:nvSpPr>
            <p:cNvPr id="1197" name="Google Shape;1197;p49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49"/>
          <p:cNvGrpSpPr/>
          <p:nvPr/>
        </p:nvGrpSpPr>
        <p:grpSpPr>
          <a:xfrm>
            <a:off x="3144497" y="583891"/>
            <a:ext cx="351332" cy="313329"/>
            <a:chOff x="3927500" y="301425"/>
            <a:chExt cx="461550" cy="411625"/>
          </a:xfrm>
        </p:grpSpPr>
        <p:sp>
          <p:nvSpPr>
            <p:cNvPr id="1203" name="Google Shape;1203;p49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5216217" y="589923"/>
            <a:ext cx="301283" cy="301283"/>
            <a:chOff x="6649150" y="309350"/>
            <a:chExt cx="395800" cy="395800"/>
          </a:xfrm>
        </p:grpSpPr>
        <p:sp>
          <p:nvSpPr>
            <p:cNvPr id="1231" name="Google Shape;1231;p49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49"/>
          <p:cNvGrpSpPr/>
          <p:nvPr/>
        </p:nvGrpSpPr>
        <p:grpSpPr>
          <a:xfrm>
            <a:off x="4702217" y="596869"/>
            <a:ext cx="305926" cy="289694"/>
            <a:chOff x="5973900" y="318475"/>
            <a:chExt cx="401900" cy="380575"/>
          </a:xfrm>
        </p:grpSpPr>
        <p:sp>
          <p:nvSpPr>
            <p:cNvPr id="1255" name="Google Shape;1255;p4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9"/>
          <p:cNvGrpSpPr/>
          <p:nvPr/>
        </p:nvGrpSpPr>
        <p:grpSpPr>
          <a:xfrm>
            <a:off x="1120504" y="1061734"/>
            <a:ext cx="310532" cy="378678"/>
            <a:chOff x="1268550" y="929175"/>
            <a:chExt cx="407950" cy="497475"/>
          </a:xfrm>
        </p:grpSpPr>
        <p:sp>
          <p:nvSpPr>
            <p:cNvPr id="1270" name="Google Shape;1270;p4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5183314" y="1076102"/>
            <a:ext cx="367089" cy="352264"/>
            <a:chOff x="6605925" y="948050"/>
            <a:chExt cx="482250" cy="462775"/>
          </a:xfrm>
        </p:grpSpPr>
        <p:sp>
          <p:nvSpPr>
            <p:cNvPr id="1274" name="Google Shape;1274;p49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49"/>
          <p:cNvGrpSpPr/>
          <p:nvPr/>
        </p:nvGrpSpPr>
        <p:grpSpPr>
          <a:xfrm>
            <a:off x="5269063" y="2119384"/>
            <a:ext cx="195590" cy="310094"/>
            <a:chOff x="6718575" y="2318625"/>
            <a:chExt cx="256950" cy="407375"/>
          </a:xfrm>
        </p:grpSpPr>
        <p:sp>
          <p:nvSpPr>
            <p:cNvPr id="1281" name="Google Shape;1281;p4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2643932" y="2687144"/>
            <a:ext cx="329086" cy="200253"/>
            <a:chOff x="3269900" y="3064500"/>
            <a:chExt cx="432325" cy="263075"/>
          </a:xfrm>
        </p:grpSpPr>
        <p:sp>
          <p:nvSpPr>
            <p:cNvPr id="1290" name="Google Shape;1290;p4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5246798" y="2625962"/>
            <a:ext cx="240102" cy="337440"/>
            <a:chOff x="6689325" y="2984125"/>
            <a:chExt cx="315425" cy="443300"/>
          </a:xfrm>
        </p:grpSpPr>
        <p:sp>
          <p:nvSpPr>
            <p:cNvPr id="1294" name="Google Shape;1294;p49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49"/>
          <p:cNvGrpSpPr/>
          <p:nvPr/>
        </p:nvGrpSpPr>
        <p:grpSpPr>
          <a:xfrm>
            <a:off x="1668321" y="3617349"/>
            <a:ext cx="232223" cy="375424"/>
            <a:chOff x="1988225" y="4286525"/>
            <a:chExt cx="305075" cy="493200"/>
          </a:xfrm>
        </p:grpSpPr>
        <p:sp>
          <p:nvSpPr>
            <p:cNvPr id="1300" name="Google Shape;1300;p49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49"/>
          <p:cNvGrpSpPr/>
          <p:nvPr/>
        </p:nvGrpSpPr>
        <p:grpSpPr>
          <a:xfrm>
            <a:off x="2160988" y="3643763"/>
            <a:ext cx="280426" cy="355043"/>
            <a:chOff x="2635450" y="4321225"/>
            <a:chExt cx="368400" cy="466425"/>
          </a:xfrm>
        </p:grpSpPr>
        <p:sp>
          <p:nvSpPr>
            <p:cNvPr id="1308" name="Google Shape;1308;p49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49"/>
          <p:cNvGrpSpPr/>
          <p:nvPr/>
        </p:nvGrpSpPr>
        <p:grpSpPr>
          <a:xfrm>
            <a:off x="5211593" y="3634952"/>
            <a:ext cx="310532" cy="347621"/>
            <a:chOff x="6643075" y="4309650"/>
            <a:chExt cx="407950" cy="456675"/>
          </a:xfrm>
        </p:grpSpPr>
        <p:sp>
          <p:nvSpPr>
            <p:cNvPr id="1315" name="Google Shape;1315;p4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49"/>
          <p:cNvGrpSpPr/>
          <p:nvPr/>
        </p:nvGrpSpPr>
        <p:grpSpPr>
          <a:xfrm>
            <a:off x="4138643" y="4125774"/>
            <a:ext cx="409735" cy="393046"/>
            <a:chOff x="5233525" y="4954450"/>
            <a:chExt cx="538275" cy="516350"/>
          </a:xfrm>
        </p:grpSpPr>
        <p:sp>
          <p:nvSpPr>
            <p:cNvPr id="1325" name="Google Shape;1325;p49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49"/>
          <p:cNvGrpSpPr/>
          <p:nvPr/>
        </p:nvGrpSpPr>
        <p:grpSpPr>
          <a:xfrm>
            <a:off x="3623254" y="4132720"/>
            <a:ext cx="417157" cy="379154"/>
            <a:chOff x="4556450" y="4963575"/>
            <a:chExt cx="548025" cy="498100"/>
          </a:xfrm>
        </p:grpSpPr>
        <p:sp>
          <p:nvSpPr>
            <p:cNvPr id="1337" name="Google Shape;1337;p49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49"/>
          <p:cNvGrpSpPr/>
          <p:nvPr/>
        </p:nvGrpSpPr>
        <p:grpSpPr>
          <a:xfrm>
            <a:off x="559690" y="4214758"/>
            <a:ext cx="403246" cy="222955"/>
            <a:chOff x="531800" y="5071350"/>
            <a:chExt cx="529750" cy="292900"/>
          </a:xfrm>
        </p:grpSpPr>
        <p:sp>
          <p:nvSpPr>
            <p:cNvPr id="1343" name="Google Shape;1343;p49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49"/>
          <p:cNvGrpSpPr/>
          <p:nvPr/>
        </p:nvGrpSpPr>
        <p:grpSpPr>
          <a:xfrm>
            <a:off x="7091494" y="2032000"/>
            <a:ext cx="433992" cy="422729"/>
            <a:chOff x="5916675" y="927975"/>
            <a:chExt cx="516350" cy="502950"/>
          </a:xfrm>
        </p:grpSpPr>
        <p:sp>
          <p:nvSpPr>
            <p:cNvPr id="1351" name="Google Shape;1351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49"/>
          <p:cNvGrpSpPr/>
          <p:nvPr/>
        </p:nvGrpSpPr>
        <p:grpSpPr>
          <a:xfrm>
            <a:off x="6207514" y="2737902"/>
            <a:ext cx="1079481" cy="1051467"/>
            <a:chOff x="5916675" y="927975"/>
            <a:chExt cx="516350" cy="502950"/>
          </a:xfrm>
        </p:grpSpPr>
        <p:sp>
          <p:nvSpPr>
            <p:cNvPr id="1354" name="Google Shape;1354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9"/>
          <p:cNvGrpSpPr/>
          <p:nvPr/>
        </p:nvGrpSpPr>
        <p:grpSpPr>
          <a:xfrm>
            <a:off x="6207657" y="2032000"/>
            <a:ext cx="433992" cy="422729"/>
            <a:chOff x="5916675" y="927975"/>
            <a:chExt cx="516350" cy="502950"/>
          </a:xfrm>
        </p:grpSpPr>
        <p:sp>
          <p:nvSpPr>
            <p:cNvPr id="1357" name="Google Shape;1357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9;p49"/>
          <p:cNvSpPr/>
          <p:nvPr/>
        </p:nvSpPr>
        <p:spPr>
          <a:xfrm>
            <a:off x="7233766" y="2274649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9"/>
          <p:cNvSpPr/>
          <p:nvPr/>
        </p:nvSpPr>
        <p:spPr>
          <a:xfrm>
            <a:off x="6399818" y="22683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49"/>
          <p:cNvSpPr/>
          <p:nvPr/>
        </p:nvSpPr>
        <p:spPr>
          <a:xfrm>
            <a:off x="6685353" y="332591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49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6AC7E9-F2DB-47DD-806F-C824BDBE3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472" y="530817"/>
            <a:ext cx="2591025" cy="15241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384" name="Google Shape;384;p28"/>
          <p:cNvGrpSpPr/>
          <p:nvPr/>
        </p:nvGrpSpPr>
        <p:grpSpPr>
          <a:xfrm flipH="1">
            <a:off x="125036" y="2932502"/>
            <a:ext cx="2792552" cy="2221397"/>
            <a:chOff x="9925050" y="4203700"/>
            <a:chExt cx="2267050" cy="1803375"/>
          </a:xfrm>
        </p:grpSpPr>
        <p:sp>
          <p:nvSpPr>
            <p:cNvPr id="385" name="Google Shape;385;p28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249A2DC-7C19-441B-BB8E-4CAF3A58900F}"/>
              </a:ext>
            </a:extLst>
          </p:cNvPr>
          <p:cNvSpPr/>
          <p:nvPr/>
        </p:nvSpPr>
        <p:spPr>
          <a:xfrm>
            <a:off x="3359281" y="632449"/>
            <a:ext cx="5527721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dirty="0">
                <a:latin typeface="Barlow Light" panose="020B0604020202020204" charset="0"/>
                <a:cs typeface="Miriam Libre" panose="020B0604020202020204" charset="-79"/>
              </a:rPr>
            </a:b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- Sinds twintig jaar zijn we getuige van de dematerialisatie van diensten van algemeen belang. De gezondheidscrisis heeft dit proces versneld.</a:t>
            </a:r>
            <a:b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</a:br>
            <a:b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</a:b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- Vier op de tien Belgen 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zijn 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kwetsbaar voor de 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toenemende 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digitalisering van de 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samenleving.</a:t>
            </a:r>
            <a:br>
              <a:rPr lang="fr-FR" sz="1250" dirty="0">
                <a:latin typeface="Barlow Light" panose="020B0604020202020204" charset="0"/>
                <a:cs typeface="Miriam Libre" panose="020B0604020202020204" charset="-79"/>
              </a:rPr>
            </a:br>
            <a:br>
              <a:rPr lang="fr-FR" sz="1250" dirty="0">
                <a:latin typeface="Barlow Light" panose="020B0604020202020204" charset="0"/>
                <a:cs typeface="Miriam Libre" panose="020B0604020202020204" charset="-79"/>
              </a:rPr>
            </a:b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- De dematerialisatie van de overheidsdiensten leidt tot nieuwe moeilijkheden bij de toegang tot rechten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. Deze nieuwe 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belemmeringen komen bovenop 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de reeds bestaande moeilijkheden voor de « 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kwetsbaarste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en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laagst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opgeleide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personen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", aangezien dematerialisatie de reeds bestaande problemen noch oplost, noch verzacht (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Revil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en Warin 2019). </a:t>
            </a:r>
          </a:p>
          <a:p>
            <a:endParaRPr lang="fr-FR" sz="1250" dirty="0">
              <a:latin typeface="Barlow Light" panose="020B0604020202020204" charset="0"/>
              <a:cs typeface="Miriam Libre" panose="020B0604020202020204" charset="-79"/>
            </a:endParaRPr>
          </a:p>
          <a:p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- « Digitale </a:t>
            </a:r>
            <a:r>
              <a:rPr lang="fr-FR" sz="1250" b="1" dirty="0" err="1">
                <a:latin typeface="Barlow Light" panose="020B0604020202020204" charset="0"/>
                <a:cs typeface="Miriam Libre" panose="020B0604020202020204" charset="-79"/>
              </a:rPr>
              <a:t>ondoordachtheid</a:t>
            </a:r>
            <a:r>
              <a:rPr lang="fr-FR" sz="1250" b="1" dirty="0">
                <a:latin typeface="Barlow Light" panose="020B0604020202020204" charset="0"/>
                <a:cs typeface="Miriam Libre" panose="020B0604020202020204" charset="-79"/>
              </a:rPr>
              <a:t> »: 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Er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is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nl-BE" sz="1250" dirty="0">
                <a:latin typeface="Barlow Light" panose="020B0604020202020204" charset="0"/>
                <a:cs typeface="Miriam Libre" panose="020B0604020202020204" charset="-79"/>
              </a:rPr>
              <a:t>binnen de diensten van algemeen belang 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niet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grondig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nagedacht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over de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gevolgen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van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digitaliseringsprocessen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,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alsof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digitalisering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een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evidentie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zou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zijn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… De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beginselen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van universaliteit,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gelijke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behandeling en continuïteit waarop de openbare diensten zijn gebaseerd,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stonden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niet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centraal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in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deze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 </a:t>
            </a:r>
            <a:r>
              <a:rPr lang="fr-FR" sz="1250" dirty="0" err="1">
                <a:latin typeface="Barlow Light" panose="020B0604020202020204" charset="0"/>
                <a:cs typeface="Miriam Libre" panose="020B0604020202020204" charset="-79"/>
              </a:rPr>
              <a:t>evolutie</a:t>
            </a:r>
            <a:r>
              <a:rPr lang="fr-FR" sz="1250" dirty="0">
                <a:latin typeface="Barlow Light" panose="020B0604020202020204" charset="0"/>
                <a:cs typeface="Miriam Libre" panose="020B0604020202020204" charset="-79"/>
              </a:rPr>
              <a:t>.</a:t>
            </a:r>
            <a:endParaRPr lang="fr-BE" sz="1250" dirty="0">
              <a:latin typeface="Barlow Light" panose="020B0604020202020204" charset="0"/>
              <a:cs typeface="Miriam Libre" panose="020B0604020202020204" charset="-79"/>
            </a:endParaRPr>
          </a:p>
        </p:txBody>
      </p:sp>
      <p:sp>
        <p:nvSpPr>
          <p:cNvPr id="23" name="Google Shape;261;p16">
            <a:extLst>
              <a:ext uri="{FF2B5EF4-FFF2-40B4-BE49-F238E27FC236}">
                <a16:creationId xmlns:a16="http://schemas.microsoft.com/office/drawing/2014/main" id="{8F1FEFFC-B0E1-40C2-B70A-EEC96AA5AD32}"/>
              </a:ext>
            </a:extLst>
          </p:cNvPr>
          <p:cNvSpPr txBox="1">
            <a:spLocks/>
          </p:cNvSpPr>
          <p:nvPr/>
        </p:nvSpPr>
        <p:spPr>
          <a:xfrm>
            <a:off x="3359281" y="-17779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Miriam Libre" panose="020B0604020202020204" charset="-79"/>
                <a:cs typeface="Miriam Libre" panose="020B0604020202020204" charset="-79"/>
              </a:rPr>
              <a:t>Context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E8A0111-A626-41B4-94CA-B276875D9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41" y="4511051"/>
            <a:ext cx="474918" cy="5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fr-FR" sz="1400" dirty="0"/>
              <a:t>"[...] door het opleggen van de digitale </a:t>
            </a:r>
            <a:r>
              <a:rPr lang="fr-FR" sz="1400" dirty="0" err="1"/>
              <a:t>weg</a:t>
            </a:r>
            <a:br>
              <a:rPr lang="fr-FR" sz="1400" dirty="0"/>
            </a:br>
            <a:r>
              <a:rPr lang="fr-FR" sz="1400" dirty="0" err="1"/>
              <a:t>als</a:t>
            </a:r>
            <a:r>
              <a:rPr lang="fr-FR" sz="1400" dirty="0"/>
              <a:t> de </a:t>
            </a:r>
            <a:r>
              <a:rPr lang="fr-FR" sz="1400" dirty="0" err="1"/>
              <a:t>belangrijkste</a:t>
            </a:r>
            <a:r>
              <a:rPr lang="fr-FR" sz="1400" dirty="0"/>
              <a:t> - of </a:t>
            </a:r>
            <a:r>
              <a:rPr lang="fr-FR" sz="1400" dirty="0" err="1"/>
              <a:t>gaandeweg</a:t>
            </a:r>
            <a:r>
              <a:rPr lang="fr-FR" sz="1400" dirty="0"/>
              <a:t> </a:t>
            </a:r>
            <a:r>
              <a:rPr lang="fr-FR" sz="1400" dirty="0" err="1"/>
              <a:t>zelfs</a:t>
            </a:r>
            <a:r>
              <a:rPr lang="fr-FR" sz="1400" dirty="0"/>
              <a:t> de </a:t>
            </a:r>
            <a:r>
              <a:rPr lang="fr-FR" sz="1400" dirty="0" err="1"/>
              <a:t>enige</a:t>
            </a:r>
            <a:r>
              <a:rPr lang="fr-FR" sz="1400" dirty="0"/>
              <a:t> - </a:t>
            </a:r>
            <a:r>
              <a:rPr lang="fr-FR" sz="1400" dirty="0" err="1"/>
              <a:t>toegang</a:t>
            </a:r>
            <a:r>
              <a:rPr lang="fr-FR" sz="1400" dirty="0"/>
              <a:t> </a:t>
            </a:r>
            <a:r>
              <a:rPr lang="fr-FR" sz="1400" dirty="0" err="1"/>
              <a:t>tot</a:t>
            </a:r>
            <a:br>
              <a:rPr lang="fr-FR" sz="1400" dirty="0"/>
            </a:br>
            <a:r>
              <a:rPr lang="fr-FR" sz="1400" dirty="0"/>
              <a:t>diensten, </a:t>
            </a:r>
            <a:r>
              <a:rPr lang="fr-FR" sz="1400" dirty="0" err="1"/>
              <a:t>leggen</a:t>
            </a:r>
            <a:r>
              <a:rPr lang="fr-FR" sz="1400" dirty="0"/>
              <a:t> </a:t>
            </a:r>
            <a:r>
              <a:rPr lang="fr-FR" sz="1400" dirty="0" err="1"/>
              <a:t>administraties</a:t>
            </a:r>
            <a:r>
              <a:rPr lang="fr-FR" sz="1400" dirty="0"/>
              <a:t> de </a:t>
            </a:r>
            <a:r>
              <a:rPr lang="fr-FR" sz="1400" dirty="0" err="1"/>
              <a:t>verantwoordelijkheid</a:t>
            </a:r>
            <a:r>
              <a:rPr lang="fr-FR" sz="1400" dirty="0"/>
              <a:t> </a:t>
            </a:r>
            <a:r>
              <a:rPr lang="fr-FR" sz="1400" dirty="0" err="1"/>
              <a:t>volledig</a:t>
            </a:r>
            <a:r>
              <a:rPr lang="fr-FR" sz="1400" dirty="0"/>
              <a:t> </a:t>
            </a:r>
            <a:r>
              <a:rPr lang="fr-FR" sz="1400" dirty="0" err="1"/>
              <a:t>bij</a:t>
            </a:r>
            <a:r>
              <a:rPr lang="fr-FR" sz="1400" dirty="0"/>
              <a:t> het individu: die </a:t>
            </a:r>
            <a:r>
              <a:rPr lang="fr-FR" sz="1400" dirty="0" err="1"/>
              <a:t>wordt</a:t>
            </a:r>
            <a:r>
              <a:rPr lang="fr-FR" sz="1400" dirty="0"/>
              <a:t> </a:t>
            </a:r>
            <a:r>
              <a:rPr lang="fr-FR" sz="1400" dirty="0" err="1"/>
              <a:t>verplicht</a:t>
            </a:r>
            <a:r>
              <a:rPr lang="fr-FR" sz="1400" dirty="0"/>
              <a:t> om de digitale </a:t>
            </a:r>
            <a:r>
              <a:rPr lang="fr-FR" sz="1400" dirty="0" err="1"/>
              <a:t>technologieën</a:t>
            </a:r>
            <a:r>
              <a:rPr lang="fr-FR" sz="1400" dirty="0"/>
              <a:t> en de </a:t>
            </a:r>
            <a:r>
              <a:rPr lang="fr-FR" sz="1400" dirty="0" err="1"/>
              <a:t>kennis</a:t>
            </a:r>
            <a:r>
              <a:rPr lang="fr-FR" sz="1400" dirty="0"/>
              <a:t> </a:t>
            </a:r>
            <a:r>
              <a:rPr lang="fr-FR" sz="1400" dirty="0" err="1"/>
              <a:t>ervan</a:t>
            </a:r>
            <a:r>
              <a:rPr lang="fr-FR" sz="1400" dirty="0"/>
              <a:t> te </a:t>
            </a:r>
            <a:r>
              <a:rPr lang="fr-FR" sz="1400" dirty="0" err="1"/>
              <a:t>verwerven</a:t>
            </a:r>
            <a:r>
              <a:rPr lang="fr-FR" sz="1400" i="0" dirty="0"/>
              <a:t>. </a:t>
            </a:r>
          </a:p>
          <a:p>
            <a:pPr marL="0" lvl="0" indent="0">
              <a:buNone/>
            </a:pPr>
            <a:r>
              <a:rPr lang="fr-FR" sz="1400" i="0" dirty="0"/>
              <a:t>Perrine Brotcorne</a:t>
            </a:r>
            <a:endParaRPr sz="1400" i="0" dirty="0"/>
          </a:p>
        </p:txBody>
      </p:sp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E11E31-8BC2-4722-8B03-23E5F5418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663" y="4248654"/>
            <a:ext cx="410674" cy="4427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1297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/>
              <a:t>Digitale ongelijkheden</a:t>
            </a:r>
            <a:endParaRPr sz="2400"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089892"/>
            <a:ext cx="5138700" cy="33897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r-BE" sz="2000" b="1" dirty="0" err="1"/>
              <a:t>Materiaal</a:t>
            </a:r>
            <a:r>
              <a:rPr lang="fr-BE" sz="2000" b="1" dirty="0"/>
              <a:t> </a:t>
            </a:r>
            <a:r>
              <a:rPr lang="fr-BE" sz="1600" b="1" dirty="0"/>
              <a:t>(</a:t>
            </a:r>
            <a:r>
              <a:rPr lang="fr-BE" sz="1600" b="1" dirty="0" err="1"/>
              <a:t>kloof</a:t>
            </a:r>
            <a:r>
              <a:rPr lang="fr-BE" sz="1600" b="1" dirty="0"/>
              <a:t> 1</a:t>
            </a:r>
            <a:r>
              <a:rPr lang="fr-BE" sz="1600" b="1" baseline="30000" dirty="0"/>
              <a:t>ste</a:t>
            </a:r>
            <a:r>
              <a:rPr lang="fr-BE" sz="1600" b="1" dirty="0"/>
              <a:t> </a:t>
            </a:r>
            <a:r>
              <a:rPr lang="fr-BE" sz="1600" b="1" dirty="0" err="1"/>
              <a:t>graad</a:t>
            </a:r>
            <a:r>
              <a:rPr lang="fr-BE" sz="1600" b="1" dirty="0"/>
              <a:t>)</a:t>
            </a:r>
            <a:r>
              <a:rPr lang="fr-BE" sz="2000" b="1" dirty="0">
                <a:sym typeface="Wingdings" panose="05000000000000000000" pitchFamily="2" charset="2"/>
              </a:rPr>
              <a:t>: </a:t>
            </a:r>
            <a:r>
              <a:rPr lang="fr-BE" sz="1800" dirty="0">
                <a:sym typeface="Wingdings" panose="05000000000000000000" pitchFamily="2" charset="2"/>
              </a:rPr>
              <a:t>kosten, aansluitingskosten, enz. </a:t>
            </a:r>
            <a:r>
              <a:rPr lang="fr-FR" sz="1200" i="1" dirty="0">
                <a:sym typeface="Wingdings" panose="05000000000000000000" pitchFamily="2" charset="2"/>
              </a:rPr>
              <a:t>LEE-enquête 2019: </a:t>
            </a:r>
            <a:r>
              <a:rPr lang="fr-FR" sz="1200" b="1" i="1" dirty="0"/>
              <a:t>Minder toegang tot computers, </a:t>
            </a:r>
            <a:r>
              <a:rPr lang="fr-FR" sz="1200" b="1" i="1" dirty="0" err="1"/>
              <a:t>tablets</a:t>
            </a:r>
            <a:r>
              <a:rPr lang="fr-FR" sz="1200" b="1" i="1" dirty="0"/>
              <a:t> en internet </a:t>
            </a:r>
            <a:r>
              <a:rPr lang="fr-FR" sz="1200" i="1" dirty="0"/>
              <a:t>dan de </a:t>
            </a:r>
            <a:r>
              <a:rPr lang="fr-FR" sz="1200" i="1" dirty="0" err="1"/>
              <a:t>Belgische</a:t>
            </a:r>
            <a:r>
              <a:rPr lang="fr-FR" sz="1200" i="1" dirty="0"/>
              <a:t> </a:t>
            </a:r>
            <a:r>
              <a:rPr lang="fr-FR" sz="1200" i="1" dirty="0" err="1"/>
              <a:t>bevolking</a:t>
            </a:r>
            <a:r>
              <a:rPr lang="fr-FR" sz="1200" i="1" dirty="0"/>
              <a:t> in het </a:t>
            </a:r>
            <a:r>
              <a:rPr lang="fr-FR" sz="1200" i="1" dirty="0" err="1"/>
              <a:t>algemeen</a:t>
            </a:r>
            <a:endParaRPr lang="fr-BE" sz="2000" dirty="0">
              <a:sym typeface="Wingdings" panose="05000000000000000000" pitchFamily="2" charset="2"/>
            </a:endParaRPr>
          </a:p>
          <a:p>
            <a:pPr lvl="0"/>
            <a:r>
              <a:rPr lang="fr-FR" sz="2000" b="1" dirty="0">
                <a:sym typeface="Wingdings" panose="05000000000000000000" pitchFamily="2" charset="2"/>
              </a:rPr>
              <a:t>Gebruik/begrip van de </a:t>
            </a:r>
            <a:r>
              <a:rPr lang="fr-FR" sz="2000" b="1" dirty="0" err="1">
                <a:sym typeface="Wingdings" panose="05000000000000000000" pitchFamily="2" charset="2"/>
              </a:rPr>
              <a:t>processen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BE" sz="1600" b="1" dirty="0"/>
              <a:t>(</a:t>
            </a:r>
            <a:r>
              <a:rPr lang="fr-BE" sz="1600" b="1" dirty="0" err="1"/>
              <a:t>kloof</a:t>
            </a:r>
            <a:r>
              <a:rPr lang="fr-BE" sz="1600" b="1" dirty="0"/>
              <a:t> 2</a:t>
            </a:r>
            <a:r>
              <a:rPr lang="fr-BE" sz="1600" b="1" baseline="30000" dirty="0"/>
              <a:t>e</a:t>
            </a:r>
            <a:r>
              <a:rPr lang="fr-BE" sz="1600" b="1" dirty="0"/>
              <a:t> /3</a:t>
            </a:r>
            <a:r>
              <a:rPr lang="fr-BE" sz="1600" b="1" baseline="30000" dirty="0"/>
              <a:t>e</a:t>
            </a:r>
            <a:r>
              <a:rPr lang="fr-BE" sz="1600" b="1" dirty="0"/>
              <a:t>  graad)</a:t>
            </a:r>
            <a:r>
              <a:rPr lang="fr-FR" sz="1800" dirty="0">
                <a:sym typeface="Wingdings" panose="05000000000000000000" pitchFamily="2" charset="2"/>
              </a:rPr>
              <a:t>: </a:t>
            </a:r>
            <a:r>
              <a:rPr lang="fr-FR" sz="1800" dirty="0" err="1">
                <a:sym typeface="Wingdings" panose="05000000000000000000" pitchFamily="2" charset="2"/>
              </a:rPr>
              <a:t>nuttig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gebruik</a:t>
            </a:r>
            <a:r>
              <a:rPr lang="fr-FR" sz="1800" dirty="0">
                <a:sym typeface="Wingdings" panose="05000000000000000000" pitchFamily="2" charset="2"/>
              </a:rPr>
              <a:t> maken van de digitale technologie, zich aanpassen aan de gebruiksnormen </a:t>
            </a:r>
            <a:r>
              <a:rPr lang="fr-FR" sz="1200" i="1" dirty="0">
                <a:sym typeface="Wingdings" panose="05000000000000000000" pitchFamily="2" charset="2"/>
              </a:rPr>
              <a:t>(die niet overeenstemmen met het gebruik van iedereen: slechts 28% van de Brusselse leerlingen gebruikt e-mail, wat niet betekent dat ze niet digitaal geletterd zijn (LEE 2019), </a:t>
            </a:r>
            <a:r>
              <a:rPr lang="fr-FR" sz="1200" i="1" dirty="0"/>
              <a:t>57% van de laaggeschoolde internetgebruikers en 56% van de mensen met een laag inkomen hebben nog nooit administratieve procedures online uitgevoerd (FRB 2021).</a:t>
            </a:r>
            <a:endParaRPr lang="fr-FR" sz="2000" i="1" dirty="0">
              <a:sym typeface="Wingdings" panose="05000000000000000000" pitchFamily="2" charset="2"/>
            </a:endParaRPr>
          </a:p>
          <a:p>
            <a:pPr lvl="0"/>
            <a:endParaRPr lang="fr-BE" sz="2000" b="1" dirty="0">
              <a:sym typeface="Wingdings" panose="05000000000000000000" pitchFamily="2" charset="2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endParaRPr lang="en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D32351-8DD7-4F0B-B3F8-D7FED7744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13" y="4570974"/>
            <a:ext cx="410674" cy="4427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5B0682-3319-4176-B6E3-511C579DF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140" y="735808"/>
            <a:ext cx="4663620" cy="33012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1F0284-6EF6-4390-8713-92133CB324E2}"/>
              </a:ext>
            </a:extLst>
          </p:cNvPr>
          <p:cNvSpPr/>
          <p:nvPr/>
        </p:nvSpPr>
        <p:spPr>
          <a:xfrm>
            <a:off x="4305581" y="33002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800" dirty="0">
                <a:latin typeface="Barlow Light" panose="020B0604020202020204" charset="0"/>
              </a:rPr>
              <a:t>Bron : http://cohesionsociale.wallonie.be/sites/default/files/RCS%20-%20TIC%20-%20PRINT.pdf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C545FD4-ABFE-4AF8-84E7-B1C2717FD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663" y="4248654"/>
            <a:ext cx="410674" cy="4427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/>
              <a:t>Gevolgen van digitale </a:t>
            </a:r>
            <a:r>
              <a:rPr lang="fr-FR" sz="2400" dirty="0" err="1"/>
              <a:t>uitsluiting</a:t>
            </a:r>
            <a:endParaRPr sz="2400"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146359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None/>
            </a:pPr>
            <a:endParaRPr lang="fr-BE"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fr-BE" sz="2000" b="1" dirty="0"/>
              <a:t>Discriminatie </a:t>
            </a:r>
            <a:r>
              <a:rPr lang="fr-BE" sz="2000" dirty="0"/>
              <a:t>(financieel, beroepsmatig, </a:t>
            </a:r>
            <a:r>
              <a:rPr lang="fr-BE" sz="2000" dirty="0" err="1"/>
              <a:t>sociaal</a:t>
            </a:r>
            <a:r>
              <a:rPr lang="fr-BE" sz="2000" dirty="0"/>
              <a:t> enz.) </a:t>
            </a:r>
            <a:br>
              <a:rPr lang="fr-BE" sz="2000" dirty="0"/>
            </a:br>
            <a:endParaRPr lang="fr-BE" sz="2000" dirty="0">
              <a:sym typeface="Wingdings" panose="05000000000000000000" pitchFamily="2" charset="2"/>
            </a:endParaRPr>
          </a:p>
          <a:p>
            <a:pPr lvl="0"/>
            <a:r>
              <a:rPr lang="fr-FR" sz="2000" b="1" dirty="0" err="1">
                <a:sym typeface="Wingdings" panose="05000000000000000000" pitchFamily="2" charset="2"/>
              </a:rPr>
              <a:t>Geen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gebruik</a:t>
            </a:r>
            <a:r>
              <a:rPr lang="fr-FR" sz="2000" b="1" dirty="0">
                <a:sym typeface="Wingdings" panose="05000000000000000000" pitchFamily="2" charset="2"/>
              </a:rPr>
              <a:t> (</a:t>
            </a:r>
            <a:r>
              <a:rPr lang="fr-FR" sz="2000" b="1" dirty="0" err="1">
                <a:sym typeface="Wingdings" panose="05000000000000000000" pitchFamily="2" charset="2"/>
              </a:rPr>
              <a:t>meer</a:t>
            </a:r>
            <a:r>
              <a:rPr lang="fr-FR" sz="2000" b="1" dirty="0">
                <a:sym typeface="Wingdings" panose="05000000000000000000" pitchFamily="2" charset="2"/>
              </a:rPr>
              <a:t>) </a:t>
            </a:r>
            <a:r>
              <a:rPr lang="fr-FR" sz="2000" b="1" dirty="0" err="1">
                <a:sym typeface="Wingdings" panose="05000000000000000000" pitchFamily="2" charset="2"/>
              </a:rPr>
              <a:t>maken</a:t>
            </a:r>
            <a:r>
              <a:rPr lang="fr-FR" sz="2000" b="1" dirty="0">
                <a:sym typeface="Wingdings" panose="05000000000000000000" pitchFamily="2" charset="2"/>
              </a:rPr>
              <a:t> van </a:t>
            </a:r>
            <a:r>
              <a:rPr lang="fr-FR" sz="2000" b="1" dirty="0" err="1">
                <a:sym typeface="Wingdings" panose="05000000000000000000" pitchFamily="2" charset="2"/>
              </a:rPr>
              <a:t>rechten</a:t>
            </a:r>
            <a:r>
              <a:rPr lang="fr-FR" sz="2000" b="1" dirty="0">
                <a:sym typeface="Wingdings" panose="05000000000000000000" pitchFamily="2" charset="2"/>
              </a:rPr>
              <a:t>, toenemende marginalisering, </a:t>
            </a:r>
            <a:r>
              <a:rPr lang="fr-FR" sz="2000" b="1" dirty="0" err="1">
                <a:sym typeface="Wingdings" panose="05000000000000000000" pitchFamily="2" charset="2"/>
              </a:rPr>
              <a:t>afhaken</a:t>
            </a:r>
            <a:r>
              <a:rPr lang="fr-FR" sz="2000" b="1" dirty="0">
                <a:sym typeface="Wingdings" panose="05000000000000000000" pitchFamily="2" charset="2"/>
              </a:rPr>
              <a:t>/isolement</a:t>
            </a:r>
            <a:endParaRPr lang="fr-BE" sz="2000" b="1" dirty="0">
              <a:sym typeface="Wingdings" panose="05000000000000000000" pitchFamily="2" charset="2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endParaRPr lang="en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CEEC1E-BF96-4E10-90ED-B54DD0AD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13" y="4463446"/>
            <a:ext cx="410674" cy="4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4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F3A3D5E-1416-4817-A4C7-19D5562F7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6350" y="3266894"/>
            <a:ext cx="3891300" cy="1159800"/>
          </a:xfrm>
        </p:spPr>
        <p:txBody>
          <a:bodyPr/>
          <a:lstStyle/>
          <a:p>
            <a:r>
              <a:rPr lang="fr-FR" dirty="0" err="1"/>
              <a:t>Enkel</a:t>
            </a:r>
            <a:r>
              <a:rPr lang="fr-FR" dirty="0"/>
              <a:t> digitale </a:t>
            </a:r>
            <a:r>
              <a:rPr lang="fr-FR" dirty="0" err="1"/>
              <a:t>toegang</a:t>
            </a:r>
            <a:r>
              <a:rPr lang="fr-FR" dirty="0"/>
              <a:t> tot rechten</a:t>
            </a:r>
            <a:br>
              <a:rPr lang="fr-FR" dirty="0"/>
            </a:br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D0DE933-47E1-4357-91B0-5F1F7A41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663" y="4248654"/>
            <a:ext cx="410674" cy="4427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57200" y="1091200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Beleid inzake digitale inclusie</a:t>
            </a:r>
            <a:endParaRPr dirty="0"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3101651" y="19486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0000"/>
                </a:solidFill>
              </a:rPr>
              <a:t>Digitale bemiddeling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Begeleiding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Ontwikkeling van vaardigheden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57199" y="19486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1" dirty="0">
                <a:solidFill>
                  <a:srgbClr val="000000"/>
                </a:solidFill>
              </a:rPr>
              <a:t>Digitale toegankelijkheid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Wetgeving &gt; EU-</a:t>
            </a:r>
            <a:r>
              <a:rPr lang="fr-FR" sz="1600" dirty="0" err="1">
                <a:solidFill>
                  <a:srgbClr val="000000"/>
                </a:solidFill>
              </a:rPr>
              <a:t>richtlijn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inzake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toegang</a:t>
            </a:r>
            <a:r>
              <a:rPr lang="fr-FR" sz="1600" dirty="0">
                <a:solidFill>
                  <a:srgbClr val="000000"/>
                </a:solidFill>
              </a:rPr>
              <a:t>: websites moeten voldoen aan WCAG-norm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Controle door </a:t>
            </a:r>
            <a:r>
              <a:rPr lang="fr-FR" sz="1600" dirty="0" err="1">
                <a:solidFill>
                  <a:srgbClr val="000000"/>
                </a:solidFill>
              </a:rPr>
              <a:t>Bosa</a:t>
            </a:r>
            <a:endParaRPr lang="fr-FR" sz="1200" dirty="0">
              <a:solidFill>
                <a:srgbClr val="000000"/>
              </a:solidFill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fr-FR"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200" i="1" dirty="0">
              <a:solidFill>
                <a:srgbClr val="000000"/>
              </a:solid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55DD72-FAE3-4A58-BD6A-0CF23444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597" y="96375"/>
            <a:ext cx="491605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80770"/>
      </p:ext>
    </p:extLst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Diavoorstelling (16:9)</PresentationFormat>
  <Paragraphs>95</Paragraphs>
  <Slides>22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Barlow</vt:lpstr>
      <vt:lpstr>Work Sans</vt:lpstr>
      <vt:lpstr>Arial</vt:lpstr>
      <vt:lpstr>Calibri</vt:lpstr>
      <vt:lpstr>Miriam Libre</vt:lpstr>
      <vt:lpstr>Barlow Light</vt:lpstr>
      <vt:lpstr>Roderigo template</vt:lpstr>
      <vt:lpstr> Digitale toegankelijkheid :  De staat garandeert geen gelijkheid</vt:lpstr>
      <vt:lpstr>Wie we zijn</vt:lpstr>
      <vt:lpstr>PowerPoint-presentatie</vt:lpstr>
      <vt:lpstr>PowerPoint-presentatie</vt:lpstr>
      <vt:lpstr>Digitale ongelijkheden</vt:lpstr>
      <vt:lpstr>PowerPoint-presentatie</vt:lpstr>
      <vt:lpstr>Gevolgen van digitale uitsluiting</vt:lpstr>
      <vt:lpstr>Enkel digitale toegang tot rechten </vt:lpstr>
      <vt:lpstr>Beleid inzake digitale inclusie</vt:lpstr>
      <vt:lpstr>Digitale toegankelijkheid in de wet</vt:lpstr>
      <vt:lpstr>PowerPoint-presentatie</vt:lpstr>
      <vt:lpstr>3 sporen</vt:lpstr>
      <vt:lpstr>Handelen op juridisch en procesniveau</vt:lpstr>
      <vt:lpstr>Digitale bemiddeling</vt:lpstr>
      <vt:lpstr>PowerPoint-presentatie</vt:lpstr>
      <vt:lpstr>PowerPoint-presentatie</vt:lpstr>
      <vt:lpstr>PowerPoint-presentatie</vt:lpstr>
      <vt:lpstr>PowerPoint-presentatie</vt:lpstr>
      <vt:lpstr>Lees- en schrijf- vaardigheden</vt:lpstr>
      <vt:lpstr>Voor toegankelijke diensten van algemeen belang  is het behoud van de loketten essentieel.</vt:lpstr>
      <vt:lpstr>Bronnen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Lire et Ecrire</dc:title>
  <dc:creator>Louise Culot</dc:creator>
  <cp:keywords>, docId:17226EA2BF932F243F1AACF5AC0441EA</cp:keywords>
  <cp:lastModifiedBy>Laureys Benjamin</cp:lastModifiedBy>
  <cp:revision>38</cp:revision>
  <dcterms:modified xsi:type="dcterms:W3CDTF">2022-03-23T15:02:31Z</dcterms:modified>
</cp:coreProperties>
</file>