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7" r:id="rId3"/>
    <p:sldId id="271" r:id="rId4"/>
    <p:sldId id="261" r:id="rId5"/>
    <p:sldId id="259" r:id="rId6"/>
    <p:sldId id="270" r:id="rId7"/>
    <p:sldId id="297" r:id="rId8"/>
    <p:sldId id="260" r:id="rId9"/>
    <p:sldId id="305" r:id="rId10"/>
    <p:sldId id="307" r:id="rId11"/>
    <p:sldId id="308" r:id="rId12"/>
    <p:sldId id="262" r:id="rId13"/>
    <p:sldId id="264" r:id="rId14"/>
    <p:sldId id="303" r:id="rId15"/>
    <p:sldId id="304" r:id="rId16"/>
    <p:sldId id="310" r:id="rId17"/>
    <p:sldId id="301" r:id="rId18"/>
    <p:sldId id="309" r:id="rId19"/>
    <p:sldId id="299" r:id="rId20"/>
    <p:sldId id="291" r:id="rId21"/>
    <p:sldId id="300" r:id="rId22"/>
    <p:sldId id="292" r:id="rId23"/>
  </p:sldIdLst>
  <p:sldSz cx="9144000" cy="5143500" type="screen16x9"/>
  <p:notesSz cx="6858000" cy="9144000"/>
  <p:embeddedFontLst>
    <p:embeddedFont>
      <p:font typeface="Barlow" panose="00000500000000000000" pitchFamily="2" charset="0"/>
      <p:regular r:id="rId25"/>
      <p:bold r:id="rId26"/>
      <p:italic r:id="rId27"/>
      <p:boldItalic r:id="rId28"/>
    </p:embeddedFont>
    <p:embeddedFont>
      <p:font typeface="Barlow Light" panose="00000400000000000000" pitchFamily="2"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iriam Libre" panose="00000500000000000000" pitchFamily="2" charset="-79"/>
      <p:regular r:id="rId37"/>
      <p:bold r:id="rId38"/>
    </p:embeddedFont>
    <p:embeddedFont>
      <p:font typeface="Work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Culot" initials="LC" lastIdx="5" clrIdx="0">
    <p:extLst>
      <p:ext uri="{19B8F6BF-5375-455C-9EA6-DF929625EA0E}">
        <p15:presenceInfo xmlns:p15="http://schemas.microsoft.com/office/powerpoint/2012/main" userId="S-1-5-21-4130173342-3115679011-128162991-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908D26-7AD2-4BE2-8D46-7E80C61A5C3D}">
  <a:tblStyle styleId="{D5908D26-7AD2-4BE2-8D46-7E80C61A5C3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EC53F3-C09D-45E3-81C7-79E32D511B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5T16:27:34.317" idx="2">
    <p:pos x="10" y="10"/>
    <p:text>jüngste Kampagnen mit Schwerpunkt auf der Digitalisierung und dem Zugang zu Dienstleistungen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15T15:59:46.278" idx="1">
    <p:pos x="10" y="10"/>
    <p:text>Dienstleistung von allgemeinem Interesse: Definition: gemeinsame Grundlage: verfolgen
eine Aufgabe von allgemeinem Interesse, um kollektive Bedürfnisse zu erfüllen (möglicherweise private oder öffentliche Organisationen und verschiedene Formen von Organisationen)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15T17:41:14.470" idx="4">
    <p:pos x="10" y="10"/>
    <p:text/>
    <p:extLst>
      <p:ext uri="{C676402C-5697-4E1C-873F-D02D1690AC5C}">
        <p15:threadingInfo xmlns:p15="http://schemas.microsoft.com/office/powerpoint/2012/main" timeZoneBias="-60"/>
      </p:ext>
    </p:extLst>
  </p:cm>
  <p:cm authorId="1" dt="2022-03-15T17:46:02.778" idx="5">
    <p:pos x="146" y="146"/>
    <p:text>Die "digitale Kluft" misst sich nicht an der
Gesamtzahl der Menschen, die (un)verbunden sind,
sondern an den Unterschieden, die zwischen den verschiedenen Kategorien für ein und dieselbe Variable bestehen.
soziodemografischen Merkmalen. Darüber hinaus ist die "Kluft
digitale Kluft" als ein Phänomen, das
mehrdimensional, definiert durch eine Interaktion
zwischen der materiellen Dimension und der
intellektuellen und sozialen Dimension definiert wird.</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15T16:27:34.317" idx="2">
    <p:pos x="10" y="10"/>
    <p:text>jüngste Kampagnen mit Schwerpunkt auf der Digitalisierung und dem Zugang zu Dienstleistungen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3-15T17:15:30.218" idx="3">
    <p:pos x="1863" y="2340"/>
    <p:text>Das auf der BOSA-Website angegebene Verfahren empfiehlt, dass der Nutzer, der den Mangel feststellt, zunächst mit der betreffenden Dienststelle Kontakt aufnimmt, um den Mangel zu melden. In einem zweiten Schritt und wenn keine Besserung eintritt, kann sich der Nutzer an den föderalen Ombudsmann wenden.</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3-15T16:27:34.317" idx="2">
    <p:pos x="10" y="10"/>
    <p:text>jüngste Kampagnen mit Schwerpunkt auf der Digitalisierung und dem Zugang zu Dienstleistungen</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3-15T15:59:46.278" idx="1">
    <p:pos x="10" y="10"/>
    <p:text>Dienstleistung von allgemeinem Interesse: Definition: gemeinsame Grundlage: verfolgen
eine Aufgabe von allgemeinem Interesse, um kollektive Bedürfnisse zu erfüllen (möglicherweise private oder öffentliche Organisationen und verschiedene Formen von Organisationen)</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3-15T16:27:34.317" idx="2">
    <p:pos x="10" y="10"/>
    <p:text>jüngste Kampagnen mit Schwerpunkt auf der Digitalisierung und dem Zugang zu Dienstleistungen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496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80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818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76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53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1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e1c607c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e1c607c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74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71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81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omments" Target="../comments/commen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094147" y="1346783"/>
            <a:ext cx="4796180" cy="25509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BE" sz="3200" dirty="0"/>
              <a:t>Digitale Zugänglichkeit :</a:t>
            </a:r>
            <a:br>
              <a:rPr lang="fr-BE" sz="3200" dirty="0"/>
            </a:br>
            <a:r>
              <a:rPr lang="fr-BE" sz="3200" dirty="0"/>
              <a:t> Staat garantiert keine Gleichheit</a:t>
            </a:r>
            <a:endParaRPr dirty="0"/>
          </a:p>
        </p:txBody>
      </p:sp>
      <p:pic>
        <p:nvPicPr>
          <p:cNvPr id="3" name="Image 2">
            <a:extLst>
              <a:ext uri="{FF2B5EF4-FFF2-40B4-BE49-F238E27FC236}">
                <a16:creationId xmlns:a16="http://schemas.microsoft.com/office/drawing/2014/main" id="{861332D9-2BA9-40B2-A114-0D32653ED8E1}"/>
              </a:ext>
            </a:extLst>
          </p:cNvPr>
          <p:cNvPicPr>
            <a:picLocks noChangeAspect="1"/>
          </p:cNvPicPr>
          <p:nvPr/>
        </p:nvPicPr>
        <p:blipFill>
          <a:blip r:embed="rId3"/>
          <a:stretch>
            <a:fillRect/>
          </a:stretch>
        </p:blipFill>
        <p:spPr>
          <a:xfrm>
            <a:off x="4136459" y="3700131"/>
            <a:ext cx="871082" cy="939121"/>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D79AFA-1784-4258-82CC-D82823D83206}"/>
              </a:ext>
            </a:extLst>
          </p:cNvPr>
          <p:cNvPicPr>
            <a:picLocks noChangeAspect="1"/>
          </p:cNvPicPr>
          <p:nvPr/>
        </p:nvPicPr>
        <p:blipFill>
          <a:blip r:embed="rId2"/>
          <a:stretch>
            <a:fillRect/>
          </a:stretch>
        </p:blipFill>
        <p:spPr>
          <a:xfrm>
            <a:off x="221878" y="1800565"/>
            <a:ext cx="6333564" cy="3166782"/>
          </a:xfrm>
          <a:prstGeom prst="rect">
            <a:avLst/>
          </a:prstGeom>
        </p:spPr>
      </p:pic>
      <p:sp>
        <p:nvSpPr>
          <p:cNvPr id="4" name="Titre 3">
            <a:extLst>
              <a:ext uri="{FF2B5EF4-FFF2-40B4-BE49-F238E27FC236}">
                <a16:creationId xmlns:a16="http://schemas.microsoft.com/office/drawing/2014/main" id="{4E7D4321-D91A-4345-988F-3F24E5417E33}"/>
              </a:ext>
            </a:extLst>
          </p:cNvPr>
          <p:cNvSpPr>
            <a:spLocks noGrp="1"/>
          </p:cNvSpPr>
          <p:nvPr>
            <p:ph type="ctrTitle"/>
          </p:nvPr>
        </p:nvSpPr>
        <p:spPr>
          <a:xfrm>
            <a:off x="1595101" y="640765"/>
            <a:ext cx="3891300" cy="1159800"/>
          </a:xfrm>
        </p:spPr>
        <p:txBody>
          <a:bodyPr/>
          <a:lstStyle/>
          <a:p>
            <a:r>
              <a:rPr lang="fr-FR" sz="3600" dirty="0"/>
              <a:t>Digitale Barrierefreiheit im Gesetz</a:t>
            </a:r>
            <a:endParaRPr lang="fr-BE" sz="3600" dirty="0"/>
          </a:p>
        </p:txBody>
      </p:sp>
      <p:sp>
        <p:nvSpPr>
          <p:cNvPr id="5" name="Sous-titre 4">
            <a:extLst>
              <a:ext uri="{FF2B5EF4-FFF2-40B4-BE49-F238E27FC236}">
                <a16:creationId xmlns:a16="http://schemas.microsoft.com/office/drawing/2014/main" id="{2B52C426-C8D6-484B-8D61-B07705793758}"/>
              </a:ext>
            </a:extLst>
          </p:cNvPr>
          <p:cNvSpPr>
            <a:spLocks noGrp="1"/>
          </p:cNvSpPr>
          <p:nvPr>
            <p:ph type="subTitle" idx="1"/>
          </p:nvPr>
        </p:nvSpPr>
        <p:spPr>
          <a:xfrm>
            <a:off x="6636125" y="1435063"/>
            <a:ext cx="2823881" cy="3627754"/>
          </a:xfrm>
        </p:spPr>
        <p:txBody>
          <a:bodyPr/>
          <a:lstStyle/>
          <a:p>
            <a:pPr algn="l"/>
            <a:r>
              <a:rPr lang="fr-FR" sz="2000" dirty="0"/>
              <a:t>4 Prinzipien : </a:t>
            </a:r>
          </a:p>
          <a:p>
            <a:pPr algn="l"/>
            <a:endParaRPr lang="fr-FR" sz="2000" dirty="0"/>
          </a:p>
          <a:p>
            <a:pPr algn="l">
              <a:buFontTx/>
              <a:buChar char="-"/>
            </a:pPr>
            <a:r>
              <a:rPr lang="fr-FR" sz="2000" dirty="0"/>
              <a:t>verständlich,</a:t>
            </a:r>
          </a:p>
          <a:p>
            <a:pPr algn="l">
              <a:buFontTx/>
              <a:buChar char="-"/>
            </a:pPr>
            <a:r>
              <a:rPr lang="fr-FR" sz="2000" dirty="0"/>
              <a:t>nutzbar,</a:t>
            </a:r>
          </a:p>
          <a:p>
            <a:pPr algn="l">
              <a:buFontTx/>
              <a:buChar char="-"/>
            </a:pPr>
            <a:r>
              <a:rPr lang="fr-FR" sz="2000" dirty="0"/>
              <a:t>robust, </a:t>
            </a:r>
          </a:p>
          <a:p>
            <a:pPr algn="l">
              <a:buFontTx/>
              <a:buChar char="-"/>
            </a:pPr>
            <a:r>
              <a:rPr lang="fr-FR" sz="2000" dirty="0" err="1"/>
              <a:t>wahrnehmbar</a:t>
            </a:r>
            <a:r>
              <a:rPr lang="fr-FR" sz="2000" dirty="0"/>
              <a:t>, </a:t>
            </a:r>
            <a:endParaRPr lang="fr-BE" sz="2000" dirty="0"/>
          </a:p>
        </p:txBody>
      </p:sp>
    </p:spTree>
    <p:extLst>
      <p:ext uri="{BB962C8B-B14F-4D97-AF65-F5344CB8AC3E}">
        <p14:creationId xmlns:p14="http://schemas.microsoft.com/office/powerpoint/2010/main" val="333014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p>
            <a:pPr marL="0" lvl="0" indent="0">
              <a:buNone/>
            </a:pPr>
            <a:r>
              <a:rPr lang="fr-FR" sz="1400" dirty="0"/>
              <a:t>"E-Accessibility bezieht sich also auf die Anpassung der digitalen Umgebung an die Menschen (und nicht umgekehrt) und macht grundsätzlich die Politiker für diese Anpassung verantwortlich".</a:t>
            </a:r>
            <a:endParaRPr lang="fr-FR" sz="1400" i="0" dirty="0"/>
          </a:p>
          <a:p>
            <a:pPr marL="0" lvl="0" indent="0">
              <a:buNone/>
            </a:pPr>
            <a:r>
              <a:rPr lang="fr-FR" sz="1200" i="0" dirty="0"/>
              <a:t>Faure, Brotcorne, </a:t>
            </a:r>
            <a:r>
              <a:rPr lang="fr-FR" sz="1200" i="0" dirty="0" err="1"/>
              <a:t>Vendramin</a:t>
            </a:r>
            <a:endParaRPr sz="1400" i="0" dirty="0"/>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4" name="Image 3">
            <a:extLst>
              <a:ext uri="{FF2B5EF4-FFF2-40B4-BE49-F238E27FC236}">
                <a16:creationId xmlns:a16="http://schemas.microsoft.com/office/drawing/2014/main" id="{B2E11E31-8BC2-4722-8B03-23E5F5418D94}"/>
              </a:ext>
            </a:extLst>
          </p:cNvPr>
          <p:cNvPicPr>
            <a:picLocks noChangeAspect="1"/>
          </p:cNvPicPr>
          <p:nvPr/>
        </p:nvPicPr>
        <p:blipFill>
          <a:blip r:embed="rId3"/>
          <a:stretch>
            <a:fillRect/>
          </a:stretch>
        </p:blipFill>
        <p:spPr>
          <a:xfrm>
            <a:off x="4366663" y="4248654"/>
            <a:ext cx="410674" cy="442751"/>
          </a:xfrm>
          <a:prstGeom prst="rect">
            <a:avLst/>
          </a:prstGeom>
        </p:spPr>
      </p:pic>
    </p:spTree>
    <p:extLst>
      <p:ext uri="{BB962C8B-B14F-4D97-AF65-F5344CB8AC3E}">
        <p14:creationId xmlns:p14="http://schemas.microsoft.com/office/powerpoint/2010/main" val="177399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454550" y="1583350"/>
            <a:ext cx="222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sz="9600" dirty="0"/>
              <a:t>3 </a:t>
            </a:r>
            <a:r>
              <a:rPr lang="fr-BE" sz="3600" dirty="0"/>
              <a:t>Spuren</a:t>
            </a:r>
            <a:endParaRPr sz="3600" dirty="0"/>
          </a:p>
        </p:txBody>
      </p:sp>
      <p:sp>
        <p:nvSpPr>
          <p:cNvPr id="281" name="Google Shape;281;p19"/>
          <p:cNvSpPr txBox="1">
            <a:spLocks noGrp="1"/>
          </p:cNvSpPr>
          <p:nvPr>
            <p:ph type="subTitle" idx="4294967295"/>
          </p:nvPr>
        </p:nvSpPr>
        <p:spPr>
          <a:xfrm>
            <a:off x="454550" y="2725750"/>
            <a:ext cx="22296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sz="1800" dirty="0"/>
              <a:t>Um die digitale Zugänglichkeit zu verbessern</a:t>
            </a:r>
            <a:endParaRPr sz="1800" dirty="0"/>
          </a:p>
        </p:txBody>
      </p:sp>
      <p:grpSp>
        <p:nvGrpSpPr>
          <p:cNvPr id="282" name="Google Shape;282;p19"/>
          <p:cNvGrpSpPr/>
          <p:nvPr/>
        </p:nvGrpSpPr>
        <p:grpSpPr>
          <a:xfrm>
            <a:off x="4989430" y="480048"/>
            <a:ext cx="2688023" cy="2687984"/>
            <a:chOff x="6643075" y="3664250"/>
            <a:chExt cx="407950" cy="407975"/>
          </a:xfrm>
        </p:grpSpPr>
        <p:sp>
          <p:nvSpPr>
            <p:cNvPr id="283" name="Google Shape;283;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9"/>
          <p:cNvGrpSpPr/>
          <p:nvPr/>
        </p:nvGrpSpPr>
        <p:grpSpPr>
          <a:xfrm rot="-587295">
            <a:off x="4831103" y="3518436"/>
            <a:ext cx="1105140" cy="1105077"/>
            <a:chOff x="576250" y="4319400"/>
            <a:chExt cx="442075" cy="442050"/>
          </a:xfrm>
        </p:grpSpPr>
        <p:sp>
          <p:nvSpPr>
            <p:cNvPr id="286" name="Google Shape;286;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19"/>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457200" y="3583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dirty="0"/>
              <a:t>Handeln auf rechtlicher Ebene und auf Prozessebene</a:t>
            </a:r>
            <a:endParaRPr dirty="0"/>
          </a:p>
        </p:txBody>
      </p:sp>
      <p:sp>
        <p:nvSpPr>
          <p:cNvPr id="308" name="Google Shape;308;p21"/>
          <p:cNvSpPr txBox="1">
            <a:spLocks noGrp="1"/>
          </p:cNvSpPr>
          <p:nvPr>
            <p:ph type="body" idx="1"/>
          </p:nvPr>
        </p:nvSpPr>
        <p:spPr>
          <a:xfrm>
            <a:off x="332510" y="1211555"/>
            <a:ext cx="1758586" cy="311045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b="1" dirty="0"/>
              <a:t>Den Begriff der Barrierefreiheit erweitern</a:t>
            </a:r>
            <a:endParaRPr b="1" dirty="0"/>
          </a:p>
          <a:p>
            <a:pPr marL="171450" lvl="0" indent="-171450">
              <a:buFontTx/>
              <a:buChar char="-"/>
            </a:pPr>
            <a:r>
              <a:rPr lang="fr-BE" dirty="0"/>
              <a:t>Berücksichtigung von Lese- </a:t>
            </a:r>
            <a:r>
              <a:rPr lang="fr-BE" dirty="0" err="1"/>
              <a:t>und</a:t>
            </a:r>
            <a:r>
              <a:rPr lang="fr-BE" dirty="0"/>
              <a:t> </a:t>
            </a:r>
            <a:r>
              <a:rPr lang="fr-BE" dirty="0" err="1"/>
              <a:t>Schreibschwierigkeiten</a:t>
            </a:r>
            <a:endParaRPr lang="fr-BE" dirty="0"/>
          </a:p>
          <a:p>
            <a:pPr marL="171450" lvl="0" indent="-171450">
              <a:buFontTx/>
              <a:buChar char="-"/>
            </a:pPr>
            <a:r>
              <a:rPr lang="fr-BE" dirty="0"/>
              <a:t>Das Konzept der vereinfachten Sprache integrieren</a:t>
            </a:r>
          </a:p>
          <a:p>
            <a:pPr marL="171450" lvl="0" indent="-171450" algn="l" rtl="0">
              <a:spcBef>
                <a:spcPts val="600"/>
              </a:spcBef>
              <a:spcAft>
                <a:spcPts val="0"/>
              </a:spcAft>
              <a:buFontTx/>
              <a:buChar char="-"/>
            </a:pPr>
            <a:r>
              <a:rPr lang="fr-FR" dirty="0"/>
              <a:t>Zugang zum Internet als Grundrecht</a:t>
            </a:r>
            <a:endParaRPr lang="fr-BE" dirty="0"/>
          </a:p>
          <a:p>
            <a:pPr marL="171450" lvl="0" indent="-171450" algn="l" rtl="0">
              <a:spcBef>
                <a:spcPts val="600"/>
              </a:spcBef>
              <a:spcAft>
                <a:spcPts val="0"/>
              </a:spcAft>
              <a:buFontTx/>
              <a:buChar char="-"/>
            </a:pPr>
            <a:r>
              <a:rPr lang="fr-FR" dirty="0"/>
              <a:t>Ausweitung </a:t>
            </a:r>
            <a:r>
              <a:rPr lang="fr-BE" dirty="0"/>
              <a:t>des Sozialtarifs</a:t>
            </a:r>
          </a:p>
          <a:p>
            <a:pPr marL="0" lvl="0" indent="0" algn="l" rtl="0">
              <a:spcBef>
                <a:spcPts val="600"/>
              </a:spcBef>
              <a:spcAft>
                <a:spcPts val="0"/>
              </a:spcAft>
              <a:buNone/>
            </a:pPr>
            <a:endParaRPr dirty="0"/>
          </a:p>
        </p:txBody>
      </p:sp>
      <p:sp>
        <p:nvSpPr>
          <p:cNvPr id="309" name="Google Shape;309;p21"/>
          <p:cNvSpPr txBox="1">
            <a:spLocks noGrp="1"/>
          </p:cNvSpPr>
          <p:nvPr>
            <p:ph type="body" idx="2"/>
          </p:nvPr>
        </p:nvSpPr>
        <p:spPr>
          <a:xfrm>
            <a:off x="2091196" y="1215775"/>
            <a:ext cx="1656300" cy="305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b="1" dirty="0"/>
              <a:t>Finanzielle Sanktionen verhängen</a:t>
            </a:r>
            <a:endParaRPr b="1" dirty="0"/>
          </a:p>
          <a:p>
            <a:pPr marL="171450" lvl="0" indent="-171450">
              <a:buFontTx/>
              <a:buChar char="-"/>
            </a:pPr>
            <a:r>
              <a:rPr lang="fr-BE" dirty="0"/>
              <a:t>Nach 2 Jahren und 600 geprüften Websites: 73% der belgischen Websites hatten keine Erklärung zur Barrierefreiheit auf ihrer Website veröffentlicht.</a:t>
            </a:r>
          </a:p>
          <a:p>
            <a:pPr marL="171450" lvl="0" indent="-171450">
              <a:buFontTx/>
              <a:buChar char="-"/>
            </a:pPr>
            <a:r>
              <a:rPr lang="fr-BE" dirty="0"/>
              <a:t>Beschwerdemechanismus zu wenig repressiv</a:t>
            </a:r>
            <a:endParaRPr dirty="0"/>
          </a:p>
        </p:txBody>
      </p:sp>
      <p:sp>
        <p:nvSpPr>
          <p:cNvPr id="310" name="Google Shape;310;p21"/>
          <p:cNvSpPr txBox="1">
            <a:spLocks noGrp="1"/>
          </p:cNvSpPr>
          <p:nvPr>
            <p:ph type="body" idx="3"/>
          </p:nvPr>
        </p:nvSpPr>
        <p:spPr>
          <a:xfrm>
            <a:off x="3939500" y="1218691"/>
            <a:ext cx="1656300" cy="305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b="1" dirty="0"/>
              <a:t>Prinzip der "</a:t>
            </a:r>
            <a:r>
              <a:rPr lang="fr-FR" b="1" i="1" dirty="0"/>
              <a:t>inclusion by design</a:t>
            </a:r>
            <a:r>
              <a:rPr lang="fr-FR" b="1" dirty="0"/>
              <a:t>" (</a:t>
            </a:r>
            <a:r>
              <a:rPr lang="fr-FR" b="1" i="1" dirty="0"/>
              <a:t>Einbeziehung durch Design)</a:t>
            </a:r>
            <a:endParaRPr b="1" dirty="0"/>
          </a:p>
          <a:p>
            <a:pPr marL="171450" lvl="0" indent="-171450" algn="l" rtl="0">
              <a:spcBef>
                <a:spcPts val="600"/>
              </a:spcBef>
              <a:spcAft>
                <a:spcPts val="0"/>
              </a:spcAft>
              <a:buFontTx/>
              <a:buChar char="-"/>
            </a:pPr>
            <a:r>
              <a:rPr lang="fr-FR" dirty="0"/>
              <a:t>Einbeziehung der Nutzer/Bürger im Vorfeld der Digitalisierungsprozesse nach dem "Wirbelwind"-Modell und nicht erst im Nachhinein bei der Einführung</a:t>
            </a:r>
          </a:p>
          <a:p>
            <a:pPr marL="171450" lvl="0" indent="-171450" algn="l" rtl="0">
              <a:spcBef>
                <a:spcPts val="600"/>
              </a:spcBef>
              <a:spcAft>
                <a:spcPts val="0"/>
              </a:spcAft>
              <a:buFontTx/>
              <a:buChar char="-"/>
            </a:pPr>
            <a:r>
              <a:rPr lang="fr-FR" dirty="0"/>
              <a:t>Zustimmung wecken, nicht aufzwingen</a:t>
            </a:r>
            <a:endParaRPr dirty="0"/>
          </a:p>
          <a:p>
            <a:pPr marL="0" lvl="0" indent="0" algn="l" rtl="0">
              <a:spcBef>
                <a:spcPts val="600"/>
              </a:spcBef>
              <a:spcAft>
                <a:spcPts val="0"/>
              </a:spcAft>
              <a:buNone/>
            </a:pPr>
            <a:endParaRPr dirty="0"/>
          </a:p>
        </p:txBody>
      </p:sp>
      <p:sp>
        <p:nvSpPr>
          <p:cNvPr id="311" name="Google Shape;311;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8" name="Image 7">
            <a:extLst>
              <a:ext uri="{FF2B5EF4-FFF2-40B4-BE49-F238E27FC236}">
                <a16:creationId xmlns:a16="http://schemas.microsoft.com/office/drawing/2014/main" id="{B1E940DC-44D7-4D20-AD14-9B2430A4B602}"/>
              </a:ext>
            </a:extLst>
          </p:cNvPr>
          <p:cNvPicPr>
            <a:picLocks noChangeAspect="1"/>
          </p:cNvPicPr>
          <p:nvPr/>
        </p:nvPicPr>
        <p:blipFill>
          <a:blip r:embed="rId3"/>
          <a:stretch>
            <a:fillRect/>
          </a:stretch>
        </p:blipFill>
        <p:spPr>
          <a:xfrm>
            <a:off x="2821213" y="4563749"/>
            <a:ext cx="410674" cy="4427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157019" y="1583350"/>
            <a:ext cx="280785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sz="2800" dirty="0"/>
              <a:t>Digitale </a:t>
            </a:r>
            <a:r>
              <a:rPr lang="fr-BE" sz="3400" dirty="0"/>
              <a:t>Vermittlung</a:t>
            </a:r>
            <a:endParaRPr sz="3400" dirty="0"/>
          </a:p>
        </p:txBody>
      </p:sp>
      <p:sp>
        <p:nvSpPr>
          <p:cNvPr id="281" name="Google Shape;281;p19"/>
          <p:cNvSpPr txBox="1">
            <a:spLocks noGrp="1"/>
          </p:cNvSpPr>
          <p:nvPr>
            <p:ph type="subTitle" idx="4294967295"/>
          </p:nvPr>
        </p:nvSpPr>
        <p:spPr>
          <a:xfrm>
            <a:off x="369471" y="2694738"/>
            <a:ext cx="22296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sz="1800" dirty="0"/>
              <a:t>Wer macht was?</a:t>
            </a:r>
            <a:endParaRPr sz="1800" dirty="0"/>
          </a:p>
        </p:txBody>
      </p:sp>
      <p:grpSp>
        <p:nvGrpSpPr>
          <p:cNvPr id="282" name="Google Shape;282;p19"/>
          <p:cNvGrpSpPr/>
          <p:nvPr/>
        </p:nvGrpSpPr>
        <p:grpSpPr>
          <a:xfrm>
            <a:off x="4989430" y="480048"/>
            <a:ext cx="2688023" cy="2687984"/>
            <a:chOff x="6643075" y="3664250"/>
            <a:chExt cx="407950" cy="407975"/>
          </a:xfrm>
        </p:grpSpPr>
        <p:sp>
          <p:nvSpPr>
            <p:cNvPr id="283" name="Google Shape;283;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9"/>
          <p:cNvGrpSpPr/>
          <p:nvPr/>
        </p:nvGrpSpPr>
        <p:grpSpPr>
          <a:xfrm rot="-587295">
            <a:off x="4831103" y="3518436"/>
            <a:ext cx="1105140" cy="1105077"/>
            <a:chOff x="576250" y="4319400"/>
            <a:chExt cx="442075" cy="442050"/>
          </a:xfrm>
        </p:grpSpPr>
        <p:sp>
          <p:nvSpPr>
            <p:cNvPr id="286" name="Google Shape;286;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19"/>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206996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14"/>
          <p:cNvSpPr txBox="1">
            <a:spLocks noGrp="1"/>
          </p:cNvSpPr>
          <p:nvPr>
            <p:ph type="body" idx="1"/>
          </p:nvPr>
        </p:nvSpPr>
        <p:spPr>
          <a:xfrm>
            <a:off x="1854549" y="1263973"/>
            <a:ext cx="2877687" cy="2358900"/>
          </a:xfrm>
          <a:prstGeom prst="rect">
            <a:avLst/>
          </a:prstGeom>
        </p:spPr>
        <p:txBody>
          <a:bodyPr spcFirstLastPara="1" wrap="square" lIns="91425" tIns="91425" rIns="91425" bIns="91425" anchor="t" anchorCtr="0">
            <a:noAutofit/>
          </a:bodyPr>
          <a:lstStyle/>
          <a:p>
            <a:pPr marL="0" lvl="0" indent="0">
              <a:buNone/>
            </a:pPr>
            <a:endParaRPr lang="fr-FR" b="1" dirty="0">
              <a:solidFill>
                <a:srgbClr val="000000"/>
              </a:solidFill>
              <a:latin typeface="Barlow Light" panose="020B0604020202020204" charset="0"/>
            </a:endParaRPr>
          </a:p>
          <a:p>
            <a:pPr marL="171450" indent="-171450"/>
            <a:r>
              <a:rPr lang="fr-FR" sz="1600" dirty="0">
                <a:solidFill>
                  <a:srgbClr val="000000"/>
                </a:solidFill>
              </a:rPr>
              <a:t> Gestärkte </a:t>
            </a:r>
            <a:r>
              <a:rPr lang="fr-FR" sz="1600" b="1" dirty="0">
                <a:solidFill>
                  <a:srgbClr val="000000"/>
                </a:solidFill>
              </a:rPr>
              <a:t>Rolle der EPN </a:t>
            </a:r>
            <a:r>
              <a:rPr lang="fr-FR" sz="1600" dirty="0">
                <a:solidFill>
                  <a:srgbClr val="000000"/>
                </a:solidFill>
              </a:rPr>
              <a:t>(mehr Finanzmittel, mehr Struktur)</a:t>
            </a:r>
            <a:br>
              <a:rPr lang="fr-FR" sz="1600" dirty="0">
                <a:solidFill>
                  <a:srgbClr val="000000"/>
                </a:solidFill>
              </a:rPr>
            </a:br>
            <a:endParaRPr lang="fr-FR" sz="1600" dirty="0">
              <a:solidFill>
                <a:srgbClr val="000000"/>
              </a:solidFill>
            </a:endParaRPr>
          </a:p>
          <a:p>
            <a:pPr marL="171450" indent="-171450"/>
            <a:r>
              <a:rPr lang="fr-FR" sz="1600" b="1" dirty="0">
                <a:solidFill>
                  <a:srgbClr val="000000"/>
                </a:solidFill>
              </a:rPr>
              <a:t>Mobilisierung der sozialen Berufe, </a:t>
            </a:r>
            <a:r>
              <a:rPr lang="fr-FR" sz="1600" dirty="0">
                <a:solidFill>
                  <a:srgbClr val="000000"/>
                </a:solidFill>
              </a:rPr>
              <a:t>die durch die Dematerialisierung verändert werden </a:t>
            </a:r>
          </a:p>
          <a:p>
            <a:pPr marL="171450" indent="-171450"/>
            <a:endParaRPr lang="fr-FR" sz="1100" dirty="0">
              <a:solidFill>
                <a:srgbClr val="000000"/>
              </a:solidFill>
            </a:endParaRPr>
          </a:p>
          <a:p>
            <a:pPr marL="0" indent="0">
              <a:buClr>
                <a:schemeClr val="dk1"/>
              </a:buClr>
              <a:buSzPts val="1100"/>
              <a:buNone/>
            </a:pPr>
            <a:endParaRPr lang="fr-FR" sz="1200" i="1" dirty="0">
              <a:solidFill>
                <a:srgbClr val="000000"/>
              </a:solidFill>
            </a:endParaRP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895745" y="4451755"/>
            <a:ext cx="411812" cy="443978"/>
          </a:xfrm>
          <a:prstGeom prst="rect">
            <a:avLst/>
          </a:prstGeom>
        </p:spPr>
      </p:pic>
      <p:sp>
        <p:nvSpPr>
          <p:cNvPr id="12" name="Google Shape;280;p19">
            <a:extLst>
              <a:ext uri="{FF2B5EF4-FFF2-40B4-BE49-F238E27FC236}">
                <a16:creationId xmlns:a16="http://schemas.microsoft.com/office/drawing/2014/main" id="{DE9B244C-2B3F-41A9-9565-100FAA6E61F7}"/>
              </a:ext>
            </a:extLst>
          </p:cNvPr>
          <p:cNvSpPr txBox="1">
            <a:spLocks/>
          </p:cNvSpPr>
          <p:nvPr/>
        </p:nvSpPr>
        <p:spPr>
          <a:xfrm>
            <a:off x="1471064" y="104173"/>
            <a:ext cx="326117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fr-BE" sz="2000" dirty="0"/>
              <a:t>Digitale </a:t>
            </a:r>
            <a:r>
              <a:rPr lang="fr-BE" sz="2800" dirty="0"/>
              <a:t>Begleitung</a:t>
            </a:r>
          </a:p>
        </p:txBody>
      </p:sp>
    </p:spTree>
    <p:extLst>
      <p:ext uri="{BB962C8B-B14F-4D97-AF65-F5344CB8AC3E}">
        <p14:creationId xmlns:p14="http://schemas.microsoft.com/office/powerpoint/2010/main" val="46917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83" name="Google Shape;383;p2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384" name="Google Shape;384;p28"/>
          <p:cNvGrpSpPr/>
          <p:nvPr/>
        </p:nvGrpSpPr>
        <p:grpSpPr>
          <a:xfrm flipH="1">
            <a:off x="125036" y="2932502"/>
            <a:ext cx="2792552" cy="2221397"/>
            <a:chOff x="9925050" y="4203700"/>
            <a:chExt cx="2267050" cy="1803375"/>
          </a:xfrm>
        </p:grpSpPr>
        <p:sp>
          <p:nvSpPr>
            <p:cNvPr id="385" name="Google Shape;385;p28"/>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8"/>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8"/>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8"/>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8"/>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8"/>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8"/>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8"/>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8"/>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8"/>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8"/>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8"/>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F249A2DC-7C19-441B-BB8E-4CAF3A58900F}"/>
              </a:ext>
            </a:extLst>
          </p:cNvPr>
          <p:cNvSpPr/>
          <p:nvPr/>
        </p:nvSpPr>
        <p:spPr>
          <a:xfrm>
            <a:off x="3359281" y="1089649"/>
            <a:ext cx="5527721" cy="2593018"/>
          </a:xfrm>
          <a:prstGeom prst="rect">
            <a:avLst/>
          </a:prstGeom>
        </p:spPr>
        <p:txBody>
          <a:bodyPr wrap="square">
            <a:spAutoFit/>
          </a:bodyPr>
          <a:lstStyle/>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Die Vereine setzen ihre ursprünglichen Aufgaben fort, die die Begegnung, den Dialog zwischen Menschen erfordern</a:t>
            </a:r>
            <a:br>
              <a:rPr lang="fr-FR" sz="1250" b="1" dirty="0">
                <a:latin typeface="Barlow Light" panose="020B0604020202020204" charset="0"/>
                <a:cs typeface="Miriam Libre" panose="020B0604020202020204" charset="-79"/>
              </a:rPr>
            </a:br>
            <a:endParaRPr lang="fr-FR" sz="1250" b="1" dirty="0">
              <a:latin typeface="Barlow Light" panose="020B0604020202020204" charset="0"/>
              <a:cs typeface="Miriam Libre" panose="020B0604020202020204" charset="-79"/>
            </a:endParaRPr>
          </a:p>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 Der Staat, die öffentlichen Dienste haben ihre Aufgaben, öffentlich-private Initiativen wie 123digit reichen nicht aus</a:t>
            </a:r>
          </a:p>
          <a:p>
            <a:endParaRPr lang="fr-FR" sz="1250" b="1" dirty="0">
              <a:latin typeface="Barlow Light" panose="020B0604020202020204" charset="0"/>
              <a:cs typeface="Miriam Libre" panose="020B0604020202020204" charset="-79"/>
            </a:endParaRPr>
          </a:p>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Sozialarbeiter übernehmen die Rolle des digitalen Begleiters ohne klares Mandat: Privatsphäre der Begünstigten, Kompetenzen der Mitarbeiter, Veränderung der Funktionen </a:t>
            </a:r>
            <a:r>
              <a:rPr lang="fr-FR" sz="1250" b="1" dirty="0" err="1">
                <a:latin typeface="Barlow Light" panose="020B0604020202020204" charset="0"/>
                <a:cs typeface="Miriam Libre" panose="020B0604020202020204" charset="-79"/>
              </a:rPr>
              <a:t>usw.</a:t>
            </a:r>
            <a:br>
              <a:rPr lang="fr-FR" sz="1250" b="1" dirty="0">
                <a:latin typeface="Barlow Light" panose="020B0604020202020204" charset="0"/>
                <a:cs typeface="Miriam Libre" panose="020B0604020202020204" charset="-79"/>
              </a:rPr>
            </a:br>
            <a:endParaRPr lang="fr-FR" sz="1250" b="1" dirty="0">
              <a:latin typeface="Barlow Light" panose="020B0604020202020204" charset="0"/>
              <a:cs typeface="Miriam Libre" panose="020B0604020202020204" charset="-79"/>
            </a:endParaRPr>
          </a:p>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und umgekehrt: Digitale Begleiter sind keine Sozialarbeiter und verfügen nicht über die administrativen und menschlichen Kompetenzen... </a:t>
            </a:r>
            <a:endParaRPr lang="fr-BE" sz="1250" dirty="0">
              <a:latin typeface="Barlow Light" panose="020B0604020202020204" charset="0"/>
              <a:cs typeface="Miriam Libre" panose="020B0604020202020204" charset="-79"/>
            </a:endParaRPr>
          </a:p>
        </p:txBody>
      </p:sp>
      <p:pic>
        <p:nvPicPr>
          <p:cNvPr id="24" name="Image 23">
            <a:extLst>
              <a:ext uri="{FF2B5EF4-FFF2-40B4-BE49-F238E27FC236}">
                <a16:creationId xmlns:a16="http://schemas.microsoft.com/office/drawing/2014/main" id="{AE8A0111-A626-41B4-94CA-B276875D91D3}"/>
              </a:ext>
            </a:extLst>
          </p:cNvPr>
          <p:cNvPicPr>
            <a:picLocks noChangeAspect="1"/>
          </p:cNvPicPr>
          <p:nvPr/>
        </p:nvPicPr>
        <p:blipFill>
          <a:blip r:embed="rId3"/>
          <a:stretch>
            <a:fillRect/>
          </a:stretch>
        </p:blipFill>
        <p:spPr>
          <a:xfrm>
            <a:off x="4334541" y="4511051"/>
            <a:ext cx="474918" cy="512013"/>
          </a:xfrm>
          <a:prstGeom prst="rect">
            <a:avLst/>
          </a:prstGeom>
        </p:spPr>
      </p:pic>
      <p:sp>
        <p:nvSpPr>
          <p:cNvPr id="18" name="Google Shape;261;p16">
            <a:extLst>
              <a:ext uri="{FF2B5EF4-FFF2-40B4-BE49-F238E27FC236}">
                <a16:creationId xmlns:a16="http://schemas.microsoft.com/office/drawing/2014/main" id="{14231AE1-7574-41F4-AD60-E47C551886C0}"/>
              </a:ext>
            </a:extLst>
          </p:cNvPr>
          <p:cNvSpPr txBox="1">
            <a:spLocks/>
          </p:cNvSpPr>
          <p:nvPr/>
        </p:nvSpPr>
        <p:spPr>
          <a:xfrm>
            <a:off x="3359281" y="-17779"/>
            <a:ext cx="5138700"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dirty="0">
                <a:solidFill>
                  <a:schemeClr val="bg1"/>
                </a:solidFill>
                <a:latin typeface="Miriam Libre" panose="020B0604020202020204" charset="-79"/>
                <a:cs typeface="Miriam Libre" panose="020B0604020202020204" charset="-79"/>
              </a:rPr>
              <a:t>Aber</a:t>
            </a:r>
          </a:p>
        </p:txBody>
      </p:sp>
    </p:spTree>
    <p:extLst>
      <p:ext uri="{BB962C8B-B14F-4D97-AF65-F5344CB8AC3E}">
        <p14:creationId xmlns:p14="http://schemas.microsoft.com/office/powerpoint/2010/main" val="282829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p>
            <a:pPr marL="0" indent="0">
              <a:buNone/>
            </a:pPr>
            <a:r>
              <a:rPr lang="fr-FR" sz="1400" dirty="0"/>
              <a:t>"</a:t>
            </a:r>
            <a:r>
              <a:rPr lang="fr-BE" sz="1400" dirty="0"/>
              <a:t>Alphabetisierungsarbeiter können Schlüsselakteure der digitalen Integration sein, um das Vertrauen wiederherzustellen, das für die Handlungsfähigkeit der Menschen, die sie in einem schlechten und abbauenden sozialen Umfeld begleiten, unerlässlich ist, sofern sie selbst begleitet und angehört werden und man mit ihrer Kenntnis der Realitäten vor Ort und ihren möglichen Befürchtungen komponiert."</a:t>
            </a:r>
            <a:endParaRPr lang="fr-BE" sz="1200" dirty="0"/>
          </a:p>
          <a:p>
            <a:pPr marL="0" lvl="0" indent="0">
              <a:buNone/>
            </a:pPr>
            <a:endParaRPr sz="1400" i="0" dirty="0"/>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4" name="Image 3">
            <a:extLst>
              <a:ext uri="{FF2B5EF4-FFF2-40B4-BE49-F238E27FC236}">
                <a16:creationId xmlns:a16="http://schemas.microsoft.com/office/drawing/2014/main" id="{B2E11E31-8BC2-4722-8B03-23E5F5418D94}"/>
              </a:ext>
            </a:extLst>
          </p:cNvPr>
          <p:cNvPicPr>
            <a:picLocks noChangeAspect="1"/>
          </p:cNvPicPr>
          <p:nvPr/>
        </p:nvPicPr>
        <p:blipFill>
          <a:blip r:embed="rId3"/>
          <a:stretch>
            <a:fillRect/>
          </a:stretch>
        </p:blipFill>
        <p:spPr>
          <a:xfrm>
            <a:off x="4225620" y="3944644"/>
            <a:ext cx="692659" cy="746762"/>
          </a:xfrm>
          <a:prstGeom prst="rect">
            <a:avLst/>
          </a:prstGeom>
        </p:spPr>
      </p:pic>
    </p:spTree>
    <p:extLst>
      <p:ext uri="{BB962C8B-B14F-4D97-AF65-F5344CB8AC3E}">
        <p14:creationId xmlns:p14="http://schemas.microsoft.com/office/powerpoint/2010/main" val="343400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895745" y="4451755"/>
            <a:ext cx="411812" cy="443978"/>
          </a:xfrm>
          <a:prstGeom prst="rect">
            <a:avLst/>
          </a:prstGeom>
        </p:spPr>
      </p:pic>
      <p:sp>
        <p:nvSpPr>
          <p:cNvPr id="5" name="Google Shape;246;p14">
            <a:extLst>
              <a:ext uri="{FF2B5EF4-FFF2-40B4-BE49-F238E27FC236}">
                <a16:creationId xmlns:a16="http://schemas.microsoft.com/office/drawing/2014/main" id="{8591C522-D271-4325-A019-F36570A049E5}"/>
              </a:ext>
            </a:extLst>
          </p:cNvPr>
          <p:cNvSpPr txBox="1">
            <a:spLocks noGrp="1"/>
          </p:cNvSpPr>
          <p:nvPr>
            <p:ph type="body" idx="2"/>
          </p:nvPr>
        </p:nvSpPr>
        <p:spPr>
          <a:xfrm>
            <a:off x="1185322" y="374095"/>
            <a:ext cx="4244470" cy="289844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b="1" dirty="0">
                <a:solidFill>
                  <a:srgbClr val="000000"/>
                </a:solidFill>
              </a:rPr>
              <a:t>Auffrischung/ digitale Kompetenzen</a:t>
            </a:r>
            <a:br>
              <a:rPr lang="fr-FR" b="1" dirty="0">
                <a:solidFill>
                  <a:srgbClr val="000000"/>
                </a:solidFill>
              </a:rPr>
            </a:br>
            <a:endParaRPr lang="fr-FR" b="1" dirty="0">
              <a:solidFill>
                <a:srgbClr val="000000"/>
              </a:solidFill>
            </a:endParaRPr>
          </a:p>
          <a:p>
            <a:pPr marL="171450" indent="-171450"/>
            <a:r>
              <a:rPr lang="fr-FR" sz="1600" dirty="0">
                <a:solidFill>
                  <a:srgbClr val="000000"/>
                </a:solidFill>
              </a:rPr>
              <a:t>welches Kompetenzreferenzsystem? </a:t>
            </a:r>
            <a:r>
              <a:rPr lang="fr-FR" sz="1600" i="1" dirty="0" err="1">
                <a:solidFill>
                  <a:srgbClr val="000000"/>
                </a:solidFill>
              </a:rPr>
              <a:t>Digicomp</a:t>
            </a:r>
            <a:r>
              <a:rPr lang="fr-FR" sz="1600" i="1" dirty="0">
                <a:solidFill>
                  <a:srgbClr val="000000"/>
                </a:solidFill>
              </a:rPr>
              <a:t>?</a:t>
            </a:r>
          </a:p>
          <a:p>
            <a:pPr marL="171450" indent="-171450"/>
            <a:r>
              <a:rPr lang="fr-FR" sz="1600" dirty="0">
                <a:solidFill>
                  <a:srgbClr val="000000"/>
                </a:solidFill>
              </a:rPr>
              <a:t> Volksbildung: Kritische und kreative Nutzung des Digitalen </a:t>
            </a:r>
            <a:endParaRPr lang="fr-FR" sz="1200" dirty="0">
              <a:solidFill>
                <a:srgbClr val="000000"/>
              </a:solidFill>
            </a:endParaRPr>
          </a:p>
          <a:p>
            <a:pPr marL="0" indent="0">
              <a:buNone/>
            </a:pPr>
            <a:endParaRPr sz="1200" dirty="0">
              <a:solidFill>
                <a:srgbClr val="000000"/>
              </a:solidFill>
            </a:endParaRPr>
          </a:p>
          <a:p>
            <a:pPr marL="0" lvl="0" indent="0" algn="l" rtl="0">
              <a:spcBef>
                <a:spcPts val="600"/>
              </a:spcBef>
              <a:spcAft>
                <a:spcPts val="0"/>
              </a:spcAft>
              <a:buClr>
                <a:schemeClr val="dk1"/>
              </a:buClr>
              <a:buSzPts val="1100"/>
              <a:buFont typeface="Arial"/>
              <a:buNone/>
            </a:pPr>
            <a:endParaRPr sz="1200" b="1" dirty="0">
              <a:solidFill>
                <a:srgbClr val="000000"/>
              </a:solidFill>
            </a:endParaRPr>
          </a:p>
        </p:txBody>
      </p:sp>
      <p:sp>
        <p:nvSpPr>
          <p:cNvPr id="4" name="Rectangle 3">
            <a:extLst>
              <a:ext uri="{FF2B5EF4-FFF2-40B4-BE49-F238E27FC236}">
                <a16:creationId xmlns:a16="http://schemas.microsoft.com/office/drawing/2014/main" id="{8E9E7093-CF2F-4018-B73C-004C6B0479FC}"/>
              </a:ext>
            </a:extLst>
          </p:cNvPr>
          <p:cNvSpPr/>
          <p:nvPr/>
        </p:nvSpPr>
        <p:spPr>
          <a:xfrm>
            <a:off x="429048" y="2777067"/>
            <a:ext cx="5345206" cy="1261884"/>
          </a:xfrm>
          <a:prstGeom prst="rect">
            <a:avLst/>
          </a:prstGeom>
        </p:spPr>
        <p:txBody>
          <a:bodyPr wrap="square">
            <a:spAutoFit/>
          </a:bodyPr>
          <a:lstStyle/>
          <a:p>
            <a:pPr marL="171450" indent="-171450"/>
            <a:r>
              <a:rPr lang="fr-BE" sz="1200" dirty="0">
                <a:solidFill>
                  <a:schemeClr val="accent2"/>
                </a:solidFill>
                <a:latin typeface="Barlow Light" panose="020B0604020202020204" charset="0"/>
              </a:rPr>
              <a:t>	60% der Personen, die höchstens einen Abschluss der Sekundarstufe I besitzen, nutzen keine E-Government-Dienste,</a:t>
            </a:r>
            <a:br>
              <a:rPr lang="fr-BE" sz="1200" dirty="0">
                <a:solidFill>
                  <a:schemeClr val="accent2"/>
                </a:solidFill>
                <a:latin typeface="Barlow Light" panose="020B0604020202020204" charset="0"/>
              </a:rPr>
            </a:br>
            <a:r>
              <a:rPr lang="fr-BE" sz="1200" dirty="0">
                <a:solidFill>
                  <a:schemeClr val="accent2"/>
                </a:solidFill>
                <a:latin typeface="Barlow Light" panose="020B0604020202020204" charset="0"/>
              </a:rPr>
              <a:t> </a:t>
            </a:r>
          </a:p>
          <a:p>
            <a:pPr marL="171450" indent="-171450"/>
            <a:r>
              <a:rPr lang="fr-BE" sz="1200" dirty="0">
                <a:solidFill>
                  <a:schemeClr val="accent2"/>
                </a:solidFill>
                <a:latin typeface="Barlow Light" panose="020B0604020202020204" charset="0"/>
              </a:rPr>
              <a:t>	40% nutzen keine E-Banking-Anwendungen und kaufen nicht online ein, </a:t>
            </a:r>
            <a:br>
              <a:rPr lang="fr-BE" sz="1200" dirty="0">
                <a:solidFill>
                  <a:schemeClr val="accent2"/>
                </a:solidFill>
                <a:latin typeface="Barlow Light" panose="020B0604020202020204" charset="0"/>
              </a:rPr>
            </a:br>
            <a:endParaRPr lang="fr-BE" sz="1200" dirty="0">
              <a:solidFill>
                <a:schemeClr val="accent2"/>
              </a:solidFill>
              <a:latin typeface="Barlow Light" panose="020B0604020202020204" charset="0"/>
            </a:endParaRPr>
          </a:p>
          <a:p>
            <a:pPr marL="171450" indent="-171450"/>
            <a:r>
              <a:rPr lang="fr-BE" sz="1200" dirty="0">
                <a:solidFill>
                  <a:schemeClr val="accent2"/>
                </a:solidFill>
                <a:latin typeface="Barlow Light" panose="020B0604020202020204" charset="0"/>
              </a:rPr>
              <a:t>	70 % nutzen keine Online-Gesundheitsdienste (FRB)</a:t>
            </a:r>
            <a:endParaRPr lang="fr-FR" sz="1100" dirty="0">
              <a:solidFill>
                <a:schemeClr val="accent2"/>
              </a:solidFill>
              <a:latin typeface="Barlow Light" panose="020B0604020202020204" charset="0"/>
            </a:endParaRPr>
          </a:p>
        </p:txBody>
      </p:sp>
    </p:spTree>
    <p:extLst>
      <p:ext uri="{BB962C8B-B14F-4D97-AF65-F5344CB8AC3E}">
        <p14:creationId xmlns:p14="http://schemas.microsoft.com/office/powerpoint/2010/main" val="170054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5" name="Titre 4">
            <a:extLst>
              <a:ext uri="{FF2B5EF4-FFF2-40B4-BE49-F238E27FC236}">
                <a16:creationId xmlns:a16="http://schemas.microsoft.com/office/drawing/2014/main" id="{6F3A3D5E-1416-4817-A4C7-19D5562F7E61}"/>
              </a:ext>
            </a:extLst>
          </p:cNvPr>
          <p:cNvSpPr>
            <a:spLocks noGrp="1"/>
          </p:cNvSpPr>
          <p:nvPr>
            <p:ph type="ctrTitle"/>
          </p:nvPr>
        </p:nvSpPr>
        <p:spPr>
          <a:xfrm>
            <a:off x="2940675" y="2571750"/>
            <a:ext cx="3891300" cy="1159800"/>
          </a:xfrm>
        </p:spPr>
        <p:txBody>
          <a:bodyPr/>
          <a:lstStyle/>
          <a:p>
            <a:r>
              <a:rPr lang="fr-FR" dirty="0">
                <a:sym typeface="Wingdings" panose="05000000000000000000" pitchFamily="2" charset="2"/>
              </a:rPr>
              <a:t>Beherrschung </a:t>
            </a:r>
            <a:br>
              <a:rPr lang="fr-FR" dirty="0">
                <a:sym typeface="Wingdings" panose="05000000000000000000" pitchFamily="2" charset="2"/>
              </a:rPr>
            </a:br>
            <a:r>
              <a:rPr lang="fr-FR" dirty="0">
                <a:sym typeface="Wingdings" panose="05000000000000000000" pitchFamily="2" charset="2"/>
              </a:rPr>
              <a:t>des Lesens und Schreibens voraus! </a:t>
            </a:r>
            <a:endParaRPr lang="fr-BE" dirty="0"/>
          </a:p>
        </p:txBody>
      </p:sp>
      <p:pic>
        <p:nvPicPr>
          <p:cNvPr id="6" name="Image 5">
            <a:extLst>
              <a:ext uri="{FF2B5EF4-FFF2-40B4-BE49-F238E27FC236}">
                <a16:creationId xmlns:a16="http://schemas.microsoft.com/office/drawing/2014/main" id="{0355B0AF-7AE7-41D1-B606-AAA0D73EAE43}"/>
              </a:ext>
            </a:extLst>
          </p:cNvPr>
          <p:cNvPicPr>
            <a:picLocks noChangeAspect="1"/>
          </p:cNvPicPr>
          <p:nvPr/>
        </p:nvPicPr>
        <p:blipFill>
          <a:blip r:embed="rId3"/>
          <a:stretch>
            <a:fillRect/>
          </a:stretch>
        </p:blipFill>
        <p:spPr>
          <a:xfrm>
            <a:off x="4366663" y="4248654"/>
            <a:ext cx="410674" cy="442751"/>
          </a:xfrm>
          <a:prstGeom prst="rect">
            <a:avLst/>
          </a:prstGeom>
        </p:spPr>
      </p:pic>
    </p:spTree>
    <p:extLst>
      <p:ext uri="{BB962C8B-B14F-4D97-AF65-F5344CB8AC3E}">
        <p14:creationId xmlns:p14="http://schemas.microsoft.com/office/powerpoint/2010/main" val="121512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t>Wer wir sind</a:t>
            </a:r>
            <a:endParaRPr dirty="0"/>
          </a:p>
        </p:txBody>
      </p:sp>
      <p:sp>
        <p:nvSpPr>
          <p:cNvPr id="246" name="Google Shape;246;p14"/>
          <p:cNvSpPr txBox="1">
            <a:spLocks noGrp="1"/>
          </p:cNvSpPr>
          <p:nvPr>
            <p:ph type="body" idx="2"/>
          </p:nvPr>
        </p:nvSpPr>
        <p:spPr>
          <a:xfrm>
            <a:off x="3101651" y="15199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1200" b="1" dirty="0">
                <a:solidFill>
                  <a:srgbClr val="000000"/>
                </a:solidFill>
              </a:rPr>
              <a:t>Berücksichtigung von Menschen mit Lese- und Schreibschwierigkeiten :</a:t>
            </a:r>
          </a:p>
          <a:p>
            <a:pPr marL="0" lvl="0" indent="0" algn="l" rtl="0">
              <a:spcBef>
                <a:spcPts val="600"/>
              </a:spcBef>
              <a:spcAft>
                <a:spcPts val="0"/>
              </a:spcAft>
              <a:buNone/>
            </a:pPr>
            <a:r>
              <a:rPr lang="fr-FR" sz="1200" dirty="0">
                <a:solidFill>
                  <a:srgbClr val="000000"/>
                </a:solidFill>
              </a:rPr>
              <a:t>Zugänglichkeit von Dienstleistungen von allgemeinem Interesse ohne Diskriminierung </a:t>
            </a:r>
          </a:p>
          <a:p>
            <a:pPr marL="0" lvl="0" indent="0" algn="l" rtl="0">
              <a:spcBef>
                <a:spcPts val="600"/>
              </a:spcBef>
              <a:spcAft>
                <a:spcPts val="0"/>
              </a:spcAft>
              <a:buNone/>
            </a:pPr>
            <a:r>
              <a:rPr lang="fr-FR" sz="1200" dirty="0">
                <a:solidFill>
                  <a:srgbClr val="000000"/>
                </a:solidFill>
              </a:rPr>
              <a:t>Öffentliche Einrichtungen und die Medien auf diskriminierende Situationen aufmerksam machen</a:t>
            </a:r>
            <a:endParaRPr sz="1200" dirty="0">
              <a:solidFill>
                <a:srgbClr val="000000"/>
              </a:solidFill>
            </a:endParaRPr>
          </a:p>
          <a:p>
            <a:pPr marL="0" lvl="0" indent="0" algn="l" rtl="0">
              <a:spcBef>
                <a:spcPts val="600"/>
              </a:spcBef>
              <a:spcAft>
                <a:spcPts val="0"/>
              </a:spcAft>
              <a:buClr>
                <a:schemeClr val="dk1"/>
              </a:buClr>
              <a:buSzPts val="1100"/>
              <a:buFont typeface="Arial"/>
              <a:buNone/>
            </a:pPr>
            <a:endParaRPr sz="1200" b="1" dirty="0">
              <a:solidFill>
                <a:srgbClr val="000000"/>
              </a:solidFill>
            </a:endParaRPr>
          </a:p>
        </p:txBody>
      </p:sp>
      <p:sp>
        <p:nvSpPr>
          <p:cNvPr id="247" name="Google Shape;247;p14"/>
          <p:cNvSpPr txBox="1">
            <a:spLocks noGrp="1"/>
          </p:cNvSpPr>
          <p:nvPr>
            <p:ph type="body" idx="1"/>
          </p:nvPr>
        </p:nvSpPr>
        <p:spPr>
          <a:xfrm>
            <a:off x="457200" y="15199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fr-FR" sz="1200" b="1" dirty="0">
                <a:solidFill>
                  <a:srgbClr val="000000"/>
                </a:solidFill>
              </a:rPr>
              <a:t>Alphabetisierungsorganisation :</a:t>
            </a:r>
          </a:p>
          <a:p>
            <a:pPr marL="0" lvl="0" indent="0" algn="l" rtl="0">
              <a:spcBef>
                <a:spcPts val="600"/>
              </a:spcBef>
              <a:spcAft>
                <a:spcPts val="0"/>
              </a:spcAft>
              <a:buClr>
                <a:schemeClr val="dk1"/>
              </a:buClr>
              <a:buSzPts val="1100"/>
              <a:buFont typeface="Arial"/>
              <a:buNone/>
            </a:pPr>
            <a:r>
              <a:rPr lang="fr-FR" sz="1200" dirty="0">
                <a:solidFill>
                  <a:srgbClr val="000000"/>
                </a:solidFill>
              </a:rPr>
              <a:t>Alphatraining: die Schulzeit der Kinder begleiten, administrativ unabhängig sein, eine Ausbildung wieder aufnehmen, </a:t>
            </a:r>
            <a:r>
              <a:rPr lang="fr-FR" sz="1200" i="1" dirty="0">
                <a:solidFill>
                  <a:srgbClr val="000000"/>
                </a:solidFill>
              </a:rPr>
              <a:t>... </a:t>
            </a:r>
          </a:p>
          <a:p>
            <a:pPr marL="0" lvl="0" indent="0" algn="l" rtl="0">
              <a:spcBef>
                <a:spcPts val="600"/>
              </a:spcBef>
              <a:spcAft>
                <a:spcPts val="0"/>
              </a:spcAft>
              <a:buClr>
                <a:schemeClr val="dk1"/>
              </a:buClr>
              <a:buSzPts val="1100"/>
              <a:buFont typeface="Arial"/>
              <a:buNone/>
            </a:pPr>
            <a:r>
              <a:rPr lang="fr-FR" sz="1200" dirty="0">
                <a:solidFill>
                  <a:srgbClr val="000000"/>
                </a:solidFill>
              </a:rPr>
              <a:t>Kostenlose, bürgernahe (das gesamte Gebiet der FWB) und von emanzipatorischen Pädagogiken (Volksbildung) inspirierte Ausbildung</a:t>
            </a:r>
            <a:endParaRPr lang="fr-FR" sz="1200" i="1" dirty="0">
              <a:solidFill>
                <a:srgbClr val="000000"/>
              </a:solidFill>
            </a:endParaRPr>
          </a:p>
        </p:txBody>
      </p:sp>
      <p:sp>
        <p:nvSpPr>
          <p:cNvPr id="248" name="Google Shape;248;p14"/>
          <p:cNvSpPr txBox="1">
            <a:spLocks noGrp="1"/>
          </p:cNvSpPr>
          <p:nvPr>
            <p:ph type="body" idx="2"/>
          </p:nvPr>
        </p:nvSpPr>
        <p:spPr>
          <a:xfrm>
            <a:off x="457200" y="3905925"/>
            <a:ext cx="5138700" cy="11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solidFill>
                  <a:srgbClr val="4F4A9E"/>
                </a:solidFill>
              </a:rPr>
              <a:t>Laut LEE haben 10 % der Belgier Schwierigkeiten beim Lesen und Schreiben</a:t>
            </a:r>
          </a:p>
          <a:p>
            <a:pPr marL="0" lvl="0" indent="0" algn="l" rtl="0">
              <a:spcBef>
                <a:spcPts val="0"/>
              </a:spcBef>
              <a:spcAft>
                <a:spcPts val="0"/>
              </a:spcAft>
              <a:buNone/>
            </a:pPr>
            <a:r>
              <a:rPr lang="fr-FR" sz="1200" dirty="0">
                <a:solidFill>
                  <a:srgbClr val="4F4A9E"/>
                </a:solidFill>
              </a:rPr>
              <a:t>www.lire-et-ecrire.be</a:t>
            </a:r>
            <a:endParaRPr sz="1200" dirty="0">
              <a:solidFill>
                <a:srgbClr val="4F4A9E"/>
              </a:solidFill>
            </a:endParaRPr>
          </a:p>
          <a:p>
            <a:pPr marL="0" lvl="0" indent="0" algn="l" rtl="0">
              <a:spcBef>
                <a:spcPts val="0"/>
              </a:spcBef>
              <a:spcAft>
                <a:spcPts val="0"/>
              </a:spcAft>
              <a:buClr>
                <a:schemeClr val="dk1"/>
              </a:buClr>
              <a:buSzPts val="1100"/>
              <a:buFont typeface="Arial"/>
              <a:buNone/>
            </a:pPr>
            <a:endParaRPr sz="1200" dirty="0">
              <a:solidFill>
                <a:srgbClr val="4F4A9E"/>
              </a:solidFill>
            </a:endParaRPr>
          </a:p>
          <a:p>
            <a:pPr marL="0" lvl="0" indent="0" algn="l" rtl="0">
              <a:spcBef>
                <a:spcPts val="0"/>
              </a:spcBef>
              <a:spcAft>
                <a:spcPts val="0"/>
              </a:spcAft>
              <a:buNone/>
            </a:pPr>
            <a:endParaRPr sz="1200" dirty="0">
              <a:solidFill>
                <a:srgbClr val="4F4A9E"/>
              </a:solidFill>
            </a:endParaRP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705597" y="96375"/>
            <a:ext cx="491605" cy="5300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8"/>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812" name="Google Shape;812;p48"/>
          <p:cNvSpPr txBox="1">
            <a:spLocks noGrp="1"/>
          </p:cNvSpPr>
          <p:nvPr>
            <p:ph type="title" idx="4294967295"/>
          </p:nvPr>
        </p:nvSpPr>
        <p:spPr>
          <a:xfrm>
            <a:off x="156175" y="1632400"/>
            <a:ext cx="8669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400" dirty="0">
                <a:solidFill>
                  <a:srgbClr val="000000"/>
                </a:solidFill>
              </a:rPr>
              <a:t>Damit Dienstleistungen von allgemeinem Interesse </a:t>
            </a:r>
            <a:br>
              <a:rPr lang="fr-FR" sz="2400" dirty="0">
                <a:solidFill>
                  <a:srgbClr val="000000"/>
                </a:solidFill>
              </a:rPr>
            </a:br>
            <a:r>
              <a:rPr lang="fr-FR" sz="2400" dirty="0">
                <a:solidFill>
                  <a:srgbClr val="000000"/>
                </a:solidFill>
              </a:rPr>
              <a:t>zugänglich sind, </a:t>
            </a:r>
            <a:br>
              <a:rPr lang="fr-FR" sz="2400" dirty="0">
                <a:solidFill>
                  <a:srgbClr val="000000"/>
                </a:solidFill>
              </a:rPr>
            </a:br>
            <a:r>
              <a:rPr lang="fr-BE" sz="2400" dirty="0">
                <a:solidFill>
                  <a:srgbClr val="000000"/>
                </a:solidFill>
              </a:rPr>
              <a:t>ist die Aufrechterhaltung von Schaltern unerlässlich</a:t>
            </a:r>
            <a:endParaRPr sz="2400" dirty="0">
              <a:solidFill>
                <a:srgbClr val="000000"/>
              </a:solidFill>
            </a:endParaRPr>
          </a:p>
        </p:txBody>
      </p:sp>
      <p:grpSp>
        <p:nvGrpSpPr>
          <p:cNvPr id="892" name="Google Shape;892;p48"/>
          <p:cNvGrpSpPr/>
          <p:nvPr/>
        </p:nvGrpSpPr>
        <p:grpSpPr>
          <a:xfrm rot="10800000" flipH="1">
            <a:off x="3058541" y="3063532"/>
            <a:ext cx="1436785" cy="1111812"/>
            <a:chOff x="9598025" y="882650"/>
            <a:chExt cx="2266938" cy="1754200"/>
          </a:xfrm>
        </p:grpSpPr>
        <p:sp>
          <p:nvSpPr>
            <p:cNvPr id="893" name="Google Shape;893;p48"/>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48"/>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48"/>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48"/>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7" name="Google Shape;897;p48"/>
          <p:cNvGrpSpPr/>
          <p:nvPr/>
        </p:nvGrpSpPr>
        <p:grpSpPr>
          <a:xfrm>
            <a:off x="4736149" y="3077098"/>
            <a:ext cx="1436856" cy="1142979"/>
            <a:chOff x="9925050" y="4203700"/>
            <a:chExt cx="2267050" cy="1803375"/>
          </a:xfrm>
        </p:grpSpPr>
        <p:sp>
          <p:nvSpPr>
            <p:cNvPr id="898" name="Google Shape;898;p48"/>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48"/>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48"/>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48"/>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48"/>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48"/>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48"/>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48"/>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48"/>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48"/>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48"/>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48"/>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01" name="Image 100">
            <a:extLst>
              <a:ext uri="{FF2B5EF4-FFF2-40B4-BE49-F238E27FC236}">
                <a16:creationId xmlns:a16="http://schemas.microsoft.com/office/drawing/2014/main" id="{4F870717-4AF4-4375-81CF-12221DBB55AA}"/>
              </a:ext>
            </a:extLst>
          </p:cNvPr>
          <p:cNvPicPr>
            <a:picLocks noChangeAspect="1"/>
          </p:cNvPicPr>
          <p:nvPr/>
        </p:nvPicPr>
        <p:blipFill>
          <a:blip r:embed="rId3"/>
          <a:stretch>
            <a:fillRect/>
          </a:stretch>
        </p:blipFill>
        <p:spPr>
          <a:xfrm>
            <a:off x="4225620" y="386663"/>
            <a:ext cx="692659" cy="746762"/>
          </a:xfrm>
          <a:prstGeom prst="rect">
            <a:avLst/>
          </a:prstGeom>
        </p:spPr>
      </p:pic>
      <p:grpSp>
        <p:nvGrpSpPr>
          <p:cNvPr id="102" name="Google Shape;1058;p49">
            <a:extLst>
              <a:ext uri="{FF2B5EF4-FFF2-40B4-BE49-F238E27FC236}">
                <a16:creationId xmlns:a16="http://schemas.microsoft.com/office/drawing/2014/main" id="{96C71683-9DD7-4CA2-89CF-A6D44758BA23}"/>
              </a:ext>
            </a:extLst>
          </p:cNvPr>
          <p:cNvGrpSpPr/>
          <p:nvPr/>
        </p:nvGrpSpPr>
        <p:grpSpPr>
          <a:xfrm>
            <a:off x="7787403" y="1766306"/>
            <a:ext cx="313329" cy="294794"/>
            <a:chOff x="5972700" y="2330200"/>
            <a:chExt cx="411625" cy="387275"/>
          </a:xfrm>
        </p:grpSpPr>
        <p:sp>
          <p:nvSpPr>
            <p:cNvPr id="103" name="Google Shape;1059;p49">
              <a:extLst>
                <a:ext uri="{FF2B5EF4-FFF2-40B4-BE49-F238E27FC236}">
                  <a16:creationId xmlns:a16="http://schemas.microsoft.com/office/drawing/2014/main" id="{B4BB4FCA-9FCD-4BCB-BC12-1C7AD6379B86}"/>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60;p49">
              <a:extLst>
                <a:ext uri="{FF2B5EF4-FFF2-40B4-BE49-F238E27FC236}">
                  <a16:creationId xmlns:a16="http://schemas.microsoft.com/office/drawing/2014/main" id="{C1969A10-644D-4C45-8588-3FC2F17B83AE}"/>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dirty="0"/>
              <a:t>Ressourcen</a:t>
            </a:r>
            <a:endParaRPr dirty="0"/>
          </a:p>
        </p:txBody>
      </p:sp>
      <p:sp>
        <p:nvSpPr>
          <p:cNvPr id="505" name="Google Shape;505;p36"/>
          <p:cNvSpPr txBox="1">
            <a:spLocks noGrp="1"/>
          </p:cNvSpPr>
          <p:nvPr>
            <p:ph type="body" idx="1"/>
          </p:nvPr>
        </p:nvSpPr>
        <p:spPr>
          <a:xfrm>
            <a:off x="457200" y="1444375"/>
            <a:ext cx="5138700" cy="3180900"/>
          </a:xfrm>
          <a:prstGeom prst="rect">
            <a:avLst/>
          </a:prstGeom>
        </p:spPr>
        <p:txBody>
          <a:bodyPr spcFirstLastPara="1" wrap="square" lIns="91425" tIns="91425" rIns="91425" bIns="91425" anchor="t" anchorCtr="0">
            <a:noAutofit/>
          </a:bodyPr>
          <a:lstStyle/>
          <a:p>
            <a:pPr marL="285750" lvl="0" indent="-285750">
              <a:buFontTx/>
              <a:buChar char="-"/>
            </a:pPr>
            <a:r>
              <a:rPr lang="fr-FR" sz="1250" dirty="0">
                <a:solidFill>
                  <a:schemeClr val="accent2"/>
                </a:solidFill>
              </a:rPr>
              <a:t>LEE-Kampagne "Die digital Vergessenen": </a:t>
            </a:r>
            <a:r>
              <a:rPr lang="fr-FR" sz="1050" dirty="0">
                <a:solidFill>
                  <a:schemeClr val="tx1"/>
                </a:solidFill>
              </a:rPr>
              <a:t>https://lire-et-ecrire.be/Les-oublies-du-numerique-2021?pk_campaign=2021&amp;pk_kwd=entete</a:t>
            </a:r>
            <a:endParaRPr lang="fr-FR" sz="1250" dirty="0">
              <a:solidFill>
                <a:schemeClr val="tx1"/>
              </a:solidFill>
            </a:endParaRPr>
          </a:p>
          <a:p>
            <a:pPr marL="285750" lvl="0" indent="-285750">
              <a:buFontTx/>
              <a:buChar char="-"/>
            </a:pPr>
            <a:r>
              <a:rPr lang="fr-FR" sz="1250" dirty="0">
                <a:solidFill>
                  <a:schemeClr val="accent2"/>
                </a:solidFill>
              </a:rPr>
              <a:t>Brotcorne, Perrine, </a:t>
            </a:r>
            <a:r>
              <a:rPr lang="fr-FR" sz="1250" dirty="0"/>
              <a:t>"Une numérisation impensée des services d'intérêt général: un mécanisme producteur d'inégalités", </a:t>
            </a:r>
            <a:r>
              <a:rPr lang="fr-FR" sz="1250" i="1" dirty="0"/>
              <a:t>Le Journal de l'alpha 2018, </a:t>
            </a:r>
            <a:r>
              <a:rPr lang="fr-FR" sz="1250" dirty="0"/>
              <a:t>Lire et Ecrire, 2020.</a:t>
            </a:r>
          </a:p>
          <a:p>
            <a:pPr marL="285750" indent="-285750">
              <a:buFontTx/>
              <a:buChar char="-"/>
            </a:pPr>
            <a:r>
              <a:rPr lang="fr-FR" sz="1250" dirty="0">
                <a:solidFill>
                  <a:srgbClr val="6463BD"/>
                </a:solidFill>
              </a:rPr>
              <a:t> Culot, Louise, </a:t>
            </a:r>
            <a:r>
              <a:rPr lang="fr-FR" sz="1250" dirty="0">
                <a:solidFill>
                  <a:schemeClr val="tx1"/>
                </a:solidFill>
              </a:rPr>
              <a:t>"Digital Accessibility for illiterate people: the law does not guarantee equality"</a:t>
            </a:r>
            <a:r>
              <a:rPr lang="fr-FR" sz="1250" dirty="0"/>
              <a:t>, Lire et Ecrire, 2022 </a:t>
            </a:r>
          </a:p>
          <a:p>
            <a:pPr marL="285750" indent="-285750">
              <a:buFontTx/>
              <a:buChar char="-"/>
            </a:pPr>
            <a:r>
              <a:rPr lang="fr-FR" sz="1250" dirty="0" err="1">
                <a:solidFill>
                  <a:schemeClr val="accent2"/>
                </a:solidFill>
              </a:rPr>
              <a:t>Galván Castaño</a:t>
            </a:r>
            <a:r>
              <a:rPr lang="fr-FR" sz="1250" dirty="0">
                <a:solidFill>
                  <a:schemeClr val="accent2"/>
                </a:solidFill>
              </a:rPr>
              <a:t>, Iria, </a:t>
            </a:r>
            <a:r>
              <a:rPr lang="fr-FR" sz="1250" dirty="0">
                <a:solidFill>
                  <a:schemeClr val="tx1"/>
                </a:solidFill>
              </a:rPr>
              <a:t>"Adultes en difficulté avec l'écrit et nouvelles technologies: quel accès et quels usages, Lire et Ecrire", </a:t>
            </a:r>
            <a:r>
              <a:rPr lang="fr-FR" sz="1250" dirty="0"/>
              <a:t>2019.</a:t>
            </a:r>
            <a:endParaRPr lang="fr-FR" sz="1250" dirty="0">
              <a:solidFill>
                <a:schemeClr val="accent2"/>
              </a:solidFill>
            </a:endParaRPr>
          </a:p>
          <a:p>
            <a:pPr marL="285750" indent="-285750">
              <a:buFontTx/>
              <a:buChar char="-"/>
            </a:pPr>
            <a:r>
              <a:rPr lang="fr-BE" sz="1250" dirty="0">
                <a:solidFill>
                  <a:schemeClr val="accent2"/>
                </a:solidFill>
              </a:rPr>
              <a:t>Faure, Laura; Brotcorne, Périne; </a:t>
            </a:r>
            <a:r>
              <a:rPr lang="fr-BE" sz="1250" dirty="0" err="1">
                <a:solidFill>
                  <a:schemeClr val="accent2"/>
                </a:solidFill>
              </a:rPr>
              <a:t>Vendramin, </a:t>
            </a:r>
            <a:r>
              <a:rPr lang="fr-BE" sz="1250" dirty="0">
                <a:solidFill>
                  <a:schemeClr val="accent2"/>
                </a:solidFill>
              </a:rPr>
              <a:t>Patricia, </a:t>
            </a:r>
            <a:r>
              <a:rPr lang="fr-BE" sz="1250" dirty="0"/>
              <a:t>"</a:t>
            </a:r>
            <a:r>
              <a:rPr lang="fr-BE" sz="1250" i="1" dirty="0"/>
              <a:t>Guide for inclusive design of digital services", </a:t>
            </a:r>
            <a:r>
              <a:rPr lang="fr-BE" sz="1250" dirty="0"/>
              <a:t>BELSPO, 2021</a:t>
            </a:r>
          </a:p>
          <a:p>
            <a:pPr marL="285750" indent="-285750">
              <a:buFontTx/>
              <a:buChar char="-"/>
            </a:pPr>
            <a:r>
              <a:rPr lang="fr-FR" sz="1250" dirty="0">
                <a:solidFill>
                  <a:schemeClr val="accent2"/>
                </a:solidFill>
              </a:rPr>
              <a:t>Leroy Aurélie, "Quel accès aux TIC pour les personnes peu scolarisées en Belgique", Lire et Écrire Communauté français, 2020</a:t>
            </a:r>
          </a:p>
          <a:p>
            <a:pPr marL="0" indent="0">
              <a:buNone/>
            </a:pPr>
            <a:endParaRPr lang="fr-FR" sz="1250" dirty="0">
              <a:solidFill>
                <a:schemeClr val="accent2"/>
              </a:solidFill>
            </a:endParaRPr>
          </a:p>
          <a:p>
            <a:pPr marL="0" lvl="0" indent="0">
              <a:buNone/>
            </a:pPr>
            <a:endParaRPr sz="2400" dirty="0">
              <a:solidFill>
                <a:srgbClr val="6463BD"/>
              </a:solidFill>
            </a:endParaRPr>
          </a:p>
        </p:txBody>
      </p:sp>
      <p:sp>
        <p:nvSpPr>
          <p:cNvPr id="506" name="Google Shape;506;p3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14442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5B0FE"/>
        </a:solidFill>
        <a:effectLst/>
      </p:bgPr>
    </p:bg>
    <p:spTree>
      <p:nvGrpSpPr>
        <p:cNvPr id="1" name="Shape 913"/>
        <p:cNvGrpSpPr/>
        <p:nvPr/>
      </p:nvGrpSpPr>
      <p:grpSpPr>
        <a:xfrm>
          <a:off x="0" y="0"/>
          <a:ext cx="0" cy="0"/>
          <a:chOff x="0" y="0"/>
          <a:chExt cx="0" cy="0"/>
        </a:xfrm>
      </p:grpSpPr>
      <p:sp>
        <p:nvSpPr>
          <p:cNvPr id="914" name="Google Shape;914;p49"/>
          <p:cNvSpPr txBox="1"/>
          <p:nvPr/>
        </p:nvSpPr>
        <p:spPr>
          <a:xfrm>
            <a:off x="6096175" y="5406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dirty="0">
                <a:latin typeface="Barlow Light"/>
                <a:ea typeface="Barlow Light"/>
                <a:cs typeface="Barlow Light"/>
                <a:sym typeface="Barlow Light"/>
              </a:rPr>
              <a:t>SlidesCarnival Icons sind editierbare Formen. </a:t>
            </a:r>
            <a:endParaRPr sz="900" dirty="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dirty="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sz="900" dirty="0">
                <a:latin typeface="Barlow Light"/>
                <a:ea typeface="Barlow Light"/>
                <a:cs typeface="Barlow Light"/>
                <a:sym typeface="Barlow Light"/>
              </a:rPr>
              <a:t>Dies bedeutet, dass Sie es können:</a:t>
            </a:r>
            <a:endParaRPr sz="900" dirty="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dirty="0">
                <a:latin typeface="Barlow Light"/>
                <a:ea typeface="Barlow Light"/>
                <a:cs typeface="Barlow Light"/>
                <a:sym typeface="Barlow Light"/>
              </a:rPr>
              <a:t>Resize sie, ohne die Qualität zu verlieren.</a:t>
            </a:r>
            <a:endParaRPr sz="900" dirty="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dirty="0">
                <a:latin typeface="Barlow Light"/>
                <a:ea typeface="Barlow Light"/>
                <a:cs typeface="Barlow Light"/>
                <a:sym typeface="Barlow Light"/>
              </a:rPr>
              <a:t>Ändern Sie Zeilenfarbe, Breite und Stil.</a:t>
            </a:r>
            <a:endParaRPr sz="900" dirty="0">
              <a:latin typeface="Barlow Light"/>
              <a:ea typeface="Barlow Light"/>
              <a:cs typeface="Barlow Light"/>
              <a:sym typeface="Barlow Light"/>
            </a:endParaRPr>
          </a:p>
          <a:p>
            <a:pPr marL="0" lvl="0" indent="0" algn="l" rtl="0">
              <a:spcBef>
                <a:spcPts val="0"/>
              </a:spcBef>
              <a:spcAft>
                <a:spcPts val="0"/>
              </a:spcAft>
              <a:buNone/>
            </a:pPr>
            <a:endParaRPr sz="900" dirty="0">
              <a:latin typeface="Barlow Light"/>
              <a:ea typeface="Barlow Light"/>
              <a:cs typeface="Barlow Light"/>
              <a:sym typeface="Barlow Light"/>
            </a:endParaRPr>
          </a:p>
          <a:p>
            <a:pPr marL="0" lvl="0" indent="0" algn="l" rtl="0">
              <a:spcBef>
                <a:spcPts val="0"/>
              </a:spcBef>
              <a:spcAft>
                <a:spcPts val="0"/>
              </a:spcAft>
              <a:buNone/>
            </a:pPr>
            <a:r>
              <a:rPr lang="en" sz="900" dirty="0">
                <a:latin typeface="Barlow Light"/>
                <a:ea typeface="Barlow Light"/>
                <a:cs typeface="Barlow Light"/>
                <a:sym typeface="Barlow Light"/>
              </a:rPr>
              <a:t>Isn't that nice? :)</a:t>
            </a:r>
            <a:endParaRPr sz="900" dirty="0">
              <a:latin typeface="Barlow Light"/>
              <a:ea typeface="Barlow Light"/>
              <a:cs typeface="Barlow Light"/>
              <a:sym typeface="Barlow Light"/>
            </a:endParaRPr>
          </a:p>
          <a:p>
            <a:pPr marL="0" lvl="0" indent="0" algn="l" rtl="0">
              <a:spcBef>
                <a:spcPts val="0"/>
              </a:spcBef>
              <a:spcAft>
                <a:spcPts val="0"/>
              </a:spcAft>
              <a:buNone/>
            </a:pPr>
            <a:endParaRPr sz="900" dirty="0">
              <a:latin typeface="Barlow Light"/>
              <a:ea typeface="Barlow Light"/>
              <a:cs typeface="Barlow Light"/>
              <a:sym typeface="Barlow Light"/>
            </a:endParaRPr>
          </a:p>
          <a:p>
            <a:pPr marL="0" lvl="0" indent="0" algn="l" rtl="0">
              <a:spcBef>
                <a:spcPts val="0"/>
              </a:spcBef>
              <a:spcAft>
                <a:spcPts val="0"/>
              </a:spcAft>
              <a:buNone/>
            </a:pPr>
            <a:r>
              <a:rPr lang="en" sz="900" dirty="0">
                <a:latin typeface="Barlow Light"/>
                <a:ea typeface="Barlow Light"/>
                <a:cs typeface="Barlow Light"/>
                <a:sym typeface="Barlow Light"/>
              </a:rPr>
              <a:t>Beispiele:</a:t>
            </a:r>
            <a:endParaRPr sz="900" dirty="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dirty="0">
              <a:latin typeface="Barlow Light"/>
              <a:ea typeface="Barlow Light"/>
              <a:cs typeface="Barlow Light"/>
              <a:sym typeface="Barlow Light"/>
            </a:endParaRPr>
          </a:p>
          <a:p>
            <a:pPr marL="0" lvl="0" indent="0" algn="l" rtl="0">
              <a:spcBef>
                <a:spcPts val="0"/>
              </a:spcBef>
              <a:spcAft>
                <a:spcPts val="0"/>
              </a:spcAft>
              <a:buNone/>
            </a:pPr>
            <a:endParaRPr sz="900" dirty="0">
              <a:latin typeface="Barlow Light"/>
              <a:ea typeface="Barlow Light"/>
              <a:cs typeface="Barlow Light"/>
              <a:sym typeface="Barlow Light"/>
            </a:endParaRPr>
          </a:p>
        </p:txBody>
      </p:sp>
      <p:grpSp>
        <p:nvGrpSpPr>
          <p:cNvPr id="915" name="Google Shape;915;p49"/>
          <p:cNvGrpSpPr/>
          <p:nvPr/>
        </p:nvGrpSpPr>
        <p:grpSpPr>
          <a:xfrm>
            <a:off x="604182" y="540331"/>
            <a:ext cx="310551" cy="405092"/>
            <a:chOff x="590250" y="244200"/>
            <a:chExt cx="407975" cy="532175"/>
          </a:xfrm>
        </p:grpSpPr>
        <p:sp>
          <p:nvSpPr>
            <p:cNvPr id="916" name="Google Shape;916;p4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9"/>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9"/>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49"/>
          <p:cNvGrpSpPr/>
          <p:nvPr/>
        </p:nvGrpSpPr>
        <p:grpSpPr>
          <a:xfrm>
            <a:off x="1104728" y="600124"/>
            <a:ext cx="337440" cy="280883"/>
            <a:chOff x="1247825" y="322750"/>
            <a:chExt cx="443300" cy="369000"/>
          </a:xfrm>
        </p:grpSpPr>
        <p:sp>
          <p:nvSpPr>
            <p:cNvPr id="931" name="Google Shape;931;p49"/>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49"/>
          <p:cNvGrpSpPr/>
          <p:nvPr/>
        </p:nvGrpSpPr>
        <p:grpSpPr>
          <a:xfrm>
            <a:off x="1623829" y="598734"/>
            <a:ext cx="322597" cy="283661"/>
            <a:chOff x="1929775" y="320925"/>
            <a:chExt cx="423800" cy="372650"/>
          </a:xfrm>
        </p:grpSpPr>
        <p:sp>
          <p:nvSpPr>
            <p:cNvPr id="937" name="Google Shape;937;p49"/>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9"/>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9"/>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9"/>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49"/>
          <p:cNvSpPr/>
          <p:nvPr/>
        </p:nvSpPr>
        <p:spPr>
          <a:xfrm>
            <a:off x="2164700" y="588535"/>
            <a:ext cx="264193" cy="304061"/>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9"/>
          <p:cNvSpPr/>
          <p:nvPr/>
        </p:nvSpPr>
        <p:spPr>
          <a:xfrm>
            <a:off x="2694458" y="589468"/>
            <a:ext cx="228036" cy="302196"/>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49"/>
          <p:cNvGrpSpPr/>
          <p:nvPr/>
        </p:nvGrpSpPr>
        <p:grpSpPr>
          <a:xfrm>
            <a:off x="3679335" y="566745"/>
            <a:ext cx="304994" cy="347621"/>
            <a:chOff x="4630125" y="278900"/>
            <a:chExt cx="400675" cy="456675"/>
          </a:xfrm>
        </p:grpSpPr>
        <p:sp>
          <p:nvSpPr>
            <p:cNvPr id="945" name="Google Shape;945;p49"/>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9"/>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9"/>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9"/>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49"/>
          <p:cNvSpPr/>
          <p:nvPr/>
        </p:nvSpPr>
        <p:spPr>
          <a:xfrm>
            <a:off x="4168770" y="588078"/>
            <a:ext cx="349486" cy="304975"/>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9"/>
          <p:cNvGrpSpPr/>
          <p:nvPr/>
        </p:nvGrpSpPr>
        <p:grpSpPr>
          <a:xfrm>
            <a:off x="608826" y="1061734"/>
            <a:ext cx="310532" cy="378678"/>
            <a:chOff x="596350" y="929175"/>
            <a:chExt cx="407950" cy="497475"/>
          </a:xfrm>
        </p:grpSpPr>
        <p:sp>
          <p:nvSpPr>
            <p:cNvPr id="951" name="Google Shape;951;p4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49"/>
          <p:cNvGrpSpPr/>
          <p:nvPr/>
        </p:nvGrpSpPr>
        <p:grpSpPr>
          <a:xfrm>
            <a:off x="1627064" y="1116902"/>
            <a:ext cx="316126" cy="270683"/>
            <a:chOff x="1934025" y="1001650"/>
            <a:chExt cx="415300" cy="355600"/>
          </a:xfrm>
        </p:grpSpPr>
        <p:sp>
          <p:nvSpPr>
            <p:cNvPr id="959" name="Google Shape;959;p49"/>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9"/>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9"/>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9"/>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49"/>
          <p:cNvSpPr/>
          <p:nvPr/>
        </p:nvSpPr>
        <p:spPr>
          <a:xfrm>
            <a:off x="2137830" y="1094183"/>
            <a:ext cx="317953" cy="316107"/>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9"/>
          <p:cNvSpPr/>
          <p:nvPr/>
        </p:nvSpPr>
        <p:spPr>
          <a:xfrm>
            <a:off x="2649966" y="1109940"/>
            <a:ext cx="317040" cy="28459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9"/>
          <p:cNvSpPr/>
          <p:nvPr/>
        </p:nvSpPr>
        <p:spPr>
          <a:xfrm>
            <a:off x="3166269" y="1112261"/>
            <a:ext cx="307772" cy="27995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9"/>
          <p:cNvSpPr/>
          <p:nvPr/>
        </p:nvSpPr>
        <p:spPr>
          <a:xfrm>
            <a:off x="3688148" y="1115040"/>
            <a:ext cx="287372" cy="2743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49"/>
          <p:cNvGrpSpPr/>
          <p:nvPr/>
        </p:nvGrpSpPr>
        <p:grpSpPr>
          <a:xfrm>
            <a:off x="4184981" y="1096502"/>
            <a:ext cx="317040" cy="317497"/>
            <a:chOff x="5294400" y="974850"/>
            <a:chExt cx="416500" cy="417100"/>
          </a:xfrm>
        </p:grpSpPr>
        <p:sp>
          <p:nvSpPr>
            <p:cNvPr id="968" name="Google Shape;968;p49"/>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9"/>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49"/>
          <p:cNvGrpSpPr/>
          <p:nvPr/>
        </p:nvGrpSpPr>
        <p:grpSpPr>
          <a:xfrm>
            <a:off x="4658657" y="1060821"/>
            <a:ext cx="393046" cy="382846"/>
            <a:chOff x="5916675" y="927975"/>
            <a:chExt cx="516350" cy="502950"/>
          </a:xfrm>
        </p:grpSpPr>
        <p:sp>
          <p:nvSpPr>
            <p:cNvPr id="971" name="Google Shape;971;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49"/>
          <p:cNvGrpSpPr/>
          <p:nvPr/>
        </p:nvGrpSpPr>
        <p:grpSpPr>
          <a:xfrm>
            <a:off x="584715" y="1648962"/>
            <a:ext cx="354110" cy="239169"/>
            <a:chOff x="564675" y="1700625"/>
            <a:chExt cx="465200" cy="314200"/>
          </a:xfrm>
        </p:grpSpPr>
        <p:sp>
          <p:nvSpPr>
            <p:cNvPr id="974" name="Google Shape;974;p4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9"/>
          <p:cNvGrpSpPr/>
          <p:nvPr/>
        </p:nvGrpSpPr>
        <p:grpSpPr>
          <a:xfrm>
            <a:off x="1096393" y="1590559"/>
            <a:ext cx="354110" cy="346708"/>
            <a:chOff x="1236875" y="1623900"/>
            <a:chExt cx="465200" cy="455475"/>
          </a:xfrm>
        </p:grpSpPr>
        <p:sp>
          <p:nvSpPr>
            <p:cNvPr id="978" name="Google Shape;978;p49"/>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9"/>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9"/>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9"/>
            <p:cNvSpPr/>
            <p:nvPr/>
          </p:nvSpPr>
          <p:spPr>
            <a:xfrm>
              <a:off x="1402500" y="18102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9"/>
            <p:cNvSpPr/>
            <p:nvPr/>
          </p:nvSpPr>
          <p:spPr>
            <a:xfrm>
              <a:off x="1402500" y="18443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9"/>
            <p:cNvSpPr/>
            <p:nvPr/>
          </p:nvSpPr>
          <p:spPr>
            <a:xfrm>
              <a:off x="1402500" y="1878425"/>
              <a:ext cx="85250" cy="25"/>
            </a:xfrm>
            <a:custGeom>
              <a:avLst/>
              <a:gdLst/>
              <a:ahLst/>
              <a:cxnLst/>
              <a:rect l="l" t="t" r="r" b="b"/>
              <a:pathLst>
                <a:path w="3410" h="1" fill="none" extrusionOk="0">
                  <a:moveTo>
                    <a:pt x="0" y="0"/>
                  </a:moveTo>
                  <a:lnTo>
                    <a:pt x="34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9"/>
          <p:cNvGrpSpPr/>
          <p:nvPr/>
        </p:nvGrpSpPr>
        <p:grpSpPr>
          <a:xfrm>
            <a:off x="1619185" y="1597981"/>
            <a:ext cx="331883" cy="331864"/>
            <a:chOff x="1923675" y="1633650"/>
            <a:chExt cx="436000" cy="435975"/>
          </a:xfrm>
        </p:grpSpPr>
        <p:sp>
          <p:nvSpPr>
            <p:cNvPr id="986" name="Google Shape;986;p49"/>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9"/>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9"/>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9"/>
          <p:cNvGrpSpPr/>
          <p:nvPr/>
        </p:nvGrpSpPr>
        <p:grpSpPr>
          <a:xfrm>
            <a:off x="2129475" y="1596591"/>
            <a:ext cx="334643" cy="334643"/>
            <a:chOff x="2594050" y="1631825"/>
            <a:chExt cx="439625" cy="439625"/>
          </a:xfrm>
        </p:grpSpPr>
        <p:sp>
          <p:nvSpPr>
            <p:cNvPr id="993" name="Google Shape;993;p4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49"/>
          <p:cNvSpPr/>
          <p:nvPr/>
        </p:nvSpPr>
        <p:spPr>
          <a:xfrm>
            <a:off x="2655979" y="16114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49"/>
          <p:cNvGrpSpPr/>
          <p:nvPr/>
        </p:nvGrpSpPr>
        <p:grpSpPr>
          <a:xfrm>
            <a:off x="3184346" y="1571567"/>
            <a:ext cx="271615" cy="384691"/>
            <a:chOff x="3979850" y="1598950"/>
            <a:chExt cx="356825" cy="505375"/>
          </a:xfrm>
        </p:grpSpPr>
        <p:sp>
          <p:nvSpPr>
            <p:cNvPr id="999" name="Google Shape;999;p49"/>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9"/>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49"/>
          <p:cNvGrpSpPr/>
          <p:nvPr/>
        </p:nvGrpSpPr>
        <p:grpSpPr>
          <a:xfrm>
            <a:off x="3652921" y="1654062"/>
            <a:ext cx="357821" cy="219701"/>
            <a:chOff x="4595425" y="1707325"/>
            <a:chExt cx="470075" cy="288625"/>
          </a:xfrm>
        </p:grpSpPr>
        <p:sp>
          <p:nvSpPr>
            <p:cNvPr id="1002" name="Google Shape;1002;p49"/>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9"/>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9"/>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9"/>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9"/>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49"/>
          <p:cNvGrpSpPr/>
          <p:nvPr/>
        </p:nvGrpSpPr>
        <p:grpSpPr>
          <a:xfrm>
            <a:off x="4181746" y="1600302"/>
            <a:ext cx="323529" cy="327221"/>
            <a:chOff x="5290150" y="1636700"/>
            <a:chExt cx="425025" cy="429875"/>
          </a:xfrm>
        </p:grpSpPr>
        <p:sp>
          <p:nvSpPr>
            <p:cNvPr id="1008" name="Google Shape;1008;p49"/>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9"/>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49"/>
          <p:cNvGrpSpPr/>
          <p:nvPr/>
        </p:nvGrpSpPr>
        <p:grpSpPr>
          <a:xfrm>
            <a:off x="4692492" y="1590559"/>
            <a:ext cx="325375" cy="341151"/>
            <a:chOff x="5961125" y="1623900"/>
            <a:chExt cx="427450" cy="448175"/>
          </a:xfrm>
        </p:grpSpPr>
        <p:sp>
          <p:nvSpPr>
            <p:cNvPr id="1011" name="Google Shape;1011;p49"/>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9"/>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9"/>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9"/>
          <p:cNvGrpSpPr/>
          <p:nvPr/>
        </p:nvGrpSpPr>
        <p:grpSpPr>
          <a:xfrm>
            <a:off x="5193038" y="1599370"/>
            <a:ext cx="347621" cy="329086"/>
            <a:chOff x="6618700" y="1635475"/>
            <a:chExt cx="456675" cy="432325"/>
          </a:xfrm>
        </p:grpSpPr>
        <p:sp>
          <p:nvSpPr>
            <p:cNvPr id="1019" name="Google Shape;1019;p49"/>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9"/>
          <p:cNvGrpSpPr/>
          <p:nvPr/>
        </p:nvGrpSpPr>
        <p:grpSpPr>
          <a:xfrm>
            <a:off x="624107" y="2127738"/>
            <a:ext cx="275326" cy="295707"/>
            <a:chOff x="616425" y="2329600"/>
            <a:chExt cx="361700" cy="388475"/>
          </a:xfrm>
        </p:grpSpPr>
        <p:sp>
          <p:nvSpPr>
            <p:cNvPr id="1025" name="Google Shape;1025;p49"/>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9"/>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9"/>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9"/>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9"/>
          <p:cNvGrpSpPr/>
          <p:nvPr/>
        </p:nvGrpSpPr>
        <p:grpSpPr>
          <a:xfrm>
            <a:off x="1128383" y="2130516"/>
            <a:ext cx="290150" cy="290150"/>
            <a:chOff x="1278900" y="2333250"/>
            <a:chExt cx="381175" cy="381175"/>
          </a:xfrm>
        </p:grpSpPr>
        <p:sp>
          <p:nvSpPr>
            <p:cNvPr id="1034" name="Google Shape;1034;p49"/>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9"/>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9"/>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49"/>
          <p:cNvGrpSpPr/>
          <p:nvPr/>
        </p:nvGrpSpPr>
        <p:grpSpPr>
          <a:xfrm>
            <a:off x="1640042" y="2130516"/>
            <a:ext cx="290169" cy="290150"/>
            <a:chOff x="1951075" y="2333250"/>
            <a:chExt cx="381200" cy="381175"/>
          </a:xfrm>
        </p:grpSpPr>
        <p:sp>
          <p:nvSpPr>
            <p:cNvPr id="1039" name="Google Shape;1039;p49"/>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9"/>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9"/>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9"/>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49"/>
          <p:cNvGrpSpPr/>
          <p:nvPr/>
        </p:nvGrpSpPr>
        <p:grpSpPr>
          <a:xfrm>
            <a:off x="2151721" y="2130516"/>
            <a:ext cx="290150" cy="290150"/>
            <a:chOff x="2623275" y="2333250"/>
            <a:chExt cx="381175" cy="381175"/>
          </a:xfrm>
        </p:grpSpPr>
        <p:sp>
          <p:nvSpPr>
            <p:cNvPr id="1044" name="Google Shape;1044;p49"/>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9"/>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9"/>
          <p:cNvGrpSpPr/>
          <p:nvPr/>
        </p:nvGrpSpPr>
        <p:grpSpPr>
          <a:xfrm>
            <a:off x="2731070" y="2080467"/>
            <a:ext cx="154809" cy="386556"/>
            <a:chOff x="3384375" y="2267500"/>
            <a:chExt cx="203375" cy="507825"/>
          </a:xfrm>
        </p:grpSpPr>
        <p:sp>
          <p:nvSpPr>
            <p:cNvPr id="1049" name="Google Shape;1049;p49"/>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9"/>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9"/>
          <p:cNvGrpSpPr/>
          <p:nvPr/>
        </p:nvGrpSpPr>
        <p:grpSpPr>
          <a:xfrm>
            <a:off x="3768319" y="2129584"/>
            <a:ext cx="127006" cy="288305"/>
            <a:chOff x="4747025" y="2332025"/>
            <a:chExt cx="166850" cy="378750"/>
          </a:xfrm>
        </p:grpSpPr>
        <p:sp>
          <p:nvSpPr>
            <p:cNvPr id="1052" name="Google Shape;1052;p49"/>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9"/>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49"/>
          <p:cNvGrpSpPr/>
          <p:nvPr/>
        </p:nvGrpSpPr>
        <p:grpSpPr>
          <a:xfrm>
            <a:off x="3254338" y="2082313"/>
            <a:ext cx="131631" cy="382846"/>
            <a:chOff x="4071800" y="2269925"/>
            <a:chExt cx="172925" cy="502950"/>
          </a:xfrm>
        </p:grpSpPr>
        <p:sp>
          <p:nvSpPr>
            <p:cNvPr id="1055" name="Google Shape;1055;p49"/>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49"/>
          <p:cNvSpPr/>
          <p:nvPr/>
        </p:nvSpPr>
        <p:spPr>
          <a:xfrm>
            <a:off x="4198438" y="2122644"/>
            <a:ext cx="290150" cy="305907"/>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9"/>
          <p:cNvGrpSpPr/>
          <p:nvPr/>
        </p:nvGrpSpPr>
        <p:grpSpPr>
          <a:xfrm>
            <a:off x="4701303" y="2128194"/>
            <a:ext cx="313329" cy="294794"/>
            <a:chOff x="5972700" y="2330200"/>
            <a:chExt cx="411625" cy="387275"/>
          </a:xfrm>
        </p:grpSpPr>
        <p:sp>
          <p:nvSpPr>
            <p:cNvPr id="1059" name="Google Shape;1059;p4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49"/>
          <p:cNvGrpSpPr/>
          <p:nvPr/>
        </p:nvGrpSpPr>
        <p:grpSpPr>
          <a:xfrm>
            <a:off x="712177" y="2606494"/>
            <a:ext cx="99203" cy="361532"/>
            <a:chOff x="732125" y="2958550"/>
            <a:chExt cx="130325" cy="474950"/>
          </a:xfrm>
        </p:grpSpPr>
        <p:sp>
          <p:nvSpPr>
            <p:cNvPr id="1062" name="Google Shape;1062;p49"/>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9"/>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9"/>
            <p:cNvSpPr/>
            <p:nvPr/>
          </p:nvSpPr>
          <p:spPr>
            <a:xfrm>
              <a:off x="802750" y="312905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9"/>
            <p:cNvSpPr/>
            <p:nvPr/>
          </p:nvSpPr>
          <p:spPr>
            <a:xfrm>
              <a:off x="802750" y="316252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9"/>
            <p:cNvSpPr/>
            <p:nvPr/>
          </p:nvSpPr>
          <p:spPr>
            <a:xfrm>
              <a:off x="802750" y="3196025"/>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9"/>
            <p:cNvSpPr/>
            <p:nvPr/>
          </p:nvSpPr>
          <p:spPr>
            <a:xfrm>
              <a:off x="802750" y="3229500"/>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9"/>
            <p:cNvSpPr/>
            <p:nvPr/>
          </p:nvSpPr>
          <p:spPr>
            <a:xfrm>
              <a:off x="802750" y="326300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802750" y="329647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49"/>
          <p:cNvSpPr/>
          <p:nvPr/>
        </p:nvSpPr>
        <p:spPr>
          <a:xfrm>
            <a:off x="1633097" y="2592134"/>
            <a:ext cx="304061" cy="390267"/>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1160810" y="2592134"/>
            <a:ext cx="225277" cy="390267"/>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49"/>
          <p:cNvGrpSpPr/>
          <p:nvPr/>
        </p:nvGrpSpPr>
        <p:grpSpPr>
          <a:xfrm>
            <a:off x="2121140" y="2618084"/>
            <a:ext cx="351332" cy="332797"/>
            <a:chOff x="2583100" y="2973775"/>
            <a:chExt cx="461550" cy="437200"/>
          </a:xfrm>
        </p:grpSpPr>
        <p:sp>
          <p:nvSpPr>
            <p:cNvPr id="1073" name="Google Shape;1073;p49"/>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49"/>
          <p:cNvSpPr/>
          <p:nvPr/>
        </p:nvSpPr>
        <p:spPr>
          <a:xfrm>
            <a:off x="3670526" y="26259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49"/>
          <p:cNvGrpSpPr/>
          <p:nvPr/>
        </p:nvGrpSpPr>
        <p:grpSpPr>
          <a:xfrm>
            <a:off x="4149300" y="2643584"/>
            <a:ext cx="393978" cy="292929"/>
            <a:chOff x="5247525" y="3007275"/>
            <a:chExt cx="517575" cy="384825"/>
          </a:xfrm>
        </p:grpSpPr>
        <p:sp>
          <p:nvSpPr>
            <p:cNvPr id="1077" name="Google Shape;1077;p4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9"/>
          <p:cNvGrpSpPr/>
          <p:nvPr/>
        </p:nvGrpSpPr>
        <p:grpSpPr>
          <a:xfrm>
            <a:off x="3163032" y="2626895"/>
            <a:ext cx="310532" cy="317040"/>
            <a:chOff x="3951850" y="2985350"/>
            <a:chExt cx="407950" cy="416500"/>
          </a:xfrm>
        </p:grpSpPr>
        <p:sp>
          <p:nvSpPr>
            <p:cNvPr id="1080" name="Google Shape;1080;p4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49"/>
          <p:cNvGrpSpPr/>
          <p:nvPr/>
        </p:nvGrpSpPr>
        <p:grpSpPr>
          <a:xfrm>
            <a:off x="587969" y="3160819"/>
            <a:ext cx="359667" cy="276239"/>
            <a:chOff x="568950" y="3686775"/>
            <a:chExt cx="472500" cy="362900"/>
          </a:xfrm>
        </p:grpSpPr>
        <p:sp>
          <p:nvSpPr>
            <p:cNvPr id="1085" name="Google Shape;1085;p49"/>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9"/>
          <p:cNvSpPr/>
          <p:nvPr/>
        </p:nvSpPr>
        <p:spPr>
          <a:xfrm>
            <a:off x="4732819" y="2611145"/>
            <a:ext cx="244726" cy="352264"/>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49"/>
          <p:cNvGrpSpPr/>
          <p:nvPr/>
        </p:nvGrpSpPr>
        <p:grpSpPr>
          <a:xfrm>
            <a:off x="1102426" y="3183998"/>
            <a:ext cx="342064" cy="229901"/>
            <a:chOff x="1244800" y="3717225"/>
            <a:chExt cx="449375" cy="302025"/>
          </a:xfrm>
        </p:grpSpPr>
        <p:sp>
          <p:nvSpPr>
            <p:cNvPr id="1090" name="Google Shape;1090;p49"/>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244800" y="3795150"/>
              <a:ext cx="449375" cy="25"/>
            </a:xfrm>
            <a:custGeom>
              <a:avLst/>
              <a:gdLst/>
              <a:ahLst/>
              <a:cxnLst/>
              <a:rect l="l" t="t" r="r" b="b"/>
              <a:pathLst>
                <a:path w="17975" h="1" fill="none" extrusionOk="0">
                  <a:moveTo>
                    <a:pt x="17974"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1244800" y="3853000"/>
              <a:ext cx="449375" cy="25"/>
            </a:xfrm>
            <a:custGeom>
              <a:avLst/>
              <a:gdLst/>
              <a:ahLst/>
              <a:cxnLst/>
              <a:rect l="l" t="t" r="r" b="b"/>
              <a:pathLst>
                <a:path w="17975" h="1" fill="none" extrusionOk="0">
                  <a:moveTo>
                    <a:pt x="0" y="0"/>
                  </a:move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1302625" y="3893800"/>
              <a:ext cx="161375" cy="25"/>
            </a:xfrm>
            <a:custGeom>
              <a:avLst/>
              <a:gdLst/>
              <a:ahLst/>
              <a:cxnLst/>
              <a:rect l="l" t="t" r="r" b="b"/>
              <a:pathLst>
                <a:path w="6455" h="1" fill="none" extrusionOk="0">
                  <a:moveTo>
                    <a:pt x="6455"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1302625" y="3933975"/>
              <a:ext cx="110250" cy="25"/>
            </a:xfrm>
            <a:custGeom>
              <a:avLst/>
              <a:gdLst/>
              <a:ahLst/>
              <a:cxnLst/>
              <a:rect l="l" t="t" r="r" b="b"/>
              <a:pathLst>
                <a:path w="4410" h="1" fill="none" extrusionOk="0">
                  <a:moveTo>
                    <a:pt x="4409"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49"/>
          <p:cNvGrpSpPr/>
          <p:nvPr/>
        </p:nvGrpSpPr>
        <p:grpSpPr>
          <a:xfrm>
            <a:off x="1618729" y="3166376"/>
            <a:ext cx="332797" cy="260026"/>
            <a:chOff x="1923075" y="3694075"/>
            <a:chExt cx="437200" cy="341600"/>
          </a:xfrm>
        </p:grpSpPr>
        <p:sp>
          <p:nvSpPr>
            <p:cNvPr id="1097" name="Google Shape;1097;p49"/>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9"/>
          <p:cNvGrpSpPr/>
          <p:nvPr/>
        </p:nvGrpSpPr>
        <p:grpSpPr>
          <a:xfrm>
            <a:off x="2133642" y="3162209"/>
            <a:ext cx="326307" cy="267904"/>
            <a:chOff x="2599525" y="3688600"/>
            <a:chExt cx="428675" cy="351950"/>
          </a:xfrm>
        </p:grpSpPr>
        <p:sp>
          <p:nvSpPr>
            <p:cNvPr id="1107" name="Google Shape;1107;p49"/>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9"/>
          <p:cNvGrpSpPr/>
          <p:nvPr/>
        </p:nvGrpSpPr>
        <p:grpSpPr>
          <a:xfrm>
            <a:off x="2661078" y="3143673"/>
            <a:ext cx="302215" cy="298029"/>
            <a:chOff x="3292425" y="3664250"/>
            <a:chExt cx="397025" cy="391525"/>
          </a:xfrm>
        </p:grpSpPr>
        <p:sp>
          <p:nvSpPr>
            <p:cNvPr id="1111" name="Google Shape;1111;p49"/>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9"/>
          <p:cNvGrpSpPr/>
          <p:nvPr/>
        </p:nvGrpSpPr>
        <p:grpSpPr>
          <a:xfrm>
            <a:off x="3148189" y="3182133"/>
            <a:ext cx="334662" cy="242880"/>
            <a:chOff x="3932350" y="3714775"/>
            <a:chExt cx="439650" cy="319075"/>
          </a:xfrm>
        </p:grpSpPr>
        <p:sp>
          <p:nvSpPr>
            <p:cNvPr id="1115" name="Google Shape;1115;p49"/>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49"/>
          <p:cNvGrpSpPr/>
          <p:nvPr/>
        </p:nvGrpSpPr>
        <p:grpSpPr>
          <a:xfrm>
            <a:off x="3659867" y="3182133"/>
            <a:ext cx="334643" cy="242880"/>
            <a:chOff x="4604550" y="3714775"/>
            <a:chExt cx="439625" cy="319075"/>
          </a:xfrm>
        </p:grpSpPr>
        <p:sp>
          <p:nvSpPr>
            <p:cNvPr id="1121" name="Google Shape;1121;p49"/>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49"/>
          <p:cNvGrpSpPr/>
          <p:nvPr/>
        </p:nvGrpSpPr>
        <p:grpSpPr>
          <a:xfrm>
            <a:off x="4183592" y="3157108"/>
            <a:ext cx="319818" cy="284137"/>
            <a:chOff x="5292575" y="3681900"/>
            <a:chExt cx="420150" cy="373275"/>
          </a:xfrm>
        </p:grpSpPr>
        <p:sp>
          <p:nvSpPr>
            <p:cNvPr id="1124" name="Google Shape;1124;p4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9"/>
          <p:cNvGrpSpPr/>
          <p:nvPr/>
        </p:nvGrpSpPr>
        <p:grpSpPr>
          <a:xfrm>
            <a:off x="4677192" y="3120951"/>
            <a:ext cx="355975" cy="355975"/>
            <a:chOff x="5941025" y="3634400"/>
            <a:chExt cx="467650" cy="467650"/>
          </a:xfrm>
        </p:grpSpPr>
        <p:sp>
          <p:nvSpPr>
            <p:cNvPr id="1132" name="Google Shape;1132;p4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9"/>
          <p:cNvGrpSpPr/>
          <p:nvPr/>
        </p:nvGrpSpPr>
        <p:grpSpPr>
          <a:xfrm>
            <a:off x="5211593" y="3143673"/>
            <a:ext cx="310532" cy="310551"/>
            <a:chOff x="6643075" y="3664250"/>
            <a:chExt cx="407950" cy="407975"/>
          </a:xfrm>
        </p:grpSpPr>
        <p:sp>
          <p:nvSpPr>
            <p:cNvPr id="1139" name="Google Shape;1139;p4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49"/>
          <p:cNvGrpSpPr/>
          <p:nvPr/>
        </p:nvGrpSpPr>
        <p:grpSpPr>
          <a:xfrm>
            <a:off x="593525" y="3642373"/>
            <a:ext cx="336507" cy="336488"/>
            <a:chOff x="576250" y="4319400"/>
            <a:chExt cx="442075" cy="442050"/>
          </a:xfrm>
        </p:grpSpPr>
        <p:sp>
          <p:nvSpPr>
            <p:cNvPr id="1142" name="Google Shape;1142;p4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49"/>
          <p:cNvSpPr/>
          <p:nvPr/>
        </p:nvSpPr>
        <p:spPr>
          <a:xfrm>
            <a:off x="1091294" y="3707734"/>
            <a:ext cx="364310" cy="205790"/>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165812" y="3656276"/>
            <a:ext cx="308686" cy="30870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2654133" y="3675744"/>
            <a:ext cx="308686" cy="269769"/>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76102" y="3654887"/>
            <a:ext cx="311464" cy="31148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49"/>
          <p:cNvGrpSpPr/>
          <p:nvPr/>
        </p:nvGrpSpPr>
        <p:grpSpPr>
          <a:xfrm>
            <a:off x="4165057" y="3659520"/>
            <a:ext cx="356889" cy="294794"/>
            <a:chOff x="5268225" y="4341925"/>
            <a:chExt cx="468850" cy="387275"/>
          </a:xfrm>
        </p:grpSpPr>
        <p:sp>
          <p:nvSpPr>
            <p:cNvPr id="1151" name="Google Shape;1151;p49"/>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5447225" y="4615925"/>
              <a:ext cx="110850" cy="25"/>
            </a:xfrm>
            <a:custGeom>
              <a:avLst/>
              <a:gdLst/>
              <a:ahLst/>
              <a:cxnLst/>
              <a:rect l="l" t="t" r="r" b="b"/>
              <a:pathLst>
                <a:path w="4434" h="1" fill="none" extrusionOk="0">
                  <a:moveTo>
                    <a:pt x="1" y="0"/>
                  </a:moveTo>
                  <a:lnTo>
                    <a:pt x="44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5439925" y="4589125"/>
              <a:ext cx="125450" cy="25"/>
            </a:xfrm>
            <a:custGeom>
              <a:avLst/>
              <a:gdLst/>
              <a:ahLst/>
              <a:cxnLst/>
              <a:rect l="l" t="t" r="r" b="b"/>
              <a:pathLst>
                <a:path w="5018" h="1" fill="none" extrusionOk="0">
                  <a:moveTo>
                    <a:pt x="1" y="0"/>
                  </a:move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49"/>
          <p:cNvGrpSpPr/>
          <p:nvPr/>
        </p:nvGrpSpPr>
        <p:grpSpPr>
          <a:xfrm>
            <a:off x="4694814" y="3650252"/>
            <a:ext cx="320732" cy="320732"/>
            <a:chOff x="5964175" y="4329750"/>
            <a:chExt cx="421350" cy="421350"/>
          </a:xfrm>
        </p:grpSpPr>
        <p:sp>
          <p:nvSpPr>
            <p:cNvPr id="1160" name="Google Shape;1160;p49"/>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9"/>
          <p:cNvGrpSpPr/>
          <p:nvPr/>
        </p:nvGrpSpPr>
        <p:grpSpPr>
          <a:xfrm>
            <a:off x="1104728" y="4161931"/>
            <a:ext cx="337440" cy="326307"/>
            <a:chOff x="1247825" y="5001950"/>
            <a:chExt cx="443300" cy="428675"/>
          </a:xfrm>
        </p:grpSpPr>
        <p:sp>
          <p:nvSpPr>
            <p:cNvPr id="1163" name="Google Shape;1163;p49"/>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9"/>
          <p:cNvGrpSpPr/>
          <p:nvPr/>
        </p:nvGrpSpPr>
        <p:grpSpPr>
          <a:xfrm>
            <a:off x="1646531" y="4145698"/>
            <a:ext cx="277191" cy="353197"/>
            <a:chOff x="1959600" y="4980625"/>
            <a:chExt cx="364150" cy="464000"/>
          </a:xfrm>
        </p:grpSpPr>
        <p:sp>
          <p:nvSpPr>
            <p:cNvPr id="1170" name="Google Shape;1170;p49"/>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2053375" y="5121275"/>
              <a:ext cx="176600" cy="25"/>
            </a:xfrm>
            <a:custGeom>
              <a:avLst/>
              <a:gdLst/>
              <a:ahLst/>
              <a:cxnLst/>
              <a:rect l="l" t="t" r="r" b="b"/>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49"/>
          <p:cNvGrpSpPr/>
          <p:nvPr/>
        </p:nvGrpSpPr>
        <p:grpSpPr>
          <a:xfrm>
            <a:off x="2137829" y="4159152"/>
            <a:ext cx="317953" cy="326764"/>
            <a:chOff x="2605025" y="4998300"/>
            <a:chExt cx="417700" cy="429275"/>
          </a:xfrm>
        </p:grpSpPr>
        <p:sp>
          <p:nvSpPr>
            <p:cNvPr id="1178" name="Google Shape;1178;p49"/>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49"/>
          <p:cNvGrpSpPr/>
          <p:nvPr/>
        </p:nvGrpSpPr>
        <p:grpSpPr>
          <a:xfrm>
            <a:off x="2618451" y="4161931"/>
            <a:ext cx="380067" cy="316564"/>
            <a:chOff x="3236425" y="5001950"/>
            <a:chExt cx="499300" cy="415875"/>
          </a:xfrm>
        </p:grpSpPr>
        <p:sp>
          <p:nvSpPr>
            <p:cNvPr id="1182" name="Google Shape;1182;p49"/>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a:off x="3294875" y="5330725"/>
              <a:ext cx="382400" cy="25"/>
            </a:xfrm>
            <a:custGeom>
              <a:avLst/>
              <a:gdLst/>
              <a:ahLst/>
              <a:cxnLst/>
              <a:rect l="l" t="t" r="r" b="b"/>
              <a:pathLst>
                <a:path w="15296" h="1" fill="none" extrusionOk="0">
                  <a:moveTo>
                    <a:pt x="0" y="1"/>
                  </a:moveTo>
                  <a:lnTo>
                    <a:pt x="152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49"/>
          <p:cNvGrpSpPr/>
          <p:nvPr/>
        </p:nvGrpSpPr>
        <p:grpSpPr>
          <a:xfrm>
            <a:off x="3175535" y="4145698"/>
            <a:ext cx="289237" cy="344386"/>
            <a:chOff x="3968275" y="4980625"/>
            <a:chExt cx="379975" cy="452425"/>
          </a:xfrm>
        </p:grpSpPr>
        <p:sp>
          <p:nvSpPr>
            <p:cNvPr id="1189" name="Google Shape;1189;p49"/>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49"/>
          <p:cNvGrpSpPr/>
          <p:nvPr/>
        </p:nvGrpSpPr>
        <p:grpSpPr>
          <a:xfrm>
            <a:off x="4674871" y="4222636"/>
            <a:ext cx="366175" cy="199320"/>
            <a:chOff x="5937975" y="5081700"/>
            <a:chExt cx="481050" cy="261850"/>
          </a:xfrm>
        </p:grpSpPr>
        <p:sp>
          <p:nvSpPr>
            <p:cNvPr id="1193" name="Google Shape;1193;p49"/>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9"/>
          <p:cNvGrpSpPr/>
          <p:nvPr/>
        </p:nvGrpSpPr>
        <p:grpSpPr>
          <a:xfrm>
            <a:off x="5234752" y="4184177"/>
            <a:ext cx="262804" cy="302196"/>
            <a:chOff x="6673500" y="5031175"/>
            <a:chExt cx="345250" cy="397000"/>
          </a:xfrm>
        </p:grpSpPr>
        <p:sp>
          <p:nvSpPr>
            <p:cNvPr id="1197" name="Google Shape;1197;p49"/>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49"/>
          <p:cNvGrpSpPr/>
          <p:nvPr/>
        </p:nvGrpSpPr>
        <p:grpSpPr>
          <a:xfrm>
            <a:off x="3144497" y="583891"/>
            <a:ext cx="351332" cy="313329"/>
            <a:chOff x="3927500" y="301425"/>
            <a:chExt cx="461550" cy="411625"/>
          </a:xfrm>
        </p:grpSpPr>
        <p:sp>
          <p:nvSpPr>
            <p:cNvPr id="1203" name="Google Shape;1203;p49"/>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49"/>
          <p:cNvGrpSpPr/>
          <p:nvPr/>
        </p:nvGrpSpPr>
        <p:grpSpPr>
          <a:xfrm>
            <a:off x="5216217" y="589923"/>
            <a:ext cx="301283" cy="301283"/>
            <a:chOff x="6649150" y="309350"/>
            <a:chExt cx="395800" cy="395800"/>
          </a:xfrm>
        </p:grpSpPr>
        <p:sp>
          <p:nvSpPr>
            <p:cNvPr id="1231" name="Google Shape;1231;p49"/>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6847025" y="333700"/>
              <a:ext cx="25" cy="29250"/>
            </a:xfrm>
            <a:custGeom>
              <a:avLst/>
              <a:gdLst/>
              <a:ahLst/>
              <a:cxnLst/>
              <a:rect l="l" t="t" r="r" b="b"/>
              <a:pathLst>
                <a:path w="1" h="1170" fill="none" extrusionOk="0">
                  <a:moveTo>
                    <a:pt x="1" y="1170"/>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6760575" y="35685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6696650" y="420775"/>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6673500" y="507225"/>
              <a:ext cx="29250" cy="25"/>
            </a:xfrm>
            <a:custGeom>
              <a:avLst/>
              <a:gdLst/>
              <a:ahLst/>
              <a:cxnLst/>
              <a:rect l="l" t="t" r="r" b="b"/>
              <a:pathLst>
                <a:path w="1170" h="1" fill="none" extrusionOk="0">
                  <a:moveTo>
                    <a:pt x="1" y="1"/>
                  </a:moveTo>
                  <a:lnTo>
                    <a:pt x="117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6696650" y="59370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6760575" y="657625"/>
              <a:ext cx="25" cy="25"/>
            </a:xfrm>
            <a:custGeom>
              <a:avLst/>
              <a:gdLst/>
              <a:ahLst/>
              <a:cxnLst/>
              <a:rect l="l" t="t" r="r" b="b"/>
              <a:pathLst>
                <a:path w="1" h="1" fill="none" extrusionOk="0">
                  <a:moveTo>
                    <a:pt x="1"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6847025" y="651550"/>
              <a:ext cx="25" cy="29250"/>
            </a:xfrm>
            <a:custGeom>
              <a:avLst/>
              <a:gdLst/>
              <a:ahLst/>
              <a:cxnLst/>
              <a:rect l="l" t="t" r="r" b="b"/>
              <a:pathLst>
                <a:path w="1" h="1170" fill="none" extrusionOk="0">
                  <a:moveTo>
                    <a:pt x="1" y="0"/>
                  </a:moveTo>
                  <a:lnTo>
                    <a:pt x="1" y="116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6933500" y="657625"/>
              <a:ext cx="25" cy="25"/>
            </a:xfrm>
            <a:custGeom>
              <a:avLst/>
              <a:gdLst/>
              <a:ahLst/>
              <a:cxnLst/>
              <a:rect l="l" t="t" r="r" b="b"/>
              <a:pathLst>
                <a:path w="1" h="1" fill="none" extrusionOk="0">
                  <a:moveTo>
                    <a:pt x="0"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997425" y="59370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6991350" y="507225"/>
              <a:ext cx="29250" cy="25"/>
            </a:xfrm>
            <a:custGeom>
              <a:avLst/>
              <a:gdLst/>
              <a:ahLst/>
              <a:cxnLst/>
              <a:rect l="l" t="t" r="r" b="b"/>
              <a:pathLst>
                <a:path w="1170" h="1" fill="none" extrusionOk="0">
                  <a:moveTo>
                    <a:pt x="116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6997425" y="420775"/>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a:off x="6933500" y="35685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9"/>
          <p:cNvGrpSpPr/>
          <p:nvPr/>
        </p:nvGrpSpPr>
        <p:grpSpPr>
          <a:xfrm>
            <a:off x="4702217" y="596869"/>
            <a:ext cx="305926" cy="289694"/>
            <a:chOff x="5973900" y="318475"/>
            <a:chExt cx="401900" cy="380575"/>
          </a:xfrm>
        </p:grpSpPr>
        <p:sp>
          <p:nvSpPr>
            <p:cNvPr id="1255" name="Google Shape;1255;p49"/>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9"/>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9"/>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9"/>
            <p:cNvSpPr/>
            <p:nvPr/>
          </p:nvSpPr>
          <p:spPr>
            <a:xfrm>
              <a:off x="6024450" y="57300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9"/>
            <p:cNvSpPr/>
            <p:nvPr/>
          </p:nvSpPr>
          <p:spPr>
            <a:xfrm>
              <a:off x="6024450" y="51455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a:off x="626495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a:off x="6204675" y="456100"/>
              <a:ext cx="25" cy="175375"/>
            </a:xfrm>
            <a:custGeom>
              <a:avLst/>
              <a:gdLst/>
              <a:ahLst/>
              <a:cxnLst/>
              <a:rect l="l" t="t" r="r" b="b"/>
              <a:pathLst>
                <a:path w="1" h="7015" fill="none" extrusionOk="0">
                  <a:moveTo>
                    <a:pt x="0" y="0"/>
                  </a:moveTo>
                  <a:lnTo>
                    <a:pt x="0"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a:off x="614500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a:off x="6084725"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9"/>
          <p:cNvGrpSpPr/>
          <p:nvPr/>
        </p:nvGrpSpPr>
        <p:grpSpPr>
          <a:xfrm>
            <a:off x="1120504" y="1061734"/>
            <a:ext cx="310532" cy="378678"/>
            <a:chOff x="1268550" y="929175"/>
            <a:chExt cx="407950" cy="497475"/>
          </a:xfrm>
        </p:grpSpPr>
        <p:sp>
          <p:nvSpPr>
            <p:cNvPr id="1270" name="Google Shape;1270;p49"/>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9"/>
          <p:cNvGrpSpPr/>
          <p:nvPr/>
        </p:nvGrpSpPr>
        <p:grpSpPr>
          <a:xfrm>
            <a:off x="5183314" y="1076102"/>
            <a:ext cx="367089" cy="352264"/>
            <a:chOff x="6605925" y="948050"/>
            <a:chExt cx="482250" cy="462775"/>
          </a:xfrm>
        </p:grpSpPr>
        <p:sp>
          <p:nvSpPr>
            <p:cNvPr id="1274" name="Google Shape;1274;p49"/>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a:off x="6847025" y="948050"/>
              <a:ext cx="25" cy="23775"/>
            </a:xfrm>
            <a:custGeom>
              <a:avLst/>
              <a:gdLst/>
              <a:ahLst/>
              <a:cxnLst/>
              <a:rect l="l" t="t" r="r" b="b"/>
              <a:pathLst>
                <a:path w="1" h="951" fill="none" extrusionOk="0">
                  <a:moveTo>
                    <a:pt x="1" y="95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a:off x="6847025" y="1001025"/>
              <a:ext cx="25" cy="183900"/>
            </a:xfrm>
            <a:custGeom>
              <a:avLst/>
              <a:gdLst/>
              <a:ahLst/>
              <a:cxnLst/>
              <a:rect l="l" t="t" r="r" b="b"/>
              <a:pathLst>
                <a:path w="1" h="7356" fill="none" extrusionOk="0">
                  <a:moveTo>
                    <a:pt x="1" y="1"/>
                  </a:moveTo>
                  <a:lnTo>
                    <a:pt x="1" y="735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49"/>
          <p:cNvGrpSpPr/>
          <p:nvPr/>
        </p:nvGrpSpPr>
        <p:grpSpPr>
          <a:xfrm>
            <a:off x="5269063" y="2119384"/>
            <a:ext cx="195590" cy="310094"/>
            <a:chOff x="6718575" y="2318625"/>
            <a:chExt cx="256950" cy="407375"/>
          </a:xfrm>
        </p:grpSpPr>
        <p:sp>
          <p:nvSpPr>
            <p:cNvPr id="1281" name="Google Shape;1281;p4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a:off x="6795900" y="2628550"/>
              <a:ext cx="102300" cy="25"/>
            </a:xfrm>
            <a:custGeom>
              <a:avLst/>
              <a:gdLst/>
              <a:ahLst/>
              <a:cxnLst/>
              <a:rect l="l" t="t" r="r" b="b"/>
              <a:pathLst>
                <a:path w="4092" h="1" fill="none" extrusionOk="0">
                  <a:moveTo>
                    <a:pt x="0" y="1"/>
                  </a:moveTo>
                  <a:lnTo>
                    <a:pt x="409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49"/>
          <p:cNvGrpSpPr/>
          <p:nvPr/>
        </p:nvGrpSpPr>
        <p:grpSpPr>
          <a:xfrm>
            <a:off x="2643932" y="2687144"/>
            <a:ext cx="329086" cy="200253"/>
            <a:chOff x="3269900" y="3064500"/>
            <a:chExt cx="432325" cy="263075"/>
          </a:xfrm>
        </p:grpSpPr>
        <p:sp>
          <p:nvSpPr>
            <p:cNvPr id="1290" name="Google Shape;1290;p4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49"/>
          <p:cNvGrpSpPr/>
          <p:nvPr/>
        </p:nvGrpSpPr>
        <p:grpSpPr>
          <a:xfrm>
            <a:off x="5246798" y="2625962"/>
            <a:ext cx="240102" cy="337440"/>
            <a:chOff x="6689325" y="2984125"/>
            <a:chExt cx="315425" cy="443300"/>
          </a:xfrm>
        </p:grpSpPr>
        <p:sp>
          <p:nvSpPr>
            <p:cNvPr id="1294" name="Google Shape;1294;p49"/>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9"/>
            <p:cNvSpPr/>
            <p:nvPr/>
          </p:nvSpPr>
          <p:spPr>
            <a:xfrm>
              <a:off x="6761175" y="3117475"/>
              <a:ext cx="25" cy="261850"/>
            </a:xfrm>
            <a:custGeom>
              <a:avLst/>
              <a:gdLst/>
              <a:ahLst/>
              <a:cxnLst/>
              <a:rect l="l" t="t" r="r" b="b"/>
              <a:pathLst>
                <a:path w="1" h="10474" fill="none" extrusionOk="0">
                  <a:moveTo>
                    <a:pt x="1" y="10473"/>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9"/>
            <p:cNvSpPr/>
            <p:nvPr/>
          </p:nvSpPr>
          <p:spPr>
            <a:xfrm>
              <a:off x="684702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a:off x="693287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49"/>
          <p:cNvGrpSpPr/>
          <p:nvPr/>
        </p:nvGrpSpPr>
        <p:grpSpPr>
          <a:xfrm>
            <a:off x="1668321" y="3617349"/>
            <a:ext cx="232223" cy="375424"/>
            <a:chOff x="1988225" y="4286525"/>
            <a:chExt cx="305075" cy="493200"/>
          </a:xfrm>
        </p:grpSpPr>
        <p:sp>
          <p:nvSpPr>
            <p:cNvPr id="1300" name="Google Shape;1300;p49"/>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9"/>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9"/>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9"/>
            <p:cNvSpPr/>
            <p:nvPr/>
          </p:nvSpPr>
          <p:spPr>
            <a:xfrm>
              <a:off x="2161750" y="4522750"/>
              <a:ext cx="25" cy="256975"/>
            </a:xfrm>
            <a:custGeom>
              <a:avLst/>
              <a:gdLst/>
              <a:ahLst/>
              <a:cxnLst/>
              <a:rect l="l" t="t" r="r" b="b"/>
              <a:pathLst>
                <a:path w="1" h="10279" fill="none" extrusionOk="0">
                  <a:moveTo>
                    <a:pt x="1" y="10279"/>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9"/>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9"/>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9"/>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9"/>
          <p:cNvGrpSpPr/>
          <p:nvPr/>
        </p:nvGrpSpPr>
        <p:grpSpPr>
          <a:xfrm>
            <a:off x="2160988" y="3643763"/>
            <a:ext cx="280426" cy="355043"/>
            <a:chOff x="2635450" y="4321225"/>
            <a:chExt cx="368400" cy="466425"/>
          </a:xfrm>
        </p:grpSpPr>
        <p:sp>
          <p:nvSpPr>
            <p:cNvPr id="1308" name="Google Shape;1308;p49"/>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a:off x="2819350" y="4321225"/>
              <a:ext cx="25" cy="347075"/>
            </a:xfrm>
            <a:custGeom>
              <a:avLst/>
              <a:gdLst/>
              <a:ahLst/>
              <a:cxnLst/>
              <a:rect l="l" t="t" r="r" b="b"/>
              <a:pathLst>
                <a:path w="1" h="13883" fill="none" extrusionOk="0">
                  <a:moveTo>
                    <a:pt x="0" y="13883"/>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9"/>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9"/>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9"/>
          <p:cNvGrpSpPr/>
          <p:nvPr/>
        </p:nvGrpSpPr>
        <p:grpSpPr>
          <a:xfrm>
            <a:off x="5211593" y="3634952"/>
            <a:ext cx="310532" cy="347621"/>
            <a:chOff x="6643075" y="4309650"/>
            <a:chExt cx="407950" cy="456675"/>
          </a:xfrm>
        </p:grpSpPr>
        <p:sp>
          <p:nvSpPr>
            <p:cNvPr id="1315" name="Google Shape;1315;p49"/>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9"/>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9"/>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9"/>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9"/>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a:off x="6847025" y="4414975"/>
              <a:ext cx="25" cy="145550"/>
            </a:xfrm>
            <a:custGeom>
              <a:avLst/>
              <a:gdLst/>
              <a:ahLst/>
              <a:cxnLst/>
              <a:rect l="l" t="t" r="r" b="b"/>
              <a:pathLst>
                <a:path w="1" h="5822" fill="none" extrusionOk="0">
                  <a:moveTo>
                    <a:pt x="1" y="1"/>
                  </a:moveTo>
                  <a:lnTo>
                    <a:pt x="1" y="582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9"/>
          <p:cNvGrpSpPr/>
          <p:nvPr/>
        </p:nvGrpSpPr>
        <p:grpSpPr>
          <a:xfrm>
            <a:off x="4138643" y="4125774"/>
            <a:ext cx="409735" cy="393046"/>
            <a:chOff x="5233525" y="4954450"/>
            <a:chExt cx="538275" cy="516350"/>
          </a:xfrm>
        </p:grpSpPr>
        <p:sp>
          <p:nvSpPr>
            <p:cNvPr id="1325" name="Google Shape;1325;p49"/>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49"/>
          <p:cNvGrpSpPr/>
          <p:nvPr/>
        </p:nvGrpSpPr>
        <p:grpSpPr>
          <a:xfrm>
            <a:off x="3623254" y="4132720"/>
            <a:ext cx="417157" cy="379154"/>
            <a:chOff x="4556450" y="4963575"/>
            <a:chExt cx="548025" cy="498100"/>
          </a:xfrm>
        </p:grpSpPr>
        <p:sp>
          <p:nvSpPr>
            <p:cNvPr id="1337" name="Google Shape;1337;p49"/>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9"/>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9"/>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9"/>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9"/>
            <p:cNvSpPr/>
            <p:nvPr/>
          </p:nvSpPr>
          <p:spPr>
            <a:xfrm>
              <a:off x="4830450" y="5213225"/>
              <a:ext cx="25" cy="248450"/>
            </a:xfrm>
            <a:custGeom>
              <a:avLst/>
              <a:gdLst/>
              <a:ahLst/>
              <a:cxnLst/>
              <a:rect l="l" t="t" r="r" b="b"/>
              <a:pathLst>
                <a:path w="1" h="9938" fill="none" extrusionOk="0">
                  <a:moveTo>
                    <a:pt x="0" y="0"/>
                  </a:moveTo>
                  <a:lnTo>
                    <a:pt x="0" y="993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9"/>
          <p:cNvGrpSpPr/>
          <p:nvPr/>
        </p:nvGrpSpPr>
        <p:grpSpPr>
          <a:xfrm>
            <a:off x="559690" y="4214758"/>
            <a:ext cx="403246" cy="222955"/>
            <a:chOff x="531800" y="5071350"/>
            <a:chExt cx="529750" cy="292900"/>
          </a:xfrm>
        </p:grpSpPr>
        <p:sp>
          <p:nvSpPr>
            <p:cNvPr id="1343" name="Google Shape;1343;p49"/>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9"/>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9"/>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9"/>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9"/>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9"/>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9"/>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49"/>
          <p:cNvGrpSpPr/>
          <p:nvPr/>
        </p:nvGrpSpPr>
        <p:grpSpPr>
          <a:xfrm>
            <a:off x="7091494" y="2032000"/>
            <a:ext cx="433992" cy="422729"/>
            <a:chOff x="5916675" y="927975"/>
            <a:chExt cx="516350" cy="502950"/>
          </a:xfrm>
        </p:grpSpPr>
        <p:sp>
          <p:nvSpPr>
            <p:cNvPr id="1351" name="Google Shape;1351;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9"/>
          <p:cNvGrpSpPr/>
          <p:nvPr/>
        </p:nvGrpSpPr>
        <p:grpSpPr>
          <a:xfrm>
            <a:off x="6207514" y="2737902"/>
            <a:ext cx="1079481" cy="1051467"/>
            <a:chOff x="5916675" y="927975"/>
            <a:chExt cx="516350" cy="502950"/>
          </a:xfrm>
        </p:grpSpPr>
        <p:sp>
          <p:nvSpPr>
            <p:cNvPr id="1354" name="Google Shape;1354;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49"/>
          <p:cNvGrpSpPr/>
          <p:nvPr/>
        </p:nvGrpSpPr>
        <p:grpSpPr>
          <a:xfrm>
            <a:off x="6207657" y="2032000"/>
            <a:ext cx="433992" cy="422729"/>
            <a:chOff x="5916675" y="927975"/>
            <a:chExt cx="516350" cy="502950"/>
          </a:xfrm>
        </p:grpSpPr>
        <p:sp>
          <p:nvSpPr>
            <p:cNvPr id="1357" name="Google Shape;1357;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9"/>
          <p:cNvSpPr/>
          <p:nvPr/>
        </p:nvSpPr>
        <p:spPr>
          <a:xfrm>
            <a:off x="7283655"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9"/>
          <p:cNvSpPr/>
          <p:nvPr/>
        </p:nvSpPr>
        <p:spPr>
          <a:xfrm>
            <a:off x="6399818"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9"/>
          <p:cNvSpPr/>
          <p:nvPr/>
        </p:nvSpPr>
        <p:spPr>
          <a:xfrm>
            <a:off x="6685353" y="33259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83" name="Google Shape;383;p2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384" name="Google Shape;384;p28"/>
          <p:cNvGrpSpPr/>
          <p:nvPr/>
        </p:nvGrpSpPr>
        <p:grpSpPr>
          <a:xfrm flipH="1">
            <a:off x="125036" y="2932502"/>
            <a:ext cx="2792552" cy="2221397"/>
            <a:chOff x="9925050" y="4203700"/>
            <a:chExt cx="2267050" cy="1803375"/>
          </a:xfrm>
        </p:grpSpPr>
        <p:sp>
          <p:nvSpPr>
            <p:cNvPr id="385" name="Google Shape;385;p28"/>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8"/>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8"/>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8"/>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8"/>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8"/>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8"/>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8"/>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8"/>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8"/>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8"/>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8"/>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F249A2DC-7C19-441B-BB8E-4CAF3A58900F}"/>
              </a:ext>
            </a:extLst>
          </p:cNvPr>
          <p:cNvSpPr/>
          <p:nvPr/>
        </p:nvSpPr>
        <p:spPr>
          <a:xfrm>
            <a:off x="3359281" y="632449"/>
            <a:ext cx="5527721" cy="3577903"/>
          </a:xfrm>
          <a:prstGeom prst="rect">
            <a:avLst/>
          </a:prstGeom>
        </p:spPr>
        <p:txBody>
          <a:bodyPr wrap="square">
            <a:spAutoFit/>
          </a:bodyPr>
          <a:lstStyle/>
          <a:p>
            <a:br>
              <a:rPr lang="fr-FR" dirty="0">
                <a:latin typeface="Barlow Light" panose="020B0604020202020204" charset="0"/>
                <a:cs typeface="Miriam Libre" panose="020B0604020202020204" charset="-79"/>
              </a:rPr>
            </a:br>
            <a:r>
              <a:rPr lang="fr-FR" sz="1250" b="1" dirty="0">
                <a:latin typeface="Barlow Light" panose="020B0604020202020204" charset="0"/>
                <a:cs typeface="Miriam Libre" panose="020B0604020202020204" charset="-79"/>
              </a:rPr>
              <a:t>- Seit zwanzig Jahren erleben wir die Entmaterialisierung von Dienstleistungen von allgemeinem Interesse. Die Gesundheitskrise hat diesen Prozess beschleunigt.</a:t>
            </a:r>
            <a:br>
              <a:rPr lang="fr-FR" sz="1250" b="1" dirty="0">
                <a:latin typeface="Barlow Light" panose="020B0604020202020204" charset="0"/>
                <a:cs typeface="Miriam Libre" panose="020B0604020202020204" charset="-79"/>
              </a:rPr>
            </a:br>
            <a:br>
              <a:rPr lang="fr-FR" sz="1250" b="1" dirty="0">
                <a:latin typeface="Barlow Light" panose="020B0604020202020204" charset="0"/>
                <a:cs typeface="Miriam Libre" panose="020B0604020202020204" charset="-79"/>
              </a:rPr>
            </a:br>
            <a:r>
              <a:rPr lang="fr-FR" sz="1250" b="1" dirty="0">
                <a:latin typeface="Barlow Light" panose="020B0604020202020204" charset="0"/>
                <a:cs typeface="Miriam Libre" panose="020B0604020202020204" charset="-79"/>
              </a:rPr>
              <a:t>- Vier von zehn Belgiern </a:t>
            </a:r>
            <a:r>
              <a:rPr lang="fr-FR" sz="1250" dirty="0">
                <a:latin typeface="Barlow Light" panose="020B0604020202020204" charset="0"/>
                <a:cs typeface="Miriam Libre" panose="020B0604020202020204" charset="-79"/>
              </a:rPr>
              <a:t>sind </a:t>
            </a:r>
            <a:r>
              <a:rPr lang="fr-FR" sz="1250" b="1" dirty="0">
                <a:latin typeface="Barlow Light" panose="020B0604020202020204" charset="0"/>
                <a:cs typeface="Miriam Libre" panose="020B0604020202020204" charset="-79"/>
              </a:rPr>
              <a:t>angesichts der </a:t>
            </a:r>
            <a:r>
              <a:rPr lang="fr-FR" sz="1250" dirty="0">
                <a:latin typeface="Barlow Light" panose="020B0604020202020204" charset="0"/>
                <a:cs typeface="Miriam Libre" panose="020B0604020202020204" charset="-79"/>
              </a:rPr>
              <a:t>zunehmenden </a:t>
            </a:r>
            <a:r>
              <a:rPr lang="fr-FR" sz="1250" b="1" dirty="0">
                <a:latin typeface="Barlow Light" panose="020B0604020202020204" charset="0"/>
                <a:cs typeface="Miriam Libre" panose="020B0604020202020204" charset="-79"/>
              </a:rPr>
              <a:t>Digitalisierung </a:t>
            </a:r>
            <a:r>
              <a:rPr lang="fr-FR" sz="1250" dirty="0">
                <a:latin typeface="Barlow Light" panose="020B0604020202020204" charset="0"/>
                <a:cs typeface="Miriam Libre" panose="020B0604020202020204" charset="-79"/>
              </a:rPr>
              <a:t>der Gesellschaft schutzbedürftig.</a:t>
            </a:r>
            <a:br>
              <a:rPr lang="fr-FR" sz="1250" dirty="0">
                <a:latin typeface="Barlow Light" panose="020B0604020202020204" charset="0"/>
                <a:cs typeface="Miriam Libre" panose="020B0604020202020204" charset="-79"/>
              </a:rPr>
            </a:br>
            <a:br>
              <a:rPr lang="fr-FR" sz="1250" dirty="0">
                <a:latin typeface="Barlow Light" panose="020B0604020202020204" charset="0"/>
                <a:cs typeface="Miriam Libre" panose="020B0604020202020204" charset="-79"/>
              </a:rPr>
            </a:br>
            <a:r>
              <a:rPr lang="fr-FR" sz="1250" b="1" dirty="0">
                <a:latin typeface="Barlow Light" panose="020B0604020202020204" charset="0"/>
                <a:cs typeface="Miriam Libre" panose="020B0604020202020204" charset="-79"/>
              </a:rPr>
              <a:t>- Die Entmaterialisierung der öffentlichen Dienstleistungen führt zu neuen Schwierigkeiten beim Zugang zu Rechten</a:t>
            </a:r>
            <a:r>
              <a:rPr lang="fr-FR" sz="1250" dirty="0">
                <a:latin typeface="Barlow Light" panose="020B0604020202020204" charset="0"/>
                <a:cs typeface="Miriam Libre" panose="020B0604020202020204" charset="-79"/>
              </a:rPr>
              <a:t>. Diese neuen </a:t>
            </a:r>
            <a:r>
              <a:rPr lang="fr-FR" sz="1250" b="1" dirty="0">
                <a:latin typeface="Barlow Light" panose="020B0604020202020204" charset="0"/>
                <a:cs typeface="Miriam Libre" panose="020B0604020202020204" charset="-79"/>
              </a:rPr>
              <a:t>Barrieren überlagern </a:t>
            </a:r>
            <a:r>
              <a:rPr lang="fr-FR" sz="1250" dirty="0">
                <a:latin typeface="Barlow Light" panose="020B0604020202020204" charset="0"/>
                <a:cs typeface="Miriam Libre" panose="020B0604020202020204" charset="-79"/>
              </a:rPr>
              <a:t>die bereits bestehenden Schwierigkeiten für die "prekärsten und am wenigsten qualifizierten" Personen, da die Dematerialisierung die Probleme, die bereits vorhanden waren, weder löst noch erleichtert (</a:t>
            </a:r>
            <a:r>
              <a:rPr lang="fr-FR" sz="1250" dirty="0" err="1">
                <a:latin typeface="Barlow Light" panose="020B0604020202020204" charset="0"/>
                <a:cs typeface="Miriam Libre" panose="020B0604020202020204" charset="-79"/>
              </a:rPr>
              <a:t>Revil </a:t>
            </a:r>
            <a:r>
              <a:rPr lang="fr-FR" sz="1250" dirty="0">
                <a:latin typeface="Barlow Light" panose="020B0604020202020204" charset="0"/>
                <a:cs typeface="Miriam Libre" panose="020B0604020202020204" charset="-79"/>
              </a:rPr>
              <a:t>und Warin 2019). </a:t>
            </a:r>
          </a:p>
          <a:p>
            <a:endParaRPr lang="fr-FR" sz="1250" dirty="0">
              <a:latin typeface="Barlow Light" panose="020B0604020202020204" charset="0"/>
              <a:cs typeface="Miriam Libre" panose="020B0604020202020204" charset="-79"/>
            </a:endParaRPr>
          </a:p>
          <a:p>
            <a:r>
              <a:rPr lang="fr-FR" sz="1250" b="1" dirty="0">
                <a:latin typeface="Barlow Light" panose="020B0604020202020204" charset="0"/>
                <a:cs typeface="Miriam Libre" panose="020B0604020202020204" charset="-79"/>
              </a:rPr>
              <a:t>- Die </a:t>
            </a:r>
            <a:r>
              <a:rPr lang="fr-FR" sz="1250" dirty="0">
                <a:latin typeface="Barlow Light" panose="020B0604020202020204" charset="0"/>
                <a:cs typeface="Miriam Libre" panose="020B0604020202020204" charset="-79"/>
              </a:rPr>
              <a:t>Grundsätze der Universalität, Gleichbehandlung und Kontinuität, auf denen die öffentlichen Dienste beruhen, wurden bei der Digitalisierung nicht beachtet.</a:t>
            </a:r>
            <a:endParaRPr lang="fr-BE" sz="1250" dirty="0">
              <a:latin typeface="Barlow Light" panose="020B0604020202020204" charset="0"/>
              <a:cs typeface="Miriam Libre" panose="020B0604020202020204" charset="-79"/>
            </a:endParaRPr>
          </a:p>
        </p:txBody>
      </p:sp>
      <p:sp>
        <p:nvSpPr>
          <p:cNvPr id="23" name="Google Shape;261;p16">
            <a:extLst>
              <a:ext uri="{FF2B5EF4-FFF2-40B4-BE49-F238E27FC236}">
                <a16:creationId xmlns:a16="http://schemas.microsoft.com/office/drawing/2014/main" id="{8F1FEFFC-B0E1-40C2-B70A-EEC96AA5AD32}"/>
              </a:ext>
            </a:extLst>
          </p:cNvPr>
          <p:cNvSpPr txBox="1">
            <a:spLocks/>
          </p:cNvSpPr>
          <p:nvPr/>
        </p:nvSpPr>
        <p:spPr>
          <a:xfrm>
            <a:off x="3359281" y="-17779"/>
            <a:ext cx="5138700"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dirty="0">
                <a:solidFill>
                  <a:schemeClr val="bg1"/>
                </a:solidFill>
                <a:latin typeface="Miriam Libre" panose="020B0604020202020204" charset="-79"/>
                <a:cs typeface="Miriam Libre" panose="020B0604020202020204" charset="-79"/>
              </a:rPr>
              <a:t>Hintergrund</a:t>
            </a:r>
          </a:p>
        </p:txBody>
      </p:sp>
      <p:pic>
        <p:nvPicPr>
          <p:cNvPr id="24" name="Image 23">
            <a:extLst>
              <a:ext uri="{FF2B5EF4-FFF2-40B4-BE49-F238E27FC236}">
                <a16:creationId xmlns:a16="http://schemas.microsoft.com/office/drawing/2014/main" id="{AE8A0111-A626-41B4-94CA-B276875D91D3}"/>
              </a:ext>
            </a:extLst>
          </p:cNvPr>
          <p:cNvPicPr>
            <a:picLocks noChangeAspect="1"/>
          </p:cNvPicPr>
          <p:nvPr/>
        </p:nvPicPr>
        <p:blipFill>
          <a:blip r:embed="rId3"/>
          <a:stretch>
            <a:fillRect/>
          </a:stretch>
        </p:blipFill>
        <p:spPr>
          <a:xfrm>
            <a:off x="4334541" y="4511051"/>
            <a:ext cx="474918" cy="512013"/>
          </a:xfrm>
          <a:prstGeom prst="rect">
            <a:avLst/>
          </a:prstGeom>
        </p:spPr>
      </p:pic>
    </p:spTree>
    <p:extLst>
      <p:ext uri="{BB962C8B-B14F-4D97-AF65-F5344CB8AC3E}">
        <p14:creationId xmlns:p14="http://schemas.microsoft.com/office/powerpoint/2010/main" val="136778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p>
            <a:pPr marL="0" lvl="0" indent="0">
              <a:buNone/>
            </a:pPr>
            <a:r>
              <a:rPr lang="fr-FR" sz="1400" dirty="0"/>
              <a:t>"[...] indem sie das Digitale durchsetzt</a:t>
            </a:r>
            <a:br>
              <a:rPr lang="fr-FR" sz="1400" dirty="0"/>
            </a:br>
            <a:r>
              <a:rPr lang="fr-FR" sz="1400" dirty="0"/>
              <a:t>als Haupt- oder sogar zunehmend als einziges Mittel für den Zugang zu Dienstleistungen.</a:t>
            </a:r>
            <a:br>
              <a:rPr lang="fr-FR" sz="1400" dirty="0"/>
            </a:br>
            <a:r>
              <a:rPr lang="fr-FR" sz="1400" dirty="0"/>
              <a:t>die Digitalisierung der Verwaltungsbeziehungen eine Verantwortung auf den Einzelnen abwälzt: die Verantwortung, sich auszustatten und zu beherrschen</a:t>
            </a:r>
            <a:br>
              <a:rPr lang="fr-FR" sz="1400" dirty="0"/>
            </a:br>
            <a:r>
              <a:rPr lang="fr-FR" sz="1400" dirty="0"/>
              <a:t>in der Lage zu sein, die digitalen Technologien zu beherrschen</a:t>
            </a:r>
            <a:r>
              <a:rPr lang="fr-FR" sz="1400" i="0" dirty="0"/>
              <a:t>". </a:t>
            </a:r>
          </a:p>
          <a:p>
            <a:pPr marL="0" lvl="0" indent="0">
              <a:buNone/>
            </a:pPr>
            <a:r>
              <a:rPr lang="fr-FR" sz="1400" i="0" dirty="0"/>
              <a:t>Perrine Brotcorne</a:t>
            </a:r>
            <a:endParaRPr sz="1400" i="0" dirty="0"/>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4" name="Image 3">
            <a:extLst>
              <a:ext uri="{FF2B5EF4-FFF2-40B4-BE49-F238E27FC236}">
                <a16:creationId xmlns:a16="http://schemas.microsoft.com/office/drawing/2014/main" id="{B2E11E31-8BC2-4722-8B03-23E5F5418D94}"/>
              </a:ext>
            </a:extLst>
          </p:cNvPr>
          <p:cNvPicPr>
            <a:picLocks noChangeAspect="1"/>
          </p:cNvPicPr>
          <p:nvPr/>
        </p:nvPicPr>
        <p:blipFill>
          <a:blip r:embed="rId3"/>
          <a:stretch>
            <a:fillRect/>
          </a:stretch>
        </p:blipFill>
        <p:spPr>
          <a:xfrm>
            <a:off x="4366663" y="4248654"/>
            <a:ext cx="410674" cy="4427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57200" y="1297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400" dirty="0"/>
              <a:t>Digitale Ungleichheit</a:t>
            </a:r>
            <a:endParaRPr sz="2400" dirty="0"/>
          </a:p>
        </p:txBody>
      </p:sp>
      <p:sp>
        <p:nvSpPr>
          <p:cNvPr id="262" name="Google Shape;262;p16"/>
          <p:cNvSpPr txBox="1">
            <a:spLocks noGrp="1"/>
          </p:cNvSpPr>
          <p:nvPr>
            <p:ph type="body" idx="1"/>
          </p:nvPr>
        </p:nvSpPr>
        <p:spPr>
          <a:xfrm>
            <a:off x="457200" y="724878"/>
            <a:ext cx="5138700" cy="3180900"/>
          </a:xfrm>
          <a:prstGeom prst="rect">
            <a:avLst/>
          </a:prstGeom>
        </p:spPr>
        <p:txBody>
          <a:bodyPr spcFirstLastPara="1" wrap="square" lIns="91425" tIns="91425" rIns="91425" bIns="91425" anchor="t" anchorCtr="0">
            <a:noAutofit/>
          </a:bodyPr>
          <a:lstStyle/>
          <a:p>
            <a:pPr marL="76200" lvl="0" indent="0">
              <a:buNone/>
            </a:pPr>
            <a:endParaRPr lang="fr-BE" sz="2000" dirty="0"/>
          </a:p>
          <a:p>
            <a:pPr lvl="0"/>
            <a:r>
              <a:rPr lang="fr-BE" sz="2000" b="1" dirty="0"/>
              <a:t>Geräte </a:t>
            </a:r>
            <a:r>
              <a:rPr lang="fr-BE" sz="1600" b="1" dirty="0"/>
              <a:t>(1</a:t>
            </a:r>
            <a:r>
              <a:rPr lang="fr-BE" sz="1600" b="1" baseline="30000" dirty="0"/>
              <a:t>er</a:t>
            </a:r>
            <a:r>
              <a:rPr lang="fr-BE" sz="1600" b="1" dirty="0"/>
              <a:t> Grad-Fraktur)</a:t>
            </a:r>
            <a:r>
              <a:rPr lang="fr-BE" sz="2000" b="1" dirty="0">
                <a:sym typeface="Wingdings" panose="05000000000000000000" pitchFamily="2" charset="2"/>
              </a:rPr>
              <a:t>: </a:t>
            </a:r>
            <a:r>
              <a:rPr lang="fr-BE" sz="1800" dirty="0">
                <a:sym typeface="Wingdings" panose="05000000000000000000" pitchFamily="2" charset="2"/>
              </a:rPr>
              <a:t>Kosten, Verbindungsgebühren usw. </a:t>
            </a:r>
            <a:r>
              <a:rPr lang="fr-FR" sz="1200" i="1" dirty="0">
                <a:sym typeface="Wingdings" panose="05000000000000000000" pitchFamily="2" charset="2"/>
              </a:rPr>
              <a:t>LEE-Umfrage 2019: </a:t>
            </a:r>
            <a:r>
              <a:rPr lang="fr-FR" sz="1200" b="1" i="1" dirty="0"/>
              <a:t>Weniger Zugang zu Computern, Tablets und einer Internetverbindung </a:t>
            </a:r>
            <a:r>
              <a:rPr lang="fr-FR" sz="1200" i="1" dirty="0"/>
              <a:t>als die belgische Bevölkerung im Allgemeinen.</a:t>
            </a:r>
            <a:br>
              <a:rPr lang="fr-FR" sz="1600" dirty="0"/>
            </a:br>
            <a:endParaRPr lang="fr-BE" sz="2000" dirty="0">
              <a:sym typeface="Wingdings" panose="05000000000000000000" pitchFamily="2" charset="2"/>
            </a:endParaRPr>
          </a:p>
          <a:p>
            <a:pPr lvl="0"/>
            <a:r>
              <a:rPr lang="fr-FR" sz="2000" b="1" dirty="0">
                <a:sym typeface="Wingdings" panose="05000000000000000000" pitchFamily="2" charset="2"/>
              </a:rPr>
              <a:t>Nutzung/Verständnis der Prozesse </a:t>
            </a:r>
            <a:r>
              <a:rPr lang="fr-BE" sz="1600" b="1" dirty="0"/>
              <a:t>(2/3-Teilung</a:t>
            </a:r>
            <a:r>
              <a:rPr lang="fr-BE" sz="1600" b="1" baseline="30000" dirty="0"/>
              <a:t>e</a:t>
            </a:r>
            <a:r>
              <a:rPr lang="fr-BE" sz="1600" b="1" dirty="0"/>
              <a:t> Grad)</a:t>
            </a:r>
            <a:r>
              <a:rPr lang="fr-FR" sz="1800" dirty="0">
                <a:sym typeface="Wingdings" panose="05000000000000000000" pitchFamily="2" charset="2"/>
              </a:rPr>
              <a:t>: Nutzen der Digitalisierung, Anpassung an die Nutzungsstandards </a:t>
            </a:r>
            <a:r>
              <a:rPr lang="fr-FR" sz="1200" i="1" dirty="0">
                <a:sym typeface="Wingdings" panose="05000000000000000000" pitchFamily="2" charset="2"/>
              </a:rPr>
              <a:t>(die nicht den Nutzungsgewohnheiten aller entsprechen: Nur 28 % der Lernenden in Brüssel nutzen E-Mail, was nicht bedeutet, dass sie keine digitale Kompetenz haben (LEE 2019), </a:t>
            </a:r>
            <a:r>
              <a:rPr lang="fr-FR" sz="1200" i="1" dirty="0"/>
              <a:t>57 % der Internetnutzer mit niedrigem Bildungsniveau und 56 % derjenigen mit niedrigem Einkommen haben noch nie online Behördengänge erledigt (BRD 2021).</a:t>
            </a:r>
            <a:endParaRPr lang="fr-FR" sz="2000" i="1" dirty="0">
              <a:sym typeface="Wingdings" panose="05000000000000000000" pitchFamily="2" charset="2"/>
            </a:endParaRPr>
          </a:p>
          <a:p>
            <a:pPr lvl="0"/>
            <a:endParaRPr lang="fr-BE" sz="2000" b="1" dirty="0">
              <a:sym typeface="Wingdings" panose="05000000000000000000" pitchFamily="2" charset="2"/>
            </a:endParaRPr>
          </a:p>
          <a:p>
            <a:pPr marL="457200" lvl="0" indent="-381000" algn="l" rtl="0">
              <a:spcBef>
                <a:spcPts val="600"/>
              </a:spcBef>
              <a:spcAft>
                <a:spcPts val="0"/>
              </a:spcAft>
              <a:buSzPts val="2400"/>
              <a:buChar char="▹"/>
            </a:pPr>
            <a:endParaRPr lang="en" dirty="0"/>
          </a:p>
        </p:txBody>
      </p:sp>
      <p:sp>
        <p:nvSpPr>
          <p:cNvPr id="263" name="Google Shape;263;p1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8" name="Image 7">
            <a:extLst>
              <a:ext uri="{FF2B5EF4-FFF2-40B4-BE49-F238E27FC236}">
                <a16:creationId xmlns:a16="http://schemas.microsoft.com/office/drawing/2014/main" id="{C4D32351-8DD7-4F0B-B3F8-D7FED7744D56}"/>
              </a:ext>
            </a:extLst>
          </p:cNvPr>
          <p:cNvPicPr>
            <a:picLocks noChangeAspect="1"/>
          </p:cNvPicPr>
          <p:nvPr/>
        </p:nvPicPr>
        <p:blipFill>
          <a:blip r:embed="rId3"/>
          <a:stretch>
            <a:fillRect/>
          </a:stretch>
        </p:blipFill>
        <p:spPr>
          <a:xfrm>
            <a:off x="2821213" y="4570974"/>
            <a:ext cx="410674" cy="4427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27"/>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Image 2">
            <a:extLst>
              <a:ext uri="{FF2B5EF4-FFF2-40B4-BE49-F238E27FC236}">
                <a16:creationId xmlns:a16="http://schemas.microsoft.com/office/drawing/2014/main" id="{7E5B0682-3319-4176-B6E3-511C579DFA57}"/>
              </a:ext>
            </a:extLst>
          </p:cNvPr>
          <p:cNvPicPr>
            <a:picLocks noChangeAspect="1"/>
          </p:cNvPicPr>
          <p:nvPr/>
        </p:nvPicPr>
        <p:blipFill>
          <a:blip r:embed="rId3"/>
          <a:stretch>
            <a:fillRect/>
          </a:stretch>
        </p:blipFill>
        <p:spPr>
          <a:xfrm>
            <a:off x="2240140" y="735808"/>
            <a:ext cx="4663620" cy="3301214"/>
          </a:xfrm>
          <a:prstGeom prst="rect">
            <a:avLst/>
          </a:prstGeom>
        </p:spPr>
      </p:pic>
      <p:sp>
        <p:nvSpPr>
          <p:cNvPr id="5" name="Rectangle 4">
            <a:extLst>
              <a:ext uri="{FF2B5EF4-FFF2-40B4-BE49-F238E27FC236}">
                <a16:creationId xmlns:a16="http://schemas.microsoft.com/office/drawing/2014/main" id="{231F0284-6EF6-4390-8713-92133CB324E2}"/>
              </a:ext>
            </a:extLst>
          </p:cNvPr>
          <p:cNvSpPr/>
          <p:nvPr/>
        </p:nvSpPr>
        <p:spPr>
          <a:xfrm>
            <a:off x="4305581" y="330020"/>
            <a:ext cx="4572000" cy="338554"/>
          </a:xfrm>
          <a:prstGeom prst="rect">
            <a:avLst/>
          </a:prstGeom>
        </p:spPr>
        <p:txBody>
          <a:bodyPr>
            <a:spAutoFit/>
          </a:bodyPr>
          <a:lstStyle/>
          <a:p>
            <a:r>
              <a:rPr lang="fr-BE" sz="800" dirty="0">
                <a:latin typeface="Barlow Light" panose="020B0604020202020204" charset="0"/>
              </a:rPr>
              <a:t>Quelle: http://cohesionsociale.wallonie.be/sites/default/files/RCS%20-%20TIC%20-%20PRINT.pdf</a:t>
            </a:r>
          </a:p>
        </p:txBody>
      </p:sp>
      <p:pic>
        <p:nvPicPr>
          <p:cNvPr id="11" name="Image 10">
            <a:extLst>
              <a:ext uri="{FF2B5EF4-FFF2-40B4-BE49-F238E27FC236}">
                <a16:creationId xmlns:a16="http://schemas.microsoft.com/office/drawing/2014/main" id="{EC545FD4-ABFE-4AF8-84E7-B1C2717FDDE4}"/>
              </a:ext>
            </a:extLst>
          </p:cNvPr>
          <p:cNvPicPr>
            <a:picLocks noChangeAspect="1"/>
          </p:cNvPicPr>
          <p:nvPr/>
        </p:nvPicPr>
        <p:blipFill>
          <a:blip r:embed="rId4"/>
          <a:stretch>
            <a:fillRect/>
          </a:stretch>
        </p:blipFill>
        <p:spPr>
          <a:xfrm>
            <a:off x="4366663" y="4248654"/>
            <a:ext cx="410674" cy="4427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400" dirty="0"/>
              <a:t>Folgen der digitalen und durch die Digitalisierung bedingten Ausgrenzung</a:t>
            </a:r>
            <a:endParaRPr sz="2400" dirty="0"/>
          </a:p>
        </p:txBody>
      </p:sp>
      <p:sp>
        <p:nvSpPr>
          <p:cNvPr id="262" name="Google Shape;262;p16"/>
          <p:cNvSpPr txBox="1">
            <a:spLocks noGrp="1"/>
          </p:cNvSpPr>
          <p:nvPr>
            <p:ph type="body" idx="1"/>
          </p:nvPr>
        </p:nvSpPr>
        <p:spPr>
          <a:xfrm>
            <a:off x="457200" y="1146359"/>
            <a:ext cx="5138700" cy="3180900"/>
          </a:xfrm>
          <a:prstGeom prst="rect">
            <a:avLst/>
          </a:prstGeom>
        </p:spPr>
        <p:txBody>
          <a:bodyPr spcFirstLastPara="1" wrap="square" lIns="91425" tIns="91425" rIns="91425" bIns="91425" anchor="t" anchorCtr="0">
            <a:noAutofit/>
          </a:bodyPr>
          <a:lstStyle/>
          <a:p>
            <a:pPr marL="76200" lvl="0" indent="0">
              <a:buNone/>
            </a:pPr>
            <a:endParaRPr lang="fr-BE" sz="2000" dirty="0"/>
          </a:p>
          <a:p>
            <a:pPr marL="457200" lvl="0" indent="-381000" algn="l" rtl="0">
              <a:spcBef>
                <a:spcPts val="600"/>
              </a:spcBef>
              <a:spcAft>
                <a:spcPts val="0"/>
              </a:spcAft>
              <a:buSzPts val="2400"/>
              <a:buChar char="▹"/>
            </a:pPr>
            <a:r>
              <a:rPr lang="fr-BE" sz="2000" b="1" dirty="0"/>
              <a:t>Diskriminierung </a:t>
            </a:r>
            <a:r>
              <a:rPr lang="fr-BE" sz="2000" dirty="0"/>
              <a:t>(finanziell, beruflich, sozial usw.) </a:t>
            </a:r>
            <a:br>
              <a:rPr lang="fr-BE" sz="2000" dirty="0"/>
            </a:br>
            <a:endParaRPr lang="fr-BE" sz="2000" dirty="0">
              <a:sym typeface="Wingdings" panose="05000000000000000000" pitchFamily="2" charset="2"/>
            </a:endParaRPr>
          </a:p>
          <a:p>
            <a:pPr lvl="0"/>
            <a:r>
              <a:rPr lang="fr-FR" sz="2000" b="1" dirty="0">
                <a:sym typeface="Wingdings" panose="05000000000000000000" pitchFamily="2" charset="2"/>
              </a:rPr>
              <a:t>Nichtinanspruchnahme/Aufgabe der Inanspruchnahme von Rechten, verstärkte Marginalisierung, Deaffiliation</a:t>
            </a:r>
            <a:endParaRPr lang="fr-BE" sz="2000" b="1" dirty="0">
              <a:sym typeface="Wingdings" panose="05000000000000000000" pitchFamily="2" charset="2"/>
            </a:endParaRPr>
          </a:p>
          <a:p>
            <a:pPr marL="457200" lvl="0" indent="-381000" algn="l" rtl="0">
              <a:spcBef>
                <a:spcPts val="600"/>
              </a:spcBef>
              <a:spcAft>
                <a:spcPts val="0"/>
              </a:spcAft>
              <a:buSzPts val="2400"/>
              <a:buChar char="▹"/>
            </a:pPr>
            <a:endParaRPr lang="en" dirty="0"/>
          </a:p>
        </p:txBody>
      </p:sp>
      <p:sp>
        <p:nvSpPr>
          <p:cNvPr id="263" name="Google Shape;263;p1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6" name="Image 5">
            <a:extLst>
              <a:ext uri="{FF2B5EF4-FFF2-40B4-BE49-F238E27FC236}">
                <a16:creationId xmlns:a16="http://schemas.microsoft.com/office/drawing/2014/main" id="{50CEEC1E-BF96-4E10-90ED-B54DD0AD6776}"/>
              </a:ext>
            </a:extLst>
          </p:cNvPr>
          <p:cNvPicPr>
            <a:picLocks noChangeAspect="1"/>
          </p:cNvPicPr>
          <p:nvPr/>
        </p:nvPicPr>
        <p:blipFill>
          <a:blip r:embed="rId3"/>
          <a:stretch>
            <a:fillRect/>
          </a:stretch>
        </p:blipFill>
        <p:spPr>
          <a:xfrm>
            <a:off x="2821213" y="4463446"/>
            <a:ext cx="410674" cy="442751"/>
          </a:xfrm>
          <a:prstGeom prst="rect">
            <a:avLst/>
          </a:prstGeom>
        </p:spPr>
      </p:pic>
    </p:spTree>
    <p:extLst>
      <p:ext uri="{BB962C8B-B14F-4D97-AF65-F5344CB8AC3E}">
        <p14:creationId xmlns:p14="http://schemas.microsoft.com/office/powerpoint/2010/main" val="244634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5" name="Titre 4">
            <a:extLst>
              <a:ext uri="{FF2B5EF4-FFF2-40B4-BE49-F238E27FC236}">
                <a16:creationId xmlns:a16="http://schemas.microsoft.com/office/drawing/2014/main" id="{6F3A3D5E-1416-4817-A4C7-19D5562F7E61}"/>
              </a:ext>
            </a:extLst>
          </p:cNvPr>
          <p:cNvSpPr>
            <a:spLocks noGrp="1"/>
          </p:cNvSpPr>
          <p:nvPr>
            <p:ph type="ctrTitle"/>
          </p:nvPr>
        </p:nvSpPr>
        <p:spPr>
          <a:xfrm>
            <a:off x="2672531" y="1523514"/>
            <a:ext cx="4051541" cy="3048487"/>
          </a:xfrm>
        </p:spPr>
        <p:txBody>
          <a:bodyPr/>
          <a:lstStyle/>
          <a:p>
            <a:br>
              <a:rPr lang="fr-FR" dirty="0"/>
            </a:br>
            <a:br>
              <a:rPr lang="fr-FR" dirty="0"/>
            </a:br>
            <a:r>
              <a:rPr lang="fr-FR" dirty="0"/>
              <a:t>Die Digitalisierung bedingt den Zugang zu Rechten</a:t>
            </a:r>
            <a:br>
              <a:rPr lang="fr-FR" dirty="0"/>
            </a:br>
            <a:endParaRPr lang="fr-BE" dirty="0"/>
          </a:p>
        </p:txBody>
      </p:sp>
      <p:pic>
        <p:nvPicPr>
          <p:cNvPr id="9" name="Image 8">
            <a:extLst>
              <a:ext uri="{FF2B5EF4-FFF2-40B4-BE49-F238E27FC236}">
                <a16:creationId xmlns:a16="http://schemas.microsoft.com/office/drawing/2014/main" id="{8D0DE933-47E1-4357-91B0-5F1F7A41CF1A}"/>
              </a:ext>
            </a:extLst>
          </p:cNvPr>
          <p:cNvPicPr>
            <a:picLocks noChangeAspect="1"/>
          </p:cNvPicPr>
          <p:nvPr/>
        </p:nvPicPr>
        <p:blipFill>
          <a:blip r:embed="rId3"/>
          <a:stretch>
            <a:fillRect/>
          </a:stretch>
        </p:blipFill>
        <p:spPr>
          <a:xfrm>
            <a:off x="4366663" y="4248654"/>
            <a:ext cx="410674" cy="4427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465753" y="1257454"/>
            <a:ext cx="51387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t>Politik der digitalen Integration</a:t>
            </a:r>
            <a:endParaRPr dirty="0"/>
          </a:p>
        </p:txBody>
      </p:sp>
      <p:sp>
        <p:nvSpPr>
          <p:cNvPr id="246" name="Google Shape;246;p14"/>
          <p:cNvSpPr txBox="1">
            <a:spLocks noGrp="1"/>
          </p:cNvSpPr>
          <p:nvPr>
            <p:ph type="body" idx="2"/>
          </p:nvPr>
        </p:nvSpPr>
        <p:spPr>
          <a:xfrm>
            <a:off x="3398981" y="2217139"/>
            <a:ext cx="2205471"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1600" b="1" dirty="0">
                <a:solidFill>
                  <a:srgbClr val="000000"/>
                </a:solidFill>
              </a:rPr>
              <a:t>Digitale Vermittlung</a:t>
            </a:r>
          </a:p>
          <a:p>
            <a:pPr marL="171450" lvl="0" indent="-171450" algn="l" rtl="0">
              <a:spcBef>
                <a:spcPts val="600"/>
              </a:spcBef>
              <a:spcAft>
                <a:spcPts val="0"/>
              </a:spcAft>
              <a:buFontTx/>
              <a:buChar char="-"/>
            </a:pPr>
            <a:r>
              <a:rPr lang="fr-FR" sz="1600" dirty="0">
                <a:solidFill>
                  <a:srgbClr val="000000"/>
                </a:solidFill>
              </a:rPr>
              <a:t>Begleitung</a:t>
            </a:r>
          </a:p>
          <a:p>
            <a:pPr marL="171450" lvl="0" indent="-171450" algn="l" rtl="0">
              <a:spcBef>
                <a:spcPts val="600"/>
              </a:spcBef>
              <a:spcAft>
                <a:spcPts val="0"/>
              </a:spcAft>
              <a:buFontTx/>
              <a:buChar char="-"/>
            </a:pPr>
            <a:r>
              <a:rPr lang="fr-FR" sz="1600" dirty="0">
                <a:solidFill>
                  <a:srgbClr val="000000"/>
                </a:solidFill>
              </a:rPr>
              <a:t>Ansteigen der Kompetenzen</a:t>
            </a:r>
          </a:p>
          <a:p>
            <a:pPr marL="0" lvl="0" indent="0" algn="l" rtl="0">
              <a:spcBef>
                <a:spcPts val="600"/>
              </a:spcBef>
              <a:spcAft>
                <a:spcPts val="0"/>
              </a:spcAft>
              <a:buClr>
                <a:schemeClr val="dk1"/>
              </a:buClr>
              <a:buSzPts val="1100"/>
              <a:buFont typeface="Arial"/>
              <a:buNone/>
            </a:pPr>
            <a:endParaRPr sz="1200" b="1" dirty="0">
              <a:solidFill>
                <a:srgbClr val="000000"/>
              </a:solidFill>
            </a:endParaRPr>
          </a:p>
        </p:txBody>
      </p:sp>
      <p:sp>
        <p:nvSpPr>
          <p:cNvPr id="247" name="Google Shape;247;p14"/>
          <p:cNvSpPr txBox="1">
            <a:spLocks noGrp="1"/>
          </p:cNvSpPr>
          <p:nvPr>
            <p:ph type="body" idx="1"/>
          </p:nvPr>
        </p:nvSpPr>
        <p:spPr>
          <a:xfrm>
            <a:off x="616053" y="2245532"/>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fr-FR" sz="1600" b="1" dirty="0">
                <a:solidFill>
                  <a:srgbClr val="000000"/>
                </a:solidFill>
              </a:rPr>
              <a:t>Digitale Zugänglichkeit</a:t>
            </a:r>
          </a:p>
          <a:p>
            <a:pPr marL="171450" lvl="0" indent="-171450" algn="l" rtl="0">
              <a:spcBef>
                <a:spcPts val="600"/>
              </a:spcBef>
              <a:spcAft>
                <a:spcPts val="0"/>
              </a:spcAft>
              <a:buClr>
                <a:schemeClr val="dk1"/>
              </a:buClr>
              <a:buSzPts val="1100"/>
              <a:buFontTx/>
              <a:buChar char="-"/>
            </a:pPr>
            <a:r>
              <a:rPr lang="fr-FR" sz="1600" dirty="0">
                <a:solidFill>
                  <a:srgbClr val="000000"/>
                </a:solidFill>
              </a:rPr>
              <a:t>Gesetz &gt; EU-Zugangsrichtlinie: Websites müssen WCAG-Standard erfüllen</a:t>
            </a:r>
          </a:p>
          <a:p>
            <a:pPr marL="171450" lvl="0" indent="-171450" algn="l" rtl="0">
              <a:spcBef>
                <a:spcPts val="600"/>
              </a:spcBef>
              <a:spcAft>
                <a:spcPts val="0"/>
              </a:spcAft>
              <a:buClr>
                <a:schemeClr val="dk1"/>
              </a:buClr>
              <a:buSzPts val="1100"/>
              <a:buFontTx/>
              <a:buChar char="-"/>
            </a:pPr>
            <a:r>
              <a:rPr lang="fr-FR" sz="1600" dirty="0">
                <a:solidFill>
                  <a:srgbClr val="000000"/>
                </a:solidFill>
              </a:rPr>
              <a:t>Kontrolle durch </a:t>
            </a:r>
            <a:r>
              <a:rPr lang="fr-FR" sz="1600" dirty="0" err="1">
                <a:solidFill>
                  <a:srgbClr val="000000"/>
                </a:solidFill>
              </a:rPr>
              <a:t>Bosa</a:t>
            </a:r>
            <a:endParaRPr lang="fr-FR" sz="1200" dirty="0">
              <a:solidFill>
                <a:srgbClr val="000000"/>
              </a:solidFill>
            </a:endParaRPr>
          </a:p>
          <a:p>
            <a:pPr marL="171450" lvl="0" indent="-171450" algn="l" rtl="0">
              <a:spcBef>
                <a:spcPts val="600"/>
              </a:spcBef>
              <a:spcAft>
                <a:spcPts val="0"/>
              </a:spcAft>
              <a:buClr>
                <a:schemeClr val="dk1"/>
              </a:buClr>
              <a:buSzPts val="1100"/>
              <a:buFontTx/>
              <a:buChar char="-"/>
            </a:pPr>
            <a:endParaRPr lang="fr-FR" sz="1200" dirty="0">
              <a:solidFill>
                <a:srgbClr val="000000"/>
              </a:solidFill>
            </a:endParaRPr>
          </a:p>
          <a:p>
            <a:pPr marL="0" lvl="0" indent="0" algn="l" rtl="0">
              <a:spcBef>
                <a:spcPts val="600"/>
              </a:spcBef>
              <a:spcAft>
                <a:spcPts val="0"/>
              </a:spcAft>
              <a:buClr>
                <a:schemeClr val="dk1"/>
              </a:buClr>
              <a:buSzPts val="1100"/>
              <a:buFont typeface="Arial"/>
              <a:buNone/>
            </a:pPr>
            <a:endParaRPr lang="fr-FR" sz="1200" i="1" dirty="0">
              <a:solidFill>
                <a:srgbClr val="000000"/>
              </a:solidFill>
            </a:endParaRP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705596" y="305996"/>
            <a:ext cx="491605" cy="530004"/>
          </a:xfrm>
          <a:prstGeom prst="rect">
            <a:avLst/>
          </a:prstGeom>
        </p:spPr>
      </p:pic>
    </p:spTree>
    <p:extLst>
      <p:ext uri="{BB962C8B-B14F-4D97-AF65-F5344CB8AC3E}">
        <p14:creationId xmlns:p14="http://schemas.microsoft.com/office/powerpoint/2010/main" val="2189980770"/>
      </p:ext>
    </p:extLst>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Affichage à l'écran (16:9)</PresentationFormat>
  <Paragraphs>111</Paragraphs>
  <Slides>22</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Barlow</vt:lpstr>
      <vt:lpstr>Work Sans</vt:lpstr>
      <vt:lpstr>Arial</vt:lpstr>
      <vt:lpstr>Calibri</vt:lpstr>
      <vt:lpstr>Miriam Libre</vt:lpstr>
      <vt:lpstr>Barlow Light</vt:lpstr>
      <vt:lpstr>Roderigo template</vt:lpstr>
      <vt:lpstr>Digitale Zugänglichkeit :  Staat garantiert keine Gleichheit</vt:lpstr>
      <vt:lpstr>Wer wir sind</vt:lpstr>
      <vt:lpstr>Présentation PowerPoint</vt:lpstr>
      <vt:lpstr>Présentation PowerPoint</vt:lpstr>
      <vt:lpstr>Digitale Ungleichheit</vt:lpstr>
      <vt:lpstr>Présentation PowerPoint</vt:lpstr>
      <vt:lpstr>Folgen der digitalen und durch die Digitalisierung bedingten Ausgrenzung</vt:lpstr>
      <vt:lpstr>  Die Digitalisierung bedingt den Zugang zu Rechten </vt:lpstr>
      <vt:lpstr>Politik der digitalen Integration</vt:lpstr>
      <vt:lpstr>Digitale Barrierefreiheit im Gesetz</vt:lpstr>
      <vt:lpstr>Présentation PowerPoint</vt:lpstr>
      <vt:lpstr>3 Spuren</vt:lpstr>
      <vt:lpstr>Handeln auf rechtlicher Ebene und auf Prozessebene</vt:lpstr>
      <vt:lpstr>Digitale Vermittlung</vt:lpstr>
      <vt:lpstr>Présentation PowerPoint</vt:lpstr>
      <vt:lpstr>Présentation PowerPoint</vt:lpstr>
      <vt:lpstr>Présentation PowerPoint</vt:lpstr>
      <vt:lpstr>Présentation PowerPoint</vt:lpstr>
      <vt:lpstr>Beherrschung  des Lesens und Schreibens voraus! </vt:lpstr>
      <vt:lpstr>Damit Dienstleistungen von allgemeinem Interesse  zugänglich sind,  ist die Aufrechterhaltung von Schaltern unerlässlich</vt:lpstr>
      <vt:lpstr>Ressourcen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Lire et Ecrire</dc:title>
  <dc:creator>Louise Culot</dc:creator>
  <cp:keywords>, docId:A07541C525E02317EB4820518AE9BD0E</cp:keywords>
  <cp:lastModifiedBy>Magritte Olivier</cp:lastModifiedBy>
  <cp:revision>35</cp:revision>
  <dcterms:modified xsi:type="dcterms:W3CDTF">2022-03-21T11:19:51Z</dcterms:modified>
</cp:coreProperties>
</file>