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5.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6.xml" ContentType="application/vnd.openxmlformats-officedocument.presentationml.comments+xml"/>
  <Override PartName="/ppt/notesSlides/notesSlide15.xml" ContentType="application/vnd.openxmlformats-officedocument.presentationml.notesSlide+xml"/>
  <Override PartName="/ppt/comments/comment7.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8.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257" r:id="rId3"/>
    <p:sldId id="271" r:id="rId4"/>
    <p:sldId id="261" r:id="rId5"/>
    <p:sldId id="259" r:id="rId6"/>
    <p:sldId id="270" r:id="rId7"/>
    <p:sldId id="297" r:id="rId8"/>
    <p:sldId id="260" r:id="rId9"/>
    <p:sldId id="305" r:id="rId10"/>
    <p:sldId id="307" r:id="rId11"/>
    <p:sldId id="308" r:id="rId12"/>
    <p:sldId id="262" r:id="rId13"/>
    <p:sldId id="264" r:id="rId14"/>
    <p:sldId id="303" r:id="rId15"/>
    <p:sldId id="304" r:id="rId16"/>
    <p:sldId id="310" r:id="rId17"/>
    <p:sldId id="301" r:id="rId18"/>
    <p:sldId id="309" r:id="rId19"/>
    <p:sldId id="299" r:id="rId20"/>
    <p:sldId id="291" r:id="rId21"/>
    <p:sldId id="300" r:id="rId22"/>
    <p:sldId id="292" r:id="rId23"/>
  </p:sldIdLst>
  <p:sldSz cx="9144000" cy="5143500" type="screen16x9"/>
  <p:notesSz cx="6858000" cy="9144000"/>
  <p:embeddedFontLst>
    <p:embeddedFont>
      <p:font typeface="Barlow" panose="00000500000000000000" pitchFamily="2" charset="0"/>
      <p:regular r:id="rId25"/>
      <p:bold r:id="rId26"/>
      <p:italic r:id="rId27"/>
      <p:boldItalic r:id="rId28"/>
    </p:embeddedFont>
    <p:embeddedFont>
      <p:font typeface="Barlow Light" panose="00000400000000000000" pitchFamily="2"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Miriam Libre" panose="00000500000000000000" pitchFamily="2" charset="-79"/>
      <p:regular r:id="rId37"/>
      <p:bold r:id="rId38"/>
    </p:embeddedFont>
    <p:embeddedFont>
      <p:font typeface="Work Sans"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Culot" initials="LC" lastIdx="5" clrIdx="0">
    <p:extLst>
      <p:ext uri="{19B8F6BF-5375-455C-9EA6-DF929625EA0E}">
        <p15:presenceInfo xmlns:p15="http://schemas.microsoft.com/office/powerpoint/2012/main" userId="S-1-5-21-4130173342-3115679011-128162991-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908D26-7AD2-4BE2-8D46-7E80C61A5C3D}">
  <a:tblStyle styleId="{D5908D26-7AD2-4BE2-8D46-7E80C61A5C3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9EC53F3-C09D-45E3-81C7-79E32D511B3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5T16:27:34.317" idx="2">
    <p:pos x="10" y="10"/>
    <p:text>dernières campagnes axées sur le numérique et l'accès aux services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15T15:59:46.278" idx="1">
    <p:pos x="10" y="10"/>
    <p:text>service d'intérêt général : définition : socle commun : poursuivre
une mission d’intérêt général en vue de répondre à des besoins collectif (peut-être oorganisme privé ou public et de diverses formes d'organisations)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3-15T17:41:14.470" idx="4">
    <p:pos x="10" y="10"/>
    <p:text/>
    <p:extLst>
      <p:ext uri="{C676402C-5697-4E1C-873F-D02D1690AC5C}">
        <p15:threadingInfo xmlns:p15="http://schemas.microsoft.com/office/powerpoint/2012/main" timeZoneBias="-60"/>
      </p:ext>
    </p:extLst>
  </p:cm>
  <p:cm authorId="1" dt="2022-03-15T17:46:02.778" idx="5">
    <p:pos x="146" y="146"/>
    <p:text>La "fracture numérique" ne se mesure pas au
nombre total de personnes (dé)connectées,
mais aux écarts qui existent entre les différentes catégories pour une même variable
sociodémographique. De plus, la "fracture
numérique" s’impose comme un phénomène
multidimensionnel défini par une interaction
entre la dimension matérielle et la dimension
intellectuelle et sociale.</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3-15T16:27:34.317" idx="2">
    <p:pos x="10" y="10"/>
    <p:text>dernières campagnes axées sur le numérique et l'accès aux services</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3-15T17:15:30.218" idx="3">
    <p:pos x="1863" y="2340"/>
    <p:text>La procédure indiquée sur le site de BOSA recommande à l’usager constatant le manquement de prendre d’abord contact avec le service concerné afin de le lui signaler. Dans un deuxième temps, et si aucune amélioration n’est apportée, l’usager pourra solliciter l’Ombudsman fédéral.</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3-15T16:27:34.317" idx="2">
    <p:pos x="10" y="10"/>
    <p:text>dernières campagnes axées sur le numérique et l'accès aux services</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3-15T15:59:46.278" idx="1">
    <p:pos x="10" y="10"/>
    <p:text>service d'intérêt général : définition : socle commun : poursuivre
une mission d’intérêt général en vue de répondre à des besoins collectif (peut-être oorganisme privé ou public et de diverses formes d'organisations)</p:text>
    <p:extLst>
      <p:ext uri="{C676402C-5697-4E1C-873F-D02D1690AC5C}">
        <p15:threadingInfo xmlns:p15="http://schemas.microsoft.com/office/powerpoint/2012/main" timeZoneBias="-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03-15T16:27:34.317" idx="2">
    <p:pos x="10" y="10"/>
    <p:text>dernières campagnes axées sur le numérique et l'accès aux services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4496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80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818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763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538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10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1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e1c607c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2e1c607c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74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5694cd56_0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35694cd56_0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071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76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81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4600"/>
              <a:buNone/>
              <a:defRPr sz="4600">
                <a:solidFill>
                  <a:schemeClr val="dk1"/>
                </a:solidFill>
              </a:defRPr>
            </a:lvl1pPr>
            <a:lvl2pPr lvl="1" algn="ctr">
              <a:spcBef>
                <a:spcPts val="0"/>
              </a:spcBef>
              <a:spcAft>
                <a:spcPts val="0"/>
              </a:spcAft>
              <a:buClr>
                <a:schemeClr val="dk1"/>
              </a:buClr>
              <a:buSzPts val="4600"/>
              <a:buNone/>
              <a:defRPr sz="4600">
                <a:solidFill>
                  <a:schemeClr val="dk1"/>
                </a:solidFill>
              </a:defRPr>
            </a:lvl2pPr>
            <a:lvl3pPr lvl="2" algn="ctr">
              <a:spcBef>
                <a:spcPts val="0"/>
              </a:spcBef>
              <a:spcAft>
                <a:spcPts val="0"/>
              </a:spcAft>
              <a:buClr>
                <a:schemeClr val="dk1"/>
              </a:buClr>
              <a:buSzPts val="4600"/>
              <a:buNone/>
              <a:defRPr sz="4600">
                <a:solidFill>
                  <a:schemeClr val="dk1"/>
                </a:solidFill>
              </a:defRPr>
            </a:lvl3pPr>
            <a:lvl4pPr lvl="3" algn="ctr">
              <a:spcBef>
                <a:spcPts val="0"/>
              </a:spcBef>
              <a:spcAft>
                <a:spcPts val="0"/>
              </a:spcAft>
              <a:buClr>
                <a:schemeClr val="dk1"/>
              </a:buClr>
              <a:buSzPts val="4600"/>
              <a:buNone/>
              <a:defRPr sz="4600">
                <a:solidFill>
                  <a:schemeClr val="dk1"/>
                </a:solidFill>
              </a:defRPr>
            </a:lvl4pPr>
            <a:lvl5pPr lvl="4" algn="ctr">
              <a:spcBef>
                <a:spcPts val="0"/>
              </a:spcBef>
              <a:spcAft>
                <a:spcPts val="0"/>
              </a:spcAft>
              <a:buClr>
                <a:schemeClr val="dk1"/>
              </a:buClr>
              <a:buSzPts val="4600"/>
              <a:buNone/>
              <a:defRPr sz="4600">
                <a:solidFill>
                  <a:schemeClr val="dk1"/>
                </a:solidFill>
              </a:defRPr>
            </a:lvl5pPr>
            <a:lvl6pPr lvl="5" algn="ctr">
              <a:spcBef>
                <a:spcPts val="0"/>
              </a:spcBef>
              <a:spcAft>
                <a:spcPts val="0"/>
              </a:spcAft>
              <a:buClr>
                <a:schemeClr val="dk1"/>
              </a:buClr>
              <a:buSzPts val="4600"/>
              <a:buNone/>
              <a:defRPr sz="4600">
                <a:solidFill>
                  <a:schemeClr val="dk1"/>
                </a:solidFill>
              </a:defRPr>
            </a:lvl6pPr>
            <a:lvl7pPr lvl="6" algn="ctr">
              <a:spcBef>
                <a:spcPts val="0"/>
              </a:spcBef>
              <a:spcAft>
                <a:spcPts val="0"/>
              </a:spcAft>
              <a:buClr>
                <a:schemeClr val="dk1"/>
              </a:buClr>
              <a:buSzPts val="4600"/>
              <a:buNone/>
              <a:defRPr sz="4600">
                <a:solidFill>
                  <a:schemeClr val="dk1"/>
                </a:solidFill>
              </a:defRPr>
            </a:lvl7pPr>
            <a:lvl8pPr lvl="7" algn="ctr">
              <a:spcBef>
                <a:spcPts val="0"/>
              </a:spcBef>
              <a:spcAft>
                <a:spcPts val="0"/>
              </a:spcAft>
              <a:buClr>
                <a:schemeClr val="dk1"/>
              </a:buClr>
              <a:buSzPts val="4600"/>
              <a:buNone/>
              <a:defRPr sz="4600">
                <a:solidFill>
                  <a:schemeClr val="dk1"/>
                </a:solidFill>
              </a:defRPr>
            </a:lvl8pPr>
            <a:lvl9pPr lvl="8" algn="ctr">
              <a:spcBef>
                <a:spcPts val="0"/>
              </a:spcBef>
              <a:spcAft>
                <a:spcPts val="0"/>
              </a:spcAft>
              <a:buClr>
                <a:schemeClr val="dk1"/>
              </a:buClr>
              <a:buSzPts val="4600"/>
              <a:buNone/>
              <a:defRPr sz="4600">
                <a:solidFill>
                  <a:schemeClr val="dk1"/>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lt1"/>
                </a:solidFill>
                <a:latin typeface="Barlow"/>
                <a:ea typeface="Barlow"/>
                <a:cs typeface="Barlow"/>
                <a:sym typeface="Barlow"/>
              </a:defRPr>
            </a:lvl1pPr>
            <a:lvl2pPr lvl="1" algn="ctr">
              <a:buNone/>
              <a:defRPr sz="1000">
                <a:solidFill>
                  <a:schemeClr val="lt1"/>
                </a:solidFill>
                <a:latin typeface="Barlow"/>
                <a:ea typeface="Barlow"/>
                <a:cs typeface="Barlow"/>
                <a:sym typeface="Barlow"/>
              </a:defRPr>
            </a:lvl2pPr>
            <a:lvl3pPr lvl="2" algn="ctr">
              <a:buNone/>
              <a:defRPr sz="1000">
                <a:solidFill>
                  <a:schemeClr val="lt1"/>
                </a:solidFill>
                <a:latin typeface="Barlow"/>
                <a:ea typeface="Barlow"/>
                <a:cs typeface="Barlow"/>
                <a:sym typeface="Barlow"/>
              </a:defRPr>
            </a:lvl3pPr>
            <a:lvl4pPr lvl="3" algn="ctr">
              <a:buNone/>
              <a:defRPr sz="1000">
                <a:solidFill>
                  <a:schemeClr val="lt1"/>
                </a:solidFill>
                <a:latin typeface="Barlow"/>
                <a:ea typeface="Barlow"/>
                <a:cs typeface="Barlow"/>
                <a:sym typeface="Barlow"/>
              </a:defRPr>
            </a:lvl4pPr>
            <a:lvl5pPr lvl="4" algn="ctr">
              <a:buNone/>
              <a:defRPr sz="1000">
                <a:solidFill>
                  <a:schemeClr val="lt1"/>
                </a:solidFill>
                <a:latin typeface="Barlow"/>
                <a:ea typeface="Barlow"/>
                <a:cs typeface="Barlow"/>
                <a:sym typeface="Barlow"/>
              </a:defRPr>
            </a:lvl5pPr>
            <a:lvl6pPr lvl="5" algn="ctr">
              <a:buNone/>
              <a:defRPr sz="1000">
                <a:solidFill>
                  <a:schemeClr val="lt1"/>
                </a:solidFill>
                <a:latin typeface="Barlow"/>
                <a:ea typeface="Barlow"/>
                <a:cs typeface="Barlow"/>
                <a:sym typeface="Barlow"/>
              </a:defRPr>
            </a:lvl6pPr>
            <a:lvl7pPr lvl="6" algn="ctr">
              <a:buNone/>
              <a:defRPr sz="1000">
                <a:solidFill>
                  <a:schemeClr val="lt1"/>
                </a:solidFill>
                <a:latin typeface="Barlow"/>
                <a:ea typeface="Barlow"/>
                <a:cs typeface="Barlow"/>
                <a:sym typeface="Barlow"/>
              </a:defRPr>
            </a:lvl7pPr>
            <a:lvl8pPr lvl="7" algn="ctr">
              <a:buNone/>
              <a:defRPr sz="1000">
                <a:solidFill>
                  <a:schemeClr val="lt1"/>
                </a:solidFill>
                <a:latin typeface="Barlow"/>
                <a:ea typeface="Barlow"/>
                <a:cs typeface="Barlow"/>
                <a:sym typeface="Barlow"/>
              </a:defRPr>
            </a:lvl8pPr>
            <a:lvl9pPr lvl="8" algn="ctr">
              <a:buNone/>
              <a:defRPr sz="1000">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omments" Target="../comments/commen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omments" Target="../comments/commen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omments" Target="../comments/comment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comments" Target="../comments/commen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ctrTitle"/>
          </p:nvPr>
        </p:nvSpPr>
        <p:spPr>
          <a:xfrm>
            <a:off x="2094147" y="1346783"/>
            <a:ext cx="4899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fr-BE" dirty="0"/>
            </a:br>
            <a:r>
              <a:rPr lang="fr-BE" sz="3200" dirty="0"/>
              <a:t>Accessibilité numérique :</a:t>
            </a:r>
            <a:br>
              <a:rPr lang="fr-BE" sz="3200" dirty="0"/>
            </a:br>
            <a:r>
              <a:rPr lang="fr-BE" sz="3200" dirty="0"/>
              <a:t> l’Etat ne garantit pas l’égalité</a:t>
            </a:r>
            <a:endParaRPr dirty="0"/>
          </a:p>
        </p:txBody>
      </p:sp>
      <p:pic>
        <p:nvPicPr>
          <p:cNvPr id="3" name="Image 2">
            <a:extLst>
              <a:ext uri="{FF2B5EF4-FFF2-40B4-BE49-F238E27FC236}">
                <a16:creationId xmlns:a16="http://schemas.microsoft.com/office/drawing/2014/main" id="{861332D9-2BA9-40B2-A114-0D32653ED8E1}"/>
              </a:ext>
            </a:extLst>
          </p:cNvPr>
          <p:cNvPicPr>
            <a:picLocks noChangeAspect="1"/>
          </p:cNvPicPr>
          <p:nvPr/>
        </p:nvPicPr>
        <p:blipFill>
          <a:blip r:embed="rId3"/>
          <a:stretch>
            <a:fillRect/>
          </a:stretch>
        </p:blipFill>
        <p:spPr>
          <a:xfrm>
            <a:off x="4136459" y="3700131"/>
            <a:ext cx="871082" cy="939121"/>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7D79AFA-1784-4258-82CC-D82823D83206}"/>
              </a:ext>
            </a:extLst>
          </p:cNvPr>
          <p:cNvPicPr>
            <a:picLocks noChangeAspect="1"/>
          </p:cNvPicPr>
          <p:nvPr/>
        </p:nvPicPr>
        <p:blipFill>
          <a:blip r:embed="rId2"/>
          <a:stretch>
            <a:fillRect/>
          </a:stretch>
        </p:blipFill>
        <p:spPr>
          <a:xfrm>
            <a:off x="221878" y="1800565"/>
            <a:ext cx="6333564" cy="3166782"/>
          </a:xfrm>
          <a:prstGeom prst="rect">
            <a:avLst/>
          </a:prstGeom>
        </p:spPr>
      </p:pic>
      <p:sp>
        <p:nvSpPr>
          <p:cNvPr id="4" name="Titre 3">
            <a:extLst>
              <a:ext uri="{FF2B5EF4-FFF2-40B4-BE49-F238E27FC236}">
                <a16:creationId xmlns:a16="http://schemas.microsoft.com/office/drawing/2014/main" id="{4E7D4321-D91A-4345-988F-3F24E5417E33}"/>
              </a:ext>
            </a:extLst>
          </p:cNvPr>
          <p:cNvSpPr>
            <a:spLocks noGrp="1"/>
          </p:cNvSpPr>
          <p:nvPr>
            <p:ph type="ctrTitle"/>
          </p:nvPr>
        </p:nvSpPr>
        <p:spPr>
          <a:xfrm>
            <a:off x="1595101" y="640765"/>
            <a:ext cx="3891300" cy="1159800"/>
          </a:xfrm>
        </p:spPr>
        <p:txBody>
          <a:bodyPr/>
          <a:lstStyle/>
          <a:p>
            <a:r>
              <a:rPr lang="fr-FR" sz="3600" dirty="0"/>
              <a:t>L’accessibilité numérique dans la loi</a:t>
            </a:r>
            <a:endParaRPr lang="fr-BE" sz="3600" dirty="0"/>
          </a:p>
        </p:txBody>
      </p:sp>
      <p:sp>
        <p:nvSpPr>
          <p:cNvPr id="5" name="Sous-titre 4">
            <a:extLst>
              <a:ext uri="{FF2B5EF4-FFF2-40B4-BE49-F238E27FC236}">
                <a16:creationId xmlns:a16="http://schemas.microsoft.com/office/drawing/2014/main" id="{2B52C426-C8D6-484B-8D61-B07705793758}"/>
              </a:ext>
            </a:extLst>
          </p:cNvPr>
          <p:cNvSpPr>
            <a:spLocks noGrp="1"/>
          </p:cNvSpPr>
          <p:nvPr>
            <p:ph type="subTitle" idx="1"/>
          </p:nvPr>
        </p:nvSpPr>
        <p:spPr>
          <a:xfrm>
            <a:off x="6636125" y="1435063"/>
            <a:ext cx="2823881" cy="3627754"/>
          </a:xfrm>
        </p:spPr>
        <p:txBody>
          <a:bodyPr/>
          <a:lstStyle/>
          <a:p>
            <a:pPr algn="l"/>
            <a:r>
              <a:rPr lang="fr-FR" sz="2000" dirty="0"/>
              <a:t>4 principes  : </a:t>
            </a:r>
          </a:p>
          <a:p>
            <a:pPr algn="l"/>
            <a:endParaRPr lang="fr-FR" sz="2000" dirty="0"/>
          </a:p>
          <a:p>
            <a:pPr algn="l">
              <a:buFontTx/>
              <a:buChar char="-"/>
            </a:pPr>
            <a:r>
              <a:rPr lang="fr-FR" sz="2000" dirty="0"/>
              <a:t>compréhensible,</a:t>
            </a:r>
          </a:p>
          <a:p>
            <a:pPr algn="l">
              <a:buFontTx/>
              <a:buChar char="-"/>
            </a:pPr>
            <a:r>
              <a:rPr lang="fr-FR" sz="2000" dirty="0"/>
              <a:t>utilisable,</a:t>
            </a:r>
          </a:p>
          <a:p>
            <a:pPr algn="l">
              <a:buFontTx/>
              <a:buChar char="-"/>
            </a:pPr>
            <a:r>
              <a:rPr lang="fr-FR" sz="2000" dirty="0"/>
              <a:t>robuste, </a:t>
            </a:r>
          </a:p>
          <a:p>
            <a:pPr algn="l">
              <a:buFontTx/>
              <a:buChar char="-"/>
            </a:pPr>
            <a:r>
              <a:rPr lang="fr-FR" sz="2000" dirty="0"/>
              <a:t>perceptible </a:t>
            </a:r>
            <a:endParaRPr lang="fr-BE" sz="2000" dirty="0"/>
          </a:p>
        </p:txBody>
      </p:sp>
    </p:spTree>
    <p:extLst>
      <p:ext uri="{BB962C8B-B14F-4D97-AF65-F5344CB8AC3E}">
        <p14:creationId xmlns:p14="http://schemas.microsoft.com/office/powerpoint/2010/main" val="333014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p>
            <a:pPr marL="0" lvl="0" indent="0">
              <a:buNone/>
            </a:pPr>
            <a:r>
              <a:rPr lang="fr-FR" sz="1400" dirty="0"/>
              <a:t>« L’accessibilité numérique renvoie donc à l’adaptation de l’environnement numérique aux individus (et non l’inverse), et fait en principe porter la responsabilité de cette adaptation aux responsables politiques »</a:t>
            </a:r>
            <a:endParaRPr lang="fr-FR" sz="1400" i="0" dirty="0"/>
          </a:p>
          <a:p>
            <a:pPr marL="0" lvl="0" indent="0">
              <a:buNone/>
            </a:pPr>
            <a:r>
              <a:rPr lang="fr-FR" sz="1200" i="0" dirty="0"/>
              <a:t>Faure, Brotcorne, </a:t>
            </a:r>
            <a:r>
              <a:rPr lang="fr-FR" sz="1200" i="0" dirty="0" err="1"/>
              <a:t>Vendramin</a:t>
            </a:r>
            <a:endParaRPr sz="1400" i="0" dirty="0"/>
          </a:p>
        </p:txBody>
      </p:sp>
      <p:sp>
        <p:nvSpPr>
          <p:cNvPr id="275" name="Google Shape;275;p18"/>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4" name="Image 3">
            <a:extLst>
              <a:ext uri="{FF2B5EF4-FFF2-40B4-BE49-F238E27FC236}">
                <a16:creationId xmlns:a16="http://schemas.microsoft.com/office/drawing/2014/main" id="{B2E11E31-8BC2-4722-8B03-23E5F5418D94}"/>
              </a:ext>
            </a:extLst>
          </p:cNvPr>
          <p:cNvPicPr>
            <a:picLocks noChangeAspect="1"/>
          </p:cNvPicPr>
          <p:nvPr/>
        </p:nvPicPr>
        <p:blipFill>
          <a:blip r:embed="rId3"/>
          <a:stretch>
            <a:fillRect/>
          </a:stretch>
        </p:blipFill>
        <p:spPr>
          <a:xfrm>
            <a:off x="4366663" y="4248654"/>
            <a:ext cx="410674" cy="442751"/>
          </a:xfrm>
          <a:prstGeom prst="rect">
            <a:avLst/>
          </a:prstGeom>
        </p:spPr>
      </p:pic>
    </p:spTree>
    <p:extLst>
      <p:ext uri="{BB962C8B-B14F-4D97-AF65-F5344CB8AC3E}">
        <p14:creationId xmlns:p14="http://schemas.microsoft.com/office/powerpoint/2010/main" val="177399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454550" y="1583350"/>
            <a:ext cx="2229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BE" sz="9600" dirty="0"/>
              <a:t>3</a:t>
            </a:r>
            <a:r>
              <a:rPr lang="en" sz="9600" dirty="0"/>
              <a:t> </a:t>
            </a:r>
            <a:r>
              <a:rPr lang="fr-BE" sz="3600" dirty="0"/>
              <a:t>pistes</a:t>
            </a:r>
            <a:endParaRPr sz="3600" dirty="0"/>
          </a:p>
        </p:txBody>
      </p:sp>
      <p:sp>
        <p:nvSpPr>
          <p:cNvPr id="281" name="Google Shape;281;p19"/>
          <p:cNvSpPr txBox="1">
            <a:spLocks noGrp="1"/>
          </p:cNvSpPr>
          <p:nvPr>
            <p:ph type="subTitle" idx="4294967295"/>
          </p:nvPr>
        </p:nvSpPr>
        <p:spPr>
          <a:xfrm>
            <a:off x="454550" y="2725750"/>
            <a:ext cx="22296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BE" sz="1800" dirty="0"/>
              <a:t>Pour améliorer l’accessibilité numérique</a:t>
            </a:r>
            <a:endParaRPr sz="1800" dirty="0"/>
          </a:p>
        </p:txBody>
      </p:sp>
      <p:grpSp>
        <p:nvGrpSpPr>
          <p:cNvPr id="282" name="Google Shape;282;p19"/>
          <p:cNvGrpSpPr/>
          <p:nvPr/>
        </p:nvGrpSpPr>
        <p:grpSpPr>
          <a:xfrm>
            <a:off x="4989430" y="480048"/>
            <a:ext cx="2688023" cy="2687984"/>
            <a:chOff x="6643075" y="3664250"/>
            <a:chExt cx="407950" cy="407975"/>
          </a:xfrm>
        </p:grpSpPr>
        <p:sp>
          <p:nvSpPr>
            <p:cNvPr id="283" name="Google Shape;283;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19"/>
          <p:cNvGrpSpPr/>
          <p:nvPr/>
        </p:nvGrpSpPr>
        <p:grpSpPr>
          <a:xfrm rot="-587295">
            <a:off x="4831103" y="3518436"/>
            <a:ext cx="1105140" cy="1105077"/>
            <a:chOff x="576250" y="4319400"/>
            <a:chExt cx="442075" cy="442050"/>
          </a:xfrm>
        </p:grpSpPr>
        <p:sp>
          <p:nvSpPr>
            <p:cNvPr id="286" name="Google Shape;286;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19"/>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7619694" y="2807253"/>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457200" y="3583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BE" dirty="0"/>
              <a:t>Agir au niveau légal et au niveau des processus</a:t>
            </a:r>
            <a:endParaRPr dirty="0"/>
          </a:p>
        </p:txBody>
      </p:sp>
      <p:sp>
        <p:nvSpPr>
          <p:cNvPr id="308" name="Google Shape;308;p21"/>
          <p:cNvSpPr txBox="1">
            <a:spLocks noGrp="1"/>
          </p:cNvSpPr>
          <p:nvPr>
            <p:ph type="body" idx="1"/>
          </p:nvPr>
        </p:nvSpPr>
        <p:spPr>
          <a:xfrm>
            <a:off x="457200" y="1211555"/>
            <a:ext cx="1414463" cy="311045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BE" b="1" dirty="0"/>
              <a:t>Élargir la notion d’accessibilité</a:t>
            </a:r>
            <a:endParaRPr b="1" dirty="0"/>
          </a:p>
          <a:p>
            <a:pPr marL="171450" lvl="0" indent="-171450">
              <a:buFontTx/>
              <a:buChar char="-"/>
            </a:pPr>
            <a:r>
              <a:rPr lang="fr-BE" dirty="0"/>
              <a:t>Prendre en compte la difficulté de lecture et d’écriture</a:t>
            </a:r>
          </a:p>
          <a:p>
            <a:pPr marL="171450" lvl="0" indent="-171450">
              <a:buFontTx/>
              <a:buChar char="-"/>
            </a:pPr>
            <a:r>
              <a:rPr lang="fr-BE" dirty="0"/>
              <a:t>Intégrer la notion de langage simplifié</a:t>
            </a:r>
          </a:p>
          <a:p>
            <a:pPr marL="171450" lvl="0" indent="-171450" algn="l" rtl="0">
              <a:spcBef>
                <a:spcPts val="600"/>
              </a:spcBef>
              <a:spcAft>
                <a:spcPts val="0"/>
              </a:spcAft>
              <a:buFontTx/>
              <a:buChar char="-"/>
            </a:pPr>
            <a:r>
              <a:rPr lang="fr-FR" dirty="0"/>
              <a:t>Accès à l’internet comme droit fondamental</a:t>
            </a:r>
            <a:endParaRPr lang="fr-BE" dirty="0"/>
          </a:p>
          <a:p>
            <a:pPr marL="171450" lvl="0" indent="-171450" algn="l" rtl="0">
              <a:spcBef>
                <a:spcPts val="600"/>
              </a:spcBef>
              <a:spcAft>
                <a:spcPts val="0"/>
              </a:spcAft>
              <a:buFontTx/>
              <a:buChar char="-"/>
            </a:pPr>
            <a:r>
              <a:rPr lang="fr-FR" dirty="0"/>
              <a:t>E</a:t>
            </a:r>
            <a:r>
              <a:rPr lang="fr-BE" dirty="0" err="1"/>
              <a:t>largissement</a:t>
            </a:r>
            <a:r>
              <a:rPr lang="fr-BE" dirty="0"/>
              <a:t> du tarif social</a:t>
            </a:r>
          </a:p>
          <a:p>
            <a:pPr marL="0" lvl="0" indent="0" algn="l" rtl="0">
              <a:spcBef>
                <a:spcPts val="600"/>
              </a:spcBef>
              <a:spcAft>
                <a:spcPts val="0"/>
              </a:spcAft>
              <a:buNone/>
            </a:pPr>
            <a:endParaRPr dirty="0"/>
          </a:p>
        </p:txBody>
      </p:sp>
      <p:sp>
        <p:nvSpPr>
          <p:cNvPr id="309" name="Google Shape;309;p21"/>
          <p:cNvSpPr txBox="1">
            <a:spLocks noGrp="1"/>
          </p:cNvSpPr>
          <p:nvPr>
            <p:ph type="body" idx="2"/>
          </p:nvPr>
        </p:nvSpPr>
        <p:spPr>
          <a:xfrm>
            <a:off x="2091196" y="1215775"/>
            <a:ext cx="1656300" cy="305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BE" b="1" dirty="0"/>
              <a:t>Imposer des sanctions financières</a:t>
            </a:r>
            <a:endParaRPr b="1" dirty="0"/>
          </a:p>
          <a:p>
            <a:pPr marL="171450" lvl="0" indent="-171450">
              <a:buFontTx/>
              <a:buChar char="-"/>
            </a:pPr>
            <a:r>
              <a:rPr lang="fr-BE" dirty="0"/>
              <a:t>Après 2 ans et 600 sites audités : 73 % des sites belges n’avaient publié aucune déclaration d’accessibilité sur leur site</a:t>
            </a:r>
          </a:p>
          <a:p>
            <a:pPr marL="171450" lvl="0" indent="-171450">
              <a:buFontTx/>
              <a:buChar char="-"/>
            </a:pPr>
            <a:r>
              <a:rPr lang="fr-BE" dirty="0"/>
              <a:t>Mécanisme de plainte trop peu répressif</a:t>
            </a:r>
            <a:endParaRPr dirty="0"/>
          </a:p>
        </p:txBody>
      </p:sp>
      <p:sp>
        <p:nvSpPr>
          <p:cNvPr id="310" name="Google Shape;310;p21"/>
          <p:cNvSpPr txBox="1">
            <a:spLocks noGrp="1"/>
          </p:cNvSpPr>
          <p:nvPr>
            <p:ph type="body" idx="3"/>
          </p:nvPr>
        </p:nvSpPr>
        <p:spPr>
          <a:xfrm>
            <a:off x="3939500" y="1218691"/>
            <a:ext cx="1656300" cy="305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b="1" dirty="0"/>
              <a:t>Principe d’»</a:t>
            </a:r>
            <a:r>
              <a:rPr lang="fr-FR" b="1" i="1" dirty="0"/>
              <a:t>inclusion by design</a:t>
            </a:r>
            <a:r>
              <a:rPr lang="fr-FR" b="1" dirty="0"/>
              <a:t>»</a:t>
            </a:r>
            <a:endParaRPr b="1" dirty="0"/>
          </a:p>
          <a:p>
            <a:pPr marL="171450" lvl="0" indent="-171450" algn="l" rtl="0">
              <a:spcBef>
                <a:spcPts val="600"/>
              </a:spcBef>
              <a:spcAft>
                <a:spcPts val="0"/>
              </a:spcAft>
              <a:buFontTx/>
              <a:buChar char="-"/>
            </a:pPr>
            <a:r>
              <a:rPr lang="fr-FR" dirty="0"/>
              <a:t>Impliquer les usagers/citoyens en amont des processus de numérisation, selon le modèle « tourbillonnaire » et non en aval, au moment du déploiement</a:t>
            </a:r>
          </a:p>
          <a:p>
            <a:pPr marL="171450" lvl="0" indent="-171450" algn="l" rtl="0">
              <a:spcBef>
                <a:spcPts val="600"/>
              </a:spcBef>
              <a:spcAft>
                <a:spcPts val="0"/>
              </a:spcAft>
              <a:buFontTx/>
              <a:buChar char="-"/>
            </a:pPr>
            <a:r>
              <a:rPr lang="fr-FR" dirty="0"/>
              <a:t>Susciter l’adhésion et non imposer</a:t>
            </a:r>
            <a:endParaRPr dirty="0"/>
          </a:p>
          <a:p>
            <a:pPr marL="0" lvl="0" indent="0" algn="l" rtl="0">
              <a:spcBef>
                <a:spcPts val="600"/>
              </a:spcBef>
              <a:spcAft>
                <a:spcPts val="0"/>
              </a:spcAft>
              <a:buNone/>
            </a:pPr>
            <a:endParaRPr dirty="0"/>
          </a:p>
        </p:txBody>
      </p:sp>
      <p:sp>
        <p:nvSpPr>
          <p:cNvPr id="311" name="Google Shape;311;p2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8" name="Image 7">
            <a:extLst>
              <a:ext uri="{FF2B5EF4-FFF2-40B4-BE49-F238E27FC236}">
                <a16:creationId xmlns:a16="http://schemas.microsoft.com/office/drawing/2014/main" id="{B1E940DC-44D7-4D20-AD14-9B2430A4B602}"/>
              </a:ext>
            </a:extLst>
          </p:cNvPr>
          <p:cNvPicPr>
            <a:picLocks noChangeAspect="1"/>
          </p:cNvPicPr>
          <p:nvPr/>
        </p:nvPicPr>
        <p:blipFill>
          <a:blip r:embed="rId3"/>
          <a:stretch>
            <a:fillRect/>
          </a:stretch>
        </p:blipFill>
        <p:spPr>
          <a:xfrm>
            <a:off x="2821213" y="4563749"/>
            <a:ext cx="410674" cy="4427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ctrTitle" idx="4294967295"/>
          </p:nvPr>
        </p:nvSpPr>
        <p:spPr>
          <a:xfrm>
            <a:off x="369794" y="1583350"/>
            <a:ext cx="251933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BE" sz="3600" dirty="0"/>
              <a:t>Médiation</a:t>
            </a:r>
            <a:r>
              <a:rPr lang="fr-BE" sz="2800" dirty="0"/>
              <a:t> numérique</a:t>
            </a:r>
            <a:endParaRPr sz="3600" dirty="0"/>
          </a:p>
        </p:txBody>
      </p:sp>
      <p:sp>
        <p:nvSpPr>
          <p:cNvPr id="281" name="Google Shape;281;p19"/>
          <p:cNvSpPr txBox="1">
            <a:spLocks noGrp="1"/>
          </p:cNvSpPr>
          <p:nvPr>
            <p:ph type="subTitle" idx="4294967295"/>
          </p:nvPr>
        </p:nvSpPr>
        <p:spPr>
          <a:xfrm>
            <a:off x="369471" y="2694738"/>
            <a:ext cx="22296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BE" sz="1800" dirty="0"/>
              <a:t>Qui fait quoi ?</a:t>
            </a:r>
            <a:endParaRPr sz="1800" dirty="0"/>
          </a:p>
        </p:txBody>
      </p:sp>
      <p:grpSp>
        <p:nvGrpSpPr>
          <p:cNvPr id="282" name="Google Shape;282;p19"/>
          <p:cNvGrpSpPr/>
          <p:nvPr/>
        </p:nvGrpSpPr>
        <p:grpSpPr>
          <a:xfrm>
            <a:off x="4989430" y="480048"/>
            <a:ext cx="2688023" cy="2687984"/>
            <a:chOff x="6643075" y="3664250"/>
            <a:chExt cx="407950" cy="407975"/>
          </a:xfrm>
        </p:grpSpPr>
        <p:sp>
          <p:nvSpPr>
            <p:cNvPr id="283" name="Google Shape;283;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19"/>
          <p:cNvGrpSpPr/>
          <p:nvPr/>
        </p:nvGrpSpPr>
        <p:grpSpPr>
          <a:xfrm rot="-587295">
            <a:off x="4831103" y="3518436"/>
            <a:ext cx="1105140" cy="1105077"/>
            <a:chOff x="576250" y="4319400"/>
            <a:chExt cx="442075" cy="442050"/>
          </a:xfrm>
        </p:grpSpPr>
        <p:sp>
          <p:nvSpPr>
            <p:cNvPr id="286" name="Google Shape;286;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19"/>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7619694" y="2807253"/>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206996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14"/>
          <p:cNvSpPr txBox="1">
            <a:spLocks noGrp="1"/>
          </p:cNvSpPr>
          <p:nvPr>
            <p:ph type="body" idx="1"/>
          </p:nvPr>
        </p:nvSpPr>
        <p:spPr>
          <a:xfrm>
            <a:off x="1854549" y="1263973"/>
            <a:ext cx="2877687" cy="2358900"/>
          </a:xfrm>
          <a:prstGeom prst="rect">
            <a:avLst/>
          </a:prstGeom>
        </p:spPr>
        <p:txBody>
          <a:bodyPr spcFirstLastPara="1" wrap="square" lIns="91425" tIns="91425" rIns="91425" bIns="91425" anchor="t" anchorCtr="0">
            <a:noAutofit/>
          </a:bodyPr>
          <a:lstStyle/>
          <a:p>
            <a:pPr marL="0" lvl="0" indent="0">
              <a:buNone/>
            </a:pPr>
            <a:endParaRPr lang="fr-FR" b="1" dirty="0">
              <a:solidFill>
                <a:srgbClr val="000000"/>
              </a:solidFill>
              <a:latin typeface="Barlow Light" panose="020B0604020202020204" charset="0"/>
            </a:endParaRPr>
          </a:p>
          <a:p>
            <a:pPr marL="171450" indent="-171450"/>
            <a:r>
              <a:rPr lang="fr-FR" sz="1600" dirty="0">
                <a:solidFill>
                  <a:srgbClr val="000000"/>
                </a:solidFill>
              </a:rPr>
              <a:t> </a:t>
            </a:r>
            <a:r>
              <a:rPr lang="fr-FR" sz="1600" b="1" dirty="0">
                <a:solidFill>
                  <a:srgbClr val="000000"/>
                </a:solidFill>
              </a:rPr>
              <a:t>Rôle des EPN </a:t>
            </a:r>
            <a:r>
              <a:rPr lang="fr-FR" sz="1600" dirty="0">
                <a:solidFill>
                  <a:srgbClr val="000000"/>
                </a:solidFill>
              </a:rPr>
              <a:t>renforcé (plus de financements, plus structurels)</a:t>
            </a:r>
            <a:br>
              <a:rPr lang="fr-FR" sz="1600" dirty="0">
                <a:solidFill>
                  <a:srgbClr val="000000"/>
                </a:solidFill>
              </a:rPr>
            </a:br>
            <a:endParaRPr lang="fr-FR" sz="1600" dirty="0">
              <a:solidFill>
                <a:srgbClr val="000000"/>
              </a:solidFill>
            </a:endParaRPr>
          </a:p>
          <a:p>
            <a:pPr marL="171450" indent="-171450"/>
            <a:r>
              <a:rPr lang="fr-FR" sz="1600" b="1" dirty="0">
                <a:solidFill>
                  <a:srgbClr val="000000"/>
                </a:solidFill>
              </a:rPr>
              <a:t>Mobilisation des métiers du social, </a:t>
            </a:r>
            <a:r>
              <a:rPr lang="fr-FR" sz="1600" dirty="0">
                <a:solidFill>
                  <a:srgbClr val="000000"/>
                </a:solidFill>
              </a:rPr>
              <a:t>qui sont modifiés par la dématérialisation </a:t>
            </a:r>
          </a:p>
          <a:p>
            <a:pPr marL="171450" indent="-171450"/>
            <a:endParaRPr lang="fr-FR" sz="1100" dirty="0">
              <a:solidFill>
                <a:srgbClr val="000000"/>
              </a:solidFill>
            </a:endParaRPr>
          </a:p>
          <a:p>
            <a:pPr marL="0" indent="0">
              <a:buClr>
                <a:schemeClr val="dk1"/>
              </a:buClr>
              <a:buSzPts val="1100"/>
              <a:buNone/>
            </a:pPr>
            <a:endParaRPr lang="fr-FR" sz="1200" i="1" dirty="0">
              <a:solidFill>
                <a:srgbClr val="000000"/>
              </a:solidFill>
            </a:endParaRPr>
          </a:p>
        </p:txBody>
      </p:sp>
      <p:sp>
        <p:nvSpPr>
          <p:cNvPr id="249" name="Google Shape;249;p1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8" name="Image 7">
            <a:extLst>
              <a:ext uri="{FF2B5EF4-FFF2-40B4-BE49-F238E27FC236}">
                <a16:creationId xmlns:a16="http://schemas.microsoft.com/office/drawing/2014/main" id="{F455DD72-FAE3-4A58-BD6A-0CF23444523A}"/>
              </a:ext>
            </a:extLst>
          </p:cNvPr>
          <p:cNvPicPr>
            <a:picLocks noChangeAspect="1"/>
          </p:cNvPicPr>
          <p:nvPr/>
        </p:nvPicPr>
        <p:blipFill>
          <a:blip r:embed="rId3"/>
          <a:stretch>
            <a:fillRect/>
          </a:stretch>
        </p:blipFill>
        <p:spPr>
          <a:xfrm>
            <a:off x="2895745" y="4451755"/>
            <a:ext cx="411812" cy="443978"/>
          </a:xfrm>
          <a:prstGeom prst="rect">
            <a:avLst/>
          </a:prstGeom>
        </p:spPr>
      </p:pic>
      <p:sp>
        <p:nvSpPr>
          <p:cNvPr id="12" name="Google Shape;280;p19">
            <a:extLst>
              <a:ext uri="{FF2B5EF4-FFF2-40B4-BE49-F238E27FC236}">
                <a16:creationId xmlns:a16="http://schemas.microsoft.com/office/drawing/2014/main" id="{DE9B244C-2B3F-41A9-9565-100FAA6E61F7}"/>
              </a:ext>
            </a:extLst>
          </p:cNvPr>
          <p:cNvSpPr txBox="1">
            <a:spLocks/>
          </p:cNvSpPr>
          <p:nvPr/>
        </p:nvSpPr>
        <p:spPr>
          <a:xfrm>
            <a:off x="1471064" y="104173"/>
            <a:ext cx="3261173"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1pPr>
            <a:lvl2pPr marR="0" lvl="1"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2pPr>
            <a:lvl3pPr marR="0" lvl="2"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3pPr>
            <a:lvl4pPr marR="0" lvl="3"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4pPr>
            <a:lvl5pPr marR="0" lvl="4"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5pPr>
            <a:lvl6pPr marR="0" lvl="5"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6pPr>
            <a:lvl7pPr marR="0" lvl="6"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7pPr>
            <a:lvl8pPr marR="0" lvl="7"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8pPr>
            <a:lvl9pPr marR="0" lvl="8" algn="l" rtl="0">
              <a:lnSpc>
                <a:spcPct val="100000"/>
              </a:lnSpc>
              <a:spcBef>
                <a:spcPts val="0"/>
              </a:spcBef>
              <a:spcAft>
                <a:spcPts val="0"/>
              </a:spcAft>
              <a:buClr>
                <a:schemeClr val="accent1"/>
              </a:buClr>
              <a:buSzPts val="3000"/>
              <a:buFont typeface="Miriam Libre"/>
              <a:buNone/>
              <a:defRPr sz="3000" b="0" i="0" u="none" strike="noStrike" cap="none">
                <a:solidFill>
                  <a:schemeClr val="accent1"/>
                </a:solidFill>
                <a:latin typeface="Miriam Libre"/>
                <a:ea typeface="Miriam Libre"/>
                <a:cs typeface="Miriam Libre"/>
                <a:sym typeface="Miriam Libre"/>
              </a:defRPr>
            </a:lvl9pPr>
          </a:lstStyle>
          <a:p>
            <a:r>
              <a:rPr lang="fr-BE" sz="2800" dirty="0"/>
              <a:t>Accompagnement</a:t>
            </a:r>
            <a:r>
              <a:rPr lang="fr-BE" sz="2000" dirty="0"/>
              <a:t> numérique</a:t>
            </a:r>
            <a:endParaRPr lang="fr-BE" sz="2800" dirty="0"/>
          </a:p>
        </p:txBody>
      </p:sp>
    </p:spTree>
    <p:extLst>
      <p:ext uri="{BB962C8B-B14F-4D97-AF65-F5344CB8AC3E}">
        <p14:creationId xmlns:p14="http://schemas.microsoft.com/office/powerpoint/2010/main" val="46917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83" name="Google Shape;383;p2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384" name="Google Shape;384;p28"/>
          <p:cNvGrpSpPr/>
          <p:nvPr/>
        </p:nvGrpSpPr>
        <p:grpSpPr>
          <a:xfrm flipH="1">
            <a:off x="125036" y="2932502"/>
            <a:ext cx="2792552" cy="2221397"/>
            <a:chOff x="9925050" y="4203700"/>
            <a:chExt cx="2267050" cy="1803375"/>
          </a:xfrm>
        </p:grpSpPr>
        <p:sp>
          <p:nvSpPr>
            <p:cNvPr id="385" name="Google Shape;385;p28"/>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8"/>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8"/>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8"/>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8"/>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8"/>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8"/>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8"/>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8"/>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8"/>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8"/>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8"/>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F249A2DC-7C19-441B-BB8E-4CAF3A58900F}"/>
              </a:ext>
            </a:extLst>
          </p:cNvPr>
          <p:cNvSpPr/>
          <p:nvPr/>
        </p:nvSpPr>
        <p:spPr>
          <a:xfrm>
            <a:off x="3359281" y="1089649"/>
            <a:ext cx="5527721" cy="2593018"/>
          </a:xfrm>
          <a:prstGeom prst="rect">
            <a:avLst/>
          </a:prstGeom>
        </p:spPr>
        <p:txBody>
          <a:bodyPr wrap="square">
            <a:spAutoFit/>
          </a:bodyPr>
          <a:lstStyle/>
          <a:p>
            <a:pPr marL="285750" indent="-285750">
              <a:buFont typeface="Arial" panose="020B0604020202020204" pitchFamily="34" charset="0"/>
              <a:buChar char="•"/>
            </a:pPr>
            <a:r>
              <a:rPr lang="fr-FR" sz="1250" b="1" dirty="0">
                <a:latin typeface="Barlow Light" panose="020B0604020202020204" charset="0"/>
                <a:cs typeface="Miriam Libre" panose="020B0604020202020204" charset="-79"/>
              </a:rPr>
              <a:t>Les associations poursuivent leurs missions initiales, qui nécessitent la rencontre, le dialogue entre personnes</a:t>
            </a:r>
            <a:br>
              <a:rPr lang="fr-FR" sz="1250" b="1" dirty="0">
                <a:latin typeface="Barlow Light" panose="020B0604020202020204" charset="0"/>
                <a:cs typeface="Miriam Libre" panose="020B0604020202020204" charset="-79"/>
              </a:rPr>
            </a:br>
            <a:endParaRPr lang="fr-FR" sz="1250" b="1" dirty="0">
              <a:latin typeface="Barlow Light" panose="020B0604020202020204" charset="0"/>
              <a:cs typeface="Miriam Libre" panose="020B0604020202020204" charset="-79"/>
            </a:endParaRPr>
          </a:p>
          <a:p>
            <a:pPr marL="285750" indent="-285750">
              <a:buFont typeface="Arial" panose="020B0604020202020204" pitchFamily="34" charset="0"/>
              <a:buChar char="•"/>
            </a:pPr>
            <a:r>
              <a:rPr lang="fr-FR" sz="1250" b="1" dirty="0">
                <a:latin typeface="Barlow Light" panose="020B0604020202020204" charset="0"/>
                <a:cs typeface="Miriam Libre" panose="020B0604020202020204" charset="-79"/>
              </a:rPr>
              <a:t> L’Etat, les services publics ont leurs missions, des initiatives public/privé comme 123digit ne sont pas suffisantes</a:t>
            </a:r>
          </a:p>
          <a:p>
            <a:endParaRPr lang="fr-FR" sz="1250" b="1" dirty="0">
              <a:latin typeface="Barlow Light" panose="020B0604020202020204" charset="0"/>
              <a:cs typeface="Miriam Libre" panose="020B0604020202020204" charset="-79"/>
            </a:endParaRPr>
          </a:p>
          <a:p>
            <a:pPr marL="285750" indent="-285750">
              <a:buFont typeface="Arial" panose="020B0604020202020204" pitchFamily="34" charset="0"/>
              <a:buChar char="•"/>
            </a:pPr>
            <a:r>
              <a:rPr lang="fr-FR" sz="1250" b="1" dirty="0">
                <a:latin typeface="Barlow Light" panose="020B0604020202020204" charset="0"/>
                <a:cs typeface="Miriam Libre" panose="020B0604020202020204" charset="-79"/>
              </a:rPr>
              <a:t>Les travailleurs sociaux endossent le rôle d’accompagnants numériques sans mandat clair : vie privée des bénéficiaires, compétences des travailleurs, modification des fonctions, </a:t>
            </a:r>
            <a:r>
              <a:rPr lang="fr-FR" sz="1250" b="1" dirty="0" err="1">
                <a:latin typeface="Barlow Light" panose="020B0604020202020204" charset="0"/>
                <a:cs typeface="Miriam Libre" panose="020B0604020202020204" charset="-79"/>
              </a:rPr>
              <a:t>etc</a:t>
            </a:r>
            <a:br>
              <a:rPr lang="fr-FR" sz="1250" b="1" dirty="0">
                <a:latin typeface="Barlow Light" panose="020B0604020202020204" charset="0"/>
                <a:cs typeface="Miriam Libre" panose="020B0604020202020204" charset="-79"/>
              </a:rPr>
            </a:br>
            <a:endParaRPr lang="fr-FR" sz="1250" b="1" dirty="0">
              <a:latin typeface="Barlow Light" panose="020B0604020202020204" charset="0"/>
              <a:cs typeface="Miriam Libre" panose="020B0604020202020204" charset="-79"/>
            </a:endParaRPr>
          </a:p>
          <a:p>
            <a:pPr marL="285750" indent="-285750">
              <a:buFont typeface="Arial" panose="020B0604020202020204" pitchFamily="34" charset="0"/>
              <a:buChar char="•"/>
            </a:pPr>
            <a:r>
              <a:rPr lang="fr-FR" sz="1250" b="1" dirty="0">
                <a:latin typeface="Barlow Light" panose="020B0604020202020204" charset="0"/>
                <a:cs typeface="Miriam Libre" panose="020B0604020202020204" charset="-79"/>
              </a:rPr>
              <a:t>et inversement : les accompagnants numériques ne sont pas des travailleurs sociaux et n’ont pas les compétences administratives et humaines… </a:t>
            </a:r>
            <a:endParaRPr lang="fr-BE" sz="1250" dirty="0">
              <a:latin typeface="Barlow Light" panose="020B0604020202020204" charset="0"/>
              <a:cs typeface="Miriam Libre" panose="020B0604020202020204" charset="-79"/>
            </a:endParaRPr>
          </a:p>
        </p:txBody>
      </p:sp>
      <p:pic>
        <p:nvPicPr>
          <p:cNvPr id="24" name="Image 23">
            <a:extLst>
              <a:ext uri="{FF2B5EF4-FFF2-40B4-BE49-F238E27FC236}">
                <a16:creationId xmlns:a16="http://schemas.microsoft.com/office/drawing/2014/main" id="{AE8A0111-A626-41B4-94CA-B276875D91D3}"/>
              </a:ext>
            </a:extLst>
          </p:cNvPr>
          <p:cNvPicPr>
            <a:picLocks noChangeAspect="1"/>
          </p:cNvPicPr>
          <p:nvPr/>
        </p:nvPicPr>
        <p:blipFill>
          <a:blip r:embed="rId3"/>
          <a:stretch>
            <a:fillRect/>
          </a:stretch>
        </p:blipFill>
        <p:spPr>
          <a:xfrm>
            <a:off x="4334541" y="4511051"/>
            <a:ext cx="474918" cy="512013"/>
          </a:xfrm>
          <a:prstGeom prst="rect">
            <a:avLst/>
          </a:prstGeom>
        </p:spPr>
      </p:pic>
      <p:sp>
        <p:nvSpPr>
          <p:cNvPr id="18" name="Google Shape;261;p16">
            <a:extLst>
              <a:ext uri="{FF2B5EF4-FFF2-40B4-BE49-F238E27FC236}">
                <a16:creationId xmlns:a16="http://schemas.microsoft.com/office/drawing/2014/main" id="{14231AE1-7574-41F4-AD60-E47C551886C0}"/>
              </a:ext>
            </a:extLst>
          </p:cNvPr>
          <p:cNvSpPr txBox="1">
            <a:spLocks/>
          </p:cNvSpPr>
          <p:nvPr/>
        </p:nvSpPr>
        <p:spPr>
          <a:xfrm>
            <a:off x="3359281" y="-17779"/>
            <a:ext cx="5138700"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400" dirty="0">
                <a:solidFill>
                  <a:schemeClr val="bg1"/>
                </a:solidFill>
                <a:latin typeface="Miriam Libre" panose="020B0604020202020204" charset="-79"/>
                <a:cs typeface="Miriam Libre" panose="020B0604020202020204" charset="-79"/>
              </a:rPr>
              <a:t>Mais…</a:t>
            </a:r>
          </a:p>
        </p:txBody>
      </p:sp>
    </p:spTree>
    <p:extLst>
      <p:ext uri="{BB962C8B-B14F-4D97-AF65-F5344CB8AC3E}">
        <p14:creationId xmlns:p14="http://schemas.microsoft.com/office/powerpoint/2010/main" val="2828298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p>
            <a:pPr marL="0" indent="0">
              <a:buNone/>
            </a:pPr>
            <a:r>
              <a:rPr lang="fr-FR" sz="1400" dirty="0"/>
              <a:t>« </a:t>
            </a:r>
            <a:r>
              <a:rPr lang="fr-BE" sz="1400" dirty="0"/>
              <a:t>Les travailleurs de l’alpha peuvent être des acteurs clés de l’inclusion numérique, pour restituer la confiance indispensable au pouvoir d’agir des personnes qu’ils accompagnent dans un contexte social dégradé et dégradant, pour autant qu’ils soient eux-mêmes accompagnés et entendus et que l’on compose avec leur connaissance des réalités de terrain et leurs appréhensions éventuelles. »</a:t>
            </a:r>
            <a:endParaRPr lang="fr-BE" sz="1200" dirty="0"/>
          </a:p>
          <a:p>
            <a:pPr marL="0" lvl="0" indent="0">
              <a:buNone/>
            </a:pPr>
            <a:endParaRPr sz="1400" i="0" dirty="0"/>
          </a:p>
        </p:txBody>
      </p:sp>
      <p:sp>
        <p:nvSpPr>
          <p:cNvPr id="275" name="Google Shape;275;p18"/>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pic>
        <p:nvPicPr>
          <p:cNvPr id="4" name="Image 3">
            <a:extLst>
              <a:ext uri="{FF2B5EF4-FFF2-40B4-BE49-F238E27FC236}">
                <a16:creationId xmlns:a16="http://schemas.microsoft.com/office/drawing/2014/main" id="{B2E11E31-8BC2-4722-8B03-23E5F5418D94}"/>
              </a:ext>
            </a:extLst>
          </p:cNvPr>
          <p:cNvPicPr>
            <a:picLocks noChangeAspect="1"/>
          </p:cNvPicPr>
          <p:nvPr/>
        </p:nvPicPr>
        <p:blipFill>
          <a:blip r:embed="rId3"/>
          <a:stretch>
            <a:fillRect/>
          </a:stretch>
        </p:blipFill>
        <p:spPr>
          <a:xfrm>
            <a:off x="4225620" y="3944644"/>
            <a:ext cx="692659" cy="746762"/>
          </a:xfrm>
          <a:prstGeom prst="rect">
            <a:avLst/>
          </a:prstGeom>
        </p:spPr>
      </p:pic>
    </p:spTree>
    <p:extLst>
      <p:ext uri="{BB962C8B-B14F-4D97-AF65-F5344CB8AC3E}">
        <p14:creationId xmlns:p14="http://schemas.microsoft.com/office/powerpoint/2010/main" val="343400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9" name="Google Shape;249;p1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8" name="Image 7">
            <a:extLst>
              <a:ext uri="{FF2B5EF4-FFF2-40B4-BE49-F238E27FC236}">
                <a16:creationId xmlns:a16="http://schemas.microsoft.com/office/drawing/2014/main" id="{F455DD72-FAE3-4A58-BD6A-0CF23444523A}"/>
              </a:ext>
            </a:extLst>
          </p:cNvPr>
          <p:cNvPicPr>
            <a:picLocks noChangeAspect="1"/>
          </p:cNvPicPr>
          <p:nvPr/>
        </p:nvPicPr>
        <p:blipFill>
          <a:blip r:embed="rId3"/>
          <a:stretch>
            <a:fillRect/>
          </a:stretch>
        </p:blipFill>
        <p:spPr>
          <a:xfrm>
            <a:off x="2895745" y="4451755"/>
            <a:ext cx="411812" cy="443978"/>
          </a:xfrm>
          <a:prstGeom prst="rect">
            <a:avLst/>
          </a:prstGeom>
        </p:spPr>
      </p:pic>
      <p:sp>
        <p:nvSpPr>
          <p:cNvPr id="5" name="Google Shape;246;p14">
            <a:extLst>
              <a:ext uri="{FF2B5EF4-FFF2-40B4-BE49-F238E27FC236}">
                <a16:creationId xmlns:a16="http://schemas.microsoft.com/office/drawing/2014/main" id="{8591C522-D271-4325-A019-F36570A049E5}"/>
              </a:ext>
            </a:extLst>
          </p:cNvPr>
          <p:cNvSpPr txBox="1">
            <a:spLocks noGrp="1"/>
          </p:cNvSpPr>
          <p:nvPr>
            <p:ph type="body" idx="2"/>
          </p:nvPr>
        </p:nvSpPr>
        <p:spPr>
          <a:xfrm>
            <a:off x="1185322" y="374095"/>
            <a:ext cx="4244470" cy="289844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b="1" dirty="0">
                <a:solidFill>
                  <a:srgbClr val="000000"/>
                </a:solidFill>
              </a:rPr>
              <a:t>Mise à niveau/ compétences numériques</a:t>
            </a:r>
            <a:br>
              <a:rPr lang="fr-FR" b="1" dirty="0">
                <a:solidFill>
                  <a:srgbClr val="000000"/>
                </a:solidFill>
              </a:rPr>
            </a:br>
            <a:endParaRPr lang="fr-FR" b="1" dirty="0">
              <a:solidFill>
                <a:srgbClr val="000000"/>
              </a:solidFill>
            </a:endParaRPr>
          </a:p>
          <a:p>
            <a:pPr marL="171450" indent="-171450"/>
            <a:r>
              <a:rPr lang="fr-FR" sz="1600" dirty="0">
                <a:solidFill>
                  <a:srgbClr val="000000"/>
                </a:solidFill>
              </a:rPr>
              <a:t>quel référentiel de compétences ? </a:t>
            </a:r>
            <a:r>
              <a:rPr lang="fr-FR" sz="1600" i="1" dirty="0" err="1">
                <a:solidFill>
                  <a:srgbClr val="000000"/>
                </a:solidFill>
              </a:rPr>
              <a:t>Digicomp</a:t>
            </a:r>
            <a:r>
              <a:rPr lang="fr-FR" sz="1600" i="1" dirty="0">
                <a:solidFill>
                  <a:srgbClr val="000000"/>
                </a:solidFill>
              </a:rPr>
              <a:t> ?</a:t>
            </a:r>
          </a:p>
          <a:p>
            <a:pPr marL="171450" indent="-171450"/>
            <a:r>
              <a:rPr lang="fr-FR" sz="1600" dirty="0">
                <a:solidFill>
                  <a:srgbClr val="000000"/>
                </a:solidFill>
              </a:rPr>
              <a:t> Education populaire : usages critiques et créatifs du numériques </a:t>
            </a:r>
            <a:endParaRPr lang="fr-FR" sz="1200" dirty="0">
              <a:solidFill>
                <a:srgbClr val="000000"/>
              </a:solidFill>
            </a:endParaRPr>
          </a:p>
          <a:p>
            <a:pPr marL="0" indent="0">
              <a:buNone/>
            </a:pPr>
            <a:endParaRPr sz="1200" dirty="0">
              <a:solidFill>
                <a:srgbClr val="000000"/>
              </a:solidFill>
            </a:endParaRPr>
          </a:p>
          <a:p>
            <a:pPr marL="0" lvl="0" indent="0" algn="l" rtl="0">
              <a:spcBef>
                <a:spcPts val="600"/>
              </a:spcBef>
              <a:spcAft>
                <a:spcPts val="0"/>
              </a:spcAft>
              <a:buClr>
                <a:schemeClr val="dk1"/>
              </a:buClr>
              <a:buSzPts val="1100"/>
              <a:buFont typeface="Arial"/>
              <a:buNone/>
            </a:pPr>
            <a:endParaRPr sz="1200" b="1" dirty="0">
              <a:solidFill>
                <a:srgbClr val="000000"/>
              </a:solidFill>
            </a:endParaRPr>
          </a:p>
        </p:txBody>
      </p:sp>
      <p:sp>
        <p:nvSpPr>
          <p:cNvPr id="4" name="Rectangle 3">
            <a:extLst>
              <a:ext uri="{FF2B5EF4-FFF2-40B4-BE49-F238E27FC236}">
                <a16:creationId xmlns:a16="http://schemas.microsoft.com/office/drawing/2014/main" id="{8E9E7093-CF2F-4018-B73C-004C6B0479FC}"/>
              </a:ext>
            </a:extLst>
          </p:cNvPr>
          <p:cNvSpPr/>
          <p:nvPr/>
        </p:nvSpPr>
        <p:spPr>
          <a:xfrm>
            <a:off x="429048" y="2777067"/>
            <a:ext cx="5345206" cy="1261884"/>
          </a:xfrm>
          <a:prstGeom prst="rect">
            <a:avLst/>
          </a:prstGeom>
        </p:spPr>
        <p:txBody>
          <a:bodyPr wrap="square">
            <a:spAutoFit/>
          </a:bodyPr>
          <a:lstStyle/>
          <a:p>
            <a:pPr marL="171450" indent="-171450"/>
            <a:r>
              <a:rPr lang="fr-BE" dirty="0">
                <a:latin typeface="Barlow Light" panose="020B0604020202020204" charset="0"/>
              </a:rPr>
              <a:t>	</a:t>
            </a:r>
            <a:r>
              <a:rPr lang="fr-BE" sz="1200" dirty="0">
                <a:solidFill>
                  <a:schemeClr val="accent2"/>
                </a:solidFill>
                <a:latin typeface="Barlow Light" panose="020B0604020202020204" charset="0"/>
              </a:rPr>
              <a:t>60 % des personnes porteuses au maximum d’un diplôme de secondaire inférieur n’utilisent pas les services d’e-administration,</a:t>
            </a:r>
            <a:br>
              <a:rPr lang="fr-BE" sz="1200" dirty="0">
                <a:solidFill>
                  <a:schemeClr val="accent2"/>
                </a:solidFill>
                <a:latin typeface="Barlow Light" panose="020B0604020202020204" charset="0"/>
              </a:rPr>
            </a:br>
            <a:r>
              <a:rPr lang="fr-BE" sz="1200" dirty="0">
                <a:solidFill>
                  <a:schemeClr val="accent2"/>
                </a:solidFill>
                <a:latin typeface="Barlow Light" panose="020B0604020202020204" charset="0"/>
              </a:rPr>
              <a:t> </a:t>
            </a:r>
          </a:p>
          <a:p>
            <a:pPr marL="171450" indent="-171450"/>
            <a:r>
              <a:rPr lang="fr-BE" sz="1200" dirty="0">
                <a:solidFill>
                  <a:schemeClr val="accent2"/>
                </a:solidFill>
                <a:latin typeface="Barlow Light" panose="020B0604020202020204" charset="0"/>
              </a:rPr>
              <a:t>	40 % n’utilisent pas les applications d’e-</a:t>
            </a:r>
            <a:r>
              <a:rPr lang="fr-BE" sz="1200" dirty="0" err="1">
                <a:solidFill>
                  <a:schemeClr val="accent2"/>
                </a:solidFill>
                <a:latin typeface="Barlow Light" panose="020B0604020202020204" charset="0"/>
              </a:rPr>
              <a:t>banking</a:t>
            </a:r>
            <a:r>
              <a:rPr lang="fr-BE" sz="1200" dirty="0">
                <a:solidFill>
                  <a:schemeClr val="accent2"/>
                </a:solidFill>
                <a:latin typeface="Barlow Light" panose="020B0604020202020204" charset="0"/>
              </a:rPr>
              <a:t> et n’achètent pas en ligne, </a:t>
            </a:r>
            <a:br>
              <a:rPr lang="fr-BE" sz="1200" dirty="0">
                <a:solidFill>
                  <a:schemeClr val="accent2"/>
                </a:solidFill>
                <a:latin typeface="Barlow Light" panose="020B0604020202020204" charset="0"/>
              </a:rPr>
            </a:br>
            <a:endParaRPr lang="fr-BE" sz="1200" dirty="0">
              <a:solidFill>
                <a:schemeClr val="accent2"/>
              </a:solidFill>
              <a:latin typeface="Barlow Light" panose="020B0604020202020204" charset="0"/>
            </a:endParaRPr>
          </a:p>
          <a:p>
            <a:pPr marL="171450" indent="-171450"/>
            <a:r>
              <a:rPr lang="fr-BE" sz="1200" dirty="0">
                <a:solidFill>
                  <a:schemeClr val="accent2"/>
                </a:solidFill>
                <a:latin typeface="Barlow Light" panose="020B0604020202020204" charset="0"/>
              </a:rPr>
              <a:t>	70 % ne recourent pas aux services de santé en ligne (FRB)</a:t>
            </a:r>
            <a:endParaRPr lang="fr-FR" sz="1100" dirty="0">
              <a:solidFill>
                <a:schemeClr val="accent2"/>
              </a:solidFill>
              <a:latin typeface="Barlow Light" panose="020B0604020202020204" charset="0"/>
            </a:endParaRPr>
          </a:p>
        </p:txBody>
      </p:sp>
    </p:spTree>
    <p:extLst>
      <p:ext uri="{BB962C8B-B14F-4D97-AF65-F5344CB8AC3E}">
        <p14:creationId xmlns:p14="http://schemas.microsoft.com/office/powerpoint/2010/main" val="170054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5" name="Titre 4">
            <a:extLst>
              <a:ext uri="{FF2B5EF4-FFF2-40B4-BE49-F238E27FC236}">
                <a16:creationId xmlns:a16="http://schemas.microsoft.com/office/drawing/2014/main" id="{6F3A3D5E-1416-4817-A4C7-19D5562F7E61}"/>
              </a:ext>
            </a:extLst>
          </p:cNvPr>
          <p:cNvSpPr>
            <a:spLocks noGrp="1"/>
          </p:cNvSpPr>
          <p:nvPr>
            <p:ph type="ctrTitle"/>
          </p:nvPr>
        </p:nvSpPr>
        <p:spPr>
          <a:xfrm>
            <a:off x="2940675" y="2571750"/>
            <a:ext cx="3891300" cy="1159800"/>
          </a:xfrm>
        </p:spPr>
        <p:txBody>
          <a:bodyPr/>
          <a:lstStyle/>
          <a:p>
            <a:r>
              <a:rPr lang="fr-FR" dirty="0">
                <a:sym typeface="Wingdings" panose="05000000000000000000" pitchFamily="2" charset="2"/>
              </a:rPr>
              <a:t>Maîtrise </a:t>
            </a:r>
            <a:br>
              <a:rPr lang="fr-FR" dirty="0">
                <a:sym typeface="Wingdings" panose="05000000000000000000" pitchFamily="2" charset="2"/>
              </a:rPr>
            </a:br>
            <a:r>
              <a:rPr lang="fr-FR" dirty="0">
                <a:sym typeface="Wingdings" panose="05000000000000000000" pitchFamily="2" charset="2"/>
              </a:rPr>
              <a:t>de la lecture et de l’écriture préalable ! </a:t>
            </a:r>
            <a:endParaRPr lang="fr-BE" dirty="0"/>
          </a:p>
        </p:txBody>
      </p:sp>
      <p:pic>
        <p:nvPicPr>
          <p:cNvPr id="6" name="Image 5">
            <a:extLst>
              <a:ext uri="{FF2B5EF4-FFF2-40B4-BE49-F238E27FC236}">
                <a16:creationId xmlns:a16="http://schemas.microsoft.com/office/drawing/2014/main" id="{0355B0AF-7AE7-41D1-B606-AAA0D73EAE43}"/>
              </a:ext>
            </a:extLst>
          </p:cNvPr>
          <p:cNvPicPr>
            <a:picLocks noChangeAspect="1"/>
          </p:cNvPicPr>
          <p:nvPr/>
        </p:nvPicPr>
        <p:blipFill>
          <a:blip r:embed="rId3"/>
          <a:stretch>
            <a:fillRect/>
          </a:stretch>
        </p:blipFill>
        <p:spPr>
          <a:xfrm>
            <a:off x="4366663" y="4248654"/>
            <a:ext cx="410674" cy="442751"/>
          </a:xfrm>
          <a:prstGeom prst="rect">
            <a:avLst/>
          </a:prstGeom>
        </p:spPr>
      </p:pic>
    </p:spTree>
    <p:extLst>
      <p:ext uri="{BB962C8B-B14F-4D97-AF65-F5344CB8AC3E}">
        <p14:creationId xmlns:p14="http://schemas.microsoft.com/office/powerpoint/2010/main" val="121512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dirty="0"/>
              <a:t>Qui sommes nous</a:t>
            </a:r>
            <a:endParaRPr dirty="0"/>
          </a:p>
        </p:txBody>
      </p:sp>
      <p:sp>
        <p:nvSpPr>
          <p:cNvPr id="246" name="Google Shape;246;p14"/>
          <p:cNvSpPr txBox="1">
            <a:spLocks noGrp="1"/>
          </p:cNvSpPr>
          <p:nvPr>
            <p:ph type="body" idx="2"/>
          </p:nvPr>
        </p:nvSpPr>
        <p:spPr>
          <a:xfrm>
            <a:off x="3101651" y="1519900"/>
            <a:ext cx="2494200" cy="235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sz="1200" b="1" dirty="0">
                <a:solidFill>
                  <a:srgbClr val="000000"/>
                </a:solidFill>
              </a:rPr>
              <a:t>Prise en compte des personnes en difficulté de lecture et d’écriture :</a:t>
            </a:r>
          </a:p>
          <a:p>
            <a:pPr marL="0" lvl="0" indent="0" algn="l" rtl="0">
              <a:spcBef>
                <a:spcPts val="600"/>
              </a:spcBef>
              <a:spcAft>
                <a:spcPts val="0"/>
              </a:spcAft>
              <a:buNone/>
            </a:pPr>
            <a:r>
              <a:rPr lang="fr-FR" sz="1200" dirty="0">
                <a:solidFill>
                  <a:srgbClr val="000000"/>
                </a:solidFill>
              </a:rPr>
              <a:t>Accessibilité des services d’intérêt général, sans discrimination </a:t>
            </a:r>
          </a:p>
          <a:p>
            <a:pPr marL="0" lvl="0" indent="0" algn="l" rtl="0">
              <a:spcBef>
                <a:spcPts val="600"/>
              </a:spcBef>
              <a:spcAft>
                <a:spcPts val="0"/>
              </a:spcAft>
              <a:buNone/>
            </a:pPr>
            <a:r>
              <a:rPr lang="fr-FR" sz="1200" dirty="0">
                <a:solidFill>
                  <a:srgbClr val="000000"/>
                </a:solidFill>
              </a:rPr>
              <a:t>Attirer l’attention des institutions publiques et des médias sur les situations discriminantes</a:t>
            </a:r>
            <a:endParaRPr sz="1200" dirty="0">
              <a:solidFill>
                <a:srgbClr val="000000"/>
              </a:solidFill>
            </a:endParaRPr>
          </a:p>
          <a:p>
            <a:pPr marL="0" lvl="0" indent="0" algn="l" rtl="0">
              <a:spcBef>
                <a:spcPts val="600"/>
              </a:spcBef>
              <a:spcAft>
                <a:spcPts val="0"/>
              </a:spcAft>
              <a:buClr>
                <a:schemeClr val="dk1"/>
              </a:buClr>
              <a:buSzPts val="1100"/>
              <a:buFont typeface="Arial"/>
              <a:buNone/>
            </a:pPr>
            <a:endParaRPr sz="1200" b="1" dirty="0">
              <a:solidFill>
                <a:srgbClr val="000000"/>
              </a:solidFill>
            </a:endParaRPr>
          </a:p>
        </p:txBody>
      </p:sp>
      <p:sp>
        <p:nvSpPr>
          <p:cNvPr id="247" name="Google Shape;247;p14"/>
          <p:cNvSpPr txBox="1">
            <a:spLocks noGrp="1"/>
          </p:cNvSpPr>
          <p:nvPr>
            <p:ph type="body" idx="1"/>
          </p:nvPr>
        </p:nvSpPr>
        <p:spPr>
          <a:xfrm>
            <a:off x="457200" y="1519900"/>
            <a:ext cx="2494200" cy="235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fr-FR" sz="1200" b="1" dirty="0">
                <a:solidFill>
                  <a:srgbClr val="000000"/>
                </a:solidFill>
              </a:rPr>
              <a:t>Organisme d’alphabétisation :</a:t>
            </a:r>
          </a:p>
          <a:p>
            <a:pPr marL="0" lvl="0" indent="0" algn="l" rtl="0">
              <a:spcBef>
                <a:spcPts val="600"/>
              </a:spcBef>
              <a:spcAft>
                <a:spcPts val="0"/>
              </a:spcAft>
              <a:buClr>
                <a:schemeClr val="dk1"/>
              </a:buClr>
              <a:buSzPts val="1100"/>
              <a:buFont typeface="Arial"/>
              <a:buNone/>
            </a:pPr>
            <a:r>
              <a:rPr lang="fr-FR" sz="1200" dirty="0">
                <a:solidFill>
                  <a:srgbClr val="000000"/>
                </a:solidFill>
              </a:rPr>
              <a:t>formation en alpha : accompagner la scolarité des enfants, être autonome administrativement, reprendre une formation, </a:t>
            </a:r>
            <a:r>
              <a:rPr lang="fr-FR" sz="1200" i="1" dirty="0">
                <a:solidFill>
                  <a:srgbClr val="000000"/>
                </a:solidFill>
              </a:rPr>
              <a:t>… </a:t>
            </a:r>
          </a:p>
          <a:p>
            <a:pPr marL="0" lvl="0" indent="0" algn="l" rtl="0">
              <a:spcBef>
                <a:spcPts val="600"/>
              </a:spcBef>
              <a:spcAft>
                <a:spcPts val="0"/>
              </a:spcAft>
              <a:buClr>
                <a:schemeClr val="dk1"/>
              </a:buClr>
              <a:buSzPts val="1100"/>
              <a:buFont typeface="Arial"/>
              <a:buNone/>
            </a:pPr>
            <a:r>
              <a:rPr lang="fr-FR" sz="1200" dirty="0">
                <a:solidFill>
                  <a:srgbClr val="000000"/>
                </a:solidFill>
              </a:rPr>
              <a:t>Formation gratuite, de proximité (tout le territoire de la FWB) et inspirée des pédagogies émancipatrices (éducation populaire)</a:t>
            </a:r>
            <a:endParaRPr lang="fr-FR" sz="1200" i="1" dirty="0">
              <a:solidFill>
                <a:srgbClr val="000000"/>
              </a:solidFill>
            </a:endParaRPr>
          </a:p>
        </p:txBody>
      </p:sp>
      <p:sp>
        <p:nvSpPr>
          <p:cNvPr id="248" name="Google Shape;248;p14"/>
          <p:cNvSpPr txBox="1">
            <a:spLocks noGrp="1"/>
          </p:cNvSpPr>
          <p:nvPr>
            <p:ph type="body" idx="2"/>
          </p:nvPr>
        </p:nvSpPr>
        <p:spPr>
          <a:xfrm>
            <a:off x="457200" y="3905925"/>
            <a:ext cx="5138700" cy="11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200" dirty="0">
                <a:solidFill>
                  <a:srgbClr val="4F4A9E"/>
                </a:solidFill>
              </a:rPr>
              <a:t>Selon LEE, 10 % des Belges sont en difficulté de lecture et d’écriture</a:t>
            </a:r>
          </a:p>
          <a:p>
            <a:pPr marL="0" lvl="0" indent="0" algn="l" rtl="0">
              <a:spcBef>
                <a:spcPts val="0"/>
              </a:spcBef>
              <a:spcAft>
                <a:spcPts val="0"/>
              </a:spcAft>
              <a:buNone/>
            </a:pPr>
            <a:r>
              <a:rPr lang="fr-FR" sz="1200" dirty="0">
                <a:solidFill>
                  <a:srgbClr val="4F4A9E"/>
                </a:solidFill>
              </a:rPr>
              <a:t>www.lire-et-ecrire.be</a:t>
            </a:r>
            <a:endParaRPr sz="1200" dirty="0">
              <a:solidFill>
                <a:srgbClr val="4F4A9E"/>
              </a:solidFill>
            </a:endParaRPr>
          </a:p>
          <a:p>
            <a:pPr marL="0" lvl="0" indent="0" algn="l" rtl="0">
              <a:spcBef>
                <a:spcPts val="0"/>
              </a:spcBef>
              <a:spcAft>
                <a:spcPts val="0"/>
              </a:spcAft>
              <a:buClr>
                <a:schemeClr val="dk1"/>
              </a:buClr>
              <a:buSzPts val="1100"/>
              <a:buFont typeface="Arial"/>
              <a:buNone/>
            </a:pPr>
            <a:endParaRPr sz="1200" dirty="0">
              <a:solidFill>
                <a:srgbClr val="4F4A9E"/>
              </a:solidFill>
            </a:endParaRPr>
          </a:p>
          <a:p>
            <a:pPr marL="0" lvl="0" indent="0" algn="l" rtl="0">
              <a:spcBef>
                <a:spcPts val="0"/>
              </a:spcBef>
              <a:spcAft>
                <a:spcPts val="0"/>
              </a:spcAft>
              <a:buNone/>
            </a:pPr>
            <a:endParaRPr sz="1200" dirty="0">
              <a:solidFill>
                <a:srgbClr val="4F4A9E"/>
              </a:solidFill>
            </a:endParaRPr>
          </a:p>
        </p:txBody>
      </p:sp>
      <p:sp>
        <p:nvSpPr>
          <p:cNvPr id="249" name="Google Shape;249;p1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8" name="Image 7">
            <a:extLst>
              <a:ext uri="{FF2B5EF4-FFF2-40B4-BE49-F238E27FC236}">
                <a16:creationId xmlns:a16="http://schemas.microsoft.com/office/drawing/2014/main" id="{F455DD72-FAE3-4A58-BD6A-0CF23444523A}"/>
              </a:ext>
            </a:extLst>
          </p:cNvPr>
          <p:cNvPicPr>
            <a:picLocks noChangeAspect="1"/>
          </p:cNvPicPr>
          <p:nvPr/>
        </p:nvPicPr>
        <p:blipFill>
          <a:blip r:embed="rId3"/>
          <a:stretch>
            <a:fillRect/>
          </a:stretch>
        </p:blipFill>
        <p:spPr>
          <a:xfrm>
            <a:off x="2705597" y="96375"/>
            <a:ext cx="491605" cy="5300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48"/>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812" name="Google Shape;812;p48"/>
          <p:cNvSpPr txBox="1">
            <a:spLocks noGrp="1"/>
          </p:cNvSpPr>
          <p:nvPr>
            <p:ph type="title" idx="4294967295"/>
          </p:nvPr>
        </p:nvSpPr>
        <p:spPr>
          <a:xfrm>
            <a:off x="156175" y="1632400"/>
            <a:ext cx="86694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2400" dirty="0">
                <a:solidFill>
                  <a:srgbClr val="000000"/>
                </a:solidFill>
              </a:rPr>
              <a:t>Pour que les services d’intérêt général </a:t>
            </a:r>
            <a:br>
              <a:rPr lang="fr-FR" sz="2400" dirty="0">
                <a:solidFill>
                  <a:srgbClr val="000000"/>
                </a:solidFill>
              </a:rPr>
            </a:br>
            <a:r>
              <a:rPr lang="fr-FR" sz="2400" dirty="0">
                <a:solidFill>
                  <a:srgbClr val="000000"/>
                </a:solidFill>
              </a:rPr>
              <a:t>soient accessibles, </a:t>
            </a:r>
            <a:br>
              <a:rPr lang="fr-FR" sz="2400" dirty="0">
                <a:solidFill>
                  <a:srgbClr val="000000"/>
                </a:solidFill>
              </a:rPr>
            </a:br>
            <a:r>
              <a:rPr lang="fr-BE" sz="2400" dirty="0">
                <a:solidFill>
                  <a:srgbClr val="000000"/>
                </a:solidFill>
              </a:rPr>
              <a:t>le maintien de guichets est indispensable</a:t>
            </a:r>
            <a:endParaRPr sz="2400" dirty="0">
              <a:solidFill>
                <a:srgbClr val="000000"/>
              </a:solidFill>
            </a:endParaRPr>
          </a:p>
        </p:txBody>
      </p:sp>
      <p:grpSp>
        <p:nvGrpSpPr>
          <p:cNvPr id="892" name="Google Shape;892;p48"/>
          <p:cNvGrpSpPr/>
          <p:nvPr/>
        </p:nvGrpSpPr>
        <p:grpSpPr>
          <a:xfrm rot="10800000" flipH="1">
            <a:off x="3058541" y="3063532"/>
            <a:ext cx="1436785" cy="1111812"/>
            <a:chOff x="9598025" y="882650"/>
            <a:chExt cx="2266938" cy="1754200"/>
          </a:xfrm>
        </p:grpSpPr>
        <p:sp>
          <p:nvSpPr>
            <p:cNvPr id="893" name="Google Shape;893;p48"/>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48"/>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48"/>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48"/>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97" name="Google Shape;897;p48"/>
          <p:cNvGrpSpPr/>
          <p:nvPr/>
        </p:nvGrpSpPr>
        <p:grpSpPr>
          <a:xfrm>
            <a:off x="4736149" y="3077098"/>
            <a:ext cx="1436856" cy="1142979"/>
            <a:chOff x="9925050" y="4203700"/>
            <a:chExt cx="2267050" cy="1803375"/>
          </a:xfrm>
        </p:grpSpPr>
        <p:sp>
          <p:nvSpPr>
            <p:cNvPr id="898" name="Google Shape;898;p48"/>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48"/>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48"/>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48"/>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48"/>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48"/>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48"/>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48"/>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48"/>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48"/>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48"/>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48"/>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01" name="Image 100">
            <a:extLst>
              <a:ext uri="{FF2B5EF4-FFF2-40B4-BE49-F238E27FC236}">
                <a16:creationId xmlns:a16="http://schemas.microsoft.com/office/drawing/2014/main" id="{4F870717-4AF4-4375-81CF-12221DBB55AA}"/>
              </a:ext>
            </a:extLst>
          </p:cNvPr>
          <p:cNvPicPr>
            <a:picLocks noChangeAspect="1"/>
          </p:cNvPicPr>
          <p:nvPr/>
        </p:nvPicPr>
        <p:blipFill>
          <a:blip r:embed="rId3"/>
          <a:stretch>
            <a:fillRect/>
          </a:stretch>
        </p:blipFill>
        <p:spPr>
          <a:xfrm>
            <a:off x="4225620" y="386663"/>
            <a:ext cx="692659" cy="746762"/>
          </a:xfrm>
          <a:prstGeom prst="rect">
            <a:avLst/>
          </a:prstGeom>
        </p:spPr>
      </p:pic>
      <p:grpSp>
        <p:nvGrpSpPr>
          <p:cNvPr id="102" name="Google Shape;1058;p49">
            <a:extLst>
              <a:ext uri="{FF2B5EF4-FFF2-40B4-BE49-F238E27FC236}">
                <a16:creationId xmlns:a16="http://schemas.microsoft.com/office/drawing/2014/main" id="{96C71683-9DD7-4CA2-89CF-A6D44758BA23}"/>
              </a:ext>
            </a:extLst>
          </p:cNvPr>
          <p:cNvGrpSpPr/>
          <p:nvPr/>
        </p:nvGrpSpPr>
        <p:grpSpPr>
          <a:xfrm>
            <a:off x="7787403" y="1766306"/>
            <a:ext cx="313329" cy="294794"/>
            <a:chOff x="5972700" y="2330200"/>
            <a:chExt cx="411625" cy="387275"/>
          </a:xfrm>
        </p:grpSpPr>
        <p:sp>
          <p:nvSpPr>
            <p:cNvPr id="103" name="Google Shape;1059;p49">
              <a:extLst>
                <a:ext uri="{FF2B5EF4-FFF2-40B4-BE49-F238E27FC236}">
                  <a16:creationId xmlns:a16="http://schemas.microsoft.com/office/drawing/2014/main" id="{B4BB4FCA-9FCD-4BCB-BC12-1C7AD6379B86}"/>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60;p49">
              <a:extLst>
                <a:ext uri="{FF2B5EF4-FFF2-40B4-BE49-F238E27FC236}">
                  <a16:creationId xmlns:a16="http://schemas.microsoft.com/office/drawing/2014/main" id="{C1969A10-644D-4C45-8588-3FC2F17B83AE}"/>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BE" dirty="0"/>
              <a:t>ressources</a:t>
            </a:r>
            <a:endParaRPr dirty="0"/>
          </a:p>
        </p:txBody>
      </p:sp>
      <p:sp>
        <p:nvSpPr>
          <p:cNvPr id="505" name="Google Shape;505;p36"/>
          <p:cNvSpPr txBox="1">
            <a:spLocks noGrp="1"/>
          </p:cNvSpPr>
          <p:nvPr>
            <p:ph type="body" idx="1"/>
          </p:nvPr>
        </p:nvSpPr>
        <p:spPr>
          <a:xfrm>
            <a:off x="457200" y="1444375"/>
            <a:ext cx="5138700" cy="3180900"/>
          </a:xfrm>
          <a:prstGeom prst="rect">
            <a:avLst/>
          </a:prstGeom>
        </p:spPr>
        <p:txBody>
          <a:bodyPr spcFirstLastPara="1" wrap="square" lIns="91425" tIns="91425" rIns="91425" bIns="91425" anchor="t" anchorCtr="0">
            <a:noAutofit/>
          </a:bodyPr>
          <a:lstStyle/>
          <a:p>
            <a:pPr marL="285750" lvl="0" indent="-285750">
              <a:buFontTx/>
              <a:buChar char="-"/>
            </a:pPr>
            <a:r>
              <a:rPr lang="fr-FR" sz="1250" dirty="0">
                <a:solidFill>
                  <a:schemeClr val="accent2"/>
                </a:solidFill>
              </a:rPr>
              <a:t>Campagne LEE « Les oubliés du numérique » </a:t>
            </a:r>
            <a:r>
              <a:rPr lang="fr-FR" sz="1050" dirty="0">
                <a:solidFill>
                  <a:schemeClr val="tx1"/>
                </a:solidFill>
              </a:rPr>
              <a:t>: https://lire-et-ecrire.be/Les-oublies-du-numerique-2021?pk_campaign=2021&amp;pk_kwd=entete</a:t>
            </a:r>
            <a:endParaRPr lang="fr-FR" sz="1250" dirty="0">
              <a:solidFill>
                <a:schemeClr val="tx1"/>
              </a:solidFill>
            </a:endParaRPr>
          </a:p>
          <a:p>
            <a:pPr marL="285750" lvl="0" indent="-285750">
              <a:buFontTx/>
              <a:buChar char="-"/>
            </a:pPr>
            <a:r>
              <a:rPr lang="fr-FR" sz="1250" dirty="0">
                <a:solidFill>
                  <a:schemeClr val="accent2"/>
                </a:solidFill>
              </a:rPr>
              <a:t>Brotcorne, Perrine</a:t>
            </a:r>
            <a:r>
              <a:rPr lang="fr-FR" sz="1250" dirty="0"/>
              <a:t>, « Une numérisation impensée des services d’intérêt général: un mécanisme producteur d’inégalités », </a:t>
            </a:r>
            <a:r>
              <a:rPr lang="fr-FR" sz="1250" i="1" dirty="0"/>
              <a:t>Le Journal de l’alpha 2018, </a:t>
            </a:r>
            <a:r>
              <a:rPr lang="fr-FR" sz="1250" dirty="0"/>
              <a:t>Lire et Ecrire, 2020</a:t>
            </a:r>
          </a:p>
          <a:p>
            <a:pPr marL="285750" indent="-285750">
              <a:buFontTx/>
              <a:buChar char="-"/>
            </a:pPr>
            <a:r>
              <a:rPr lang="fr-FR" sz="1250" dirty="0">
                <a:solidFill>
                  <a:srgbClr val="6463BD"/>
                </a:solidFill>
              </a:rPr>
              <a:t> Culot, Louise,</a:t>
            </a:r>
            <a:r>
              <a:rPr lang="fr-FR" sz="1250" dirty="0">
                <a:solidFill>
                  <a:schemeClr val="tx1"/>
                </a:solidFill>
              </a:rPr>
              <a:t> « Accessibilité numérique pour les personnes illettrées : la loi ne garantit pas l’égalité »</a:t>
            </a:r>
            <a:r>
              <a:rPr lang="fr-FR" sz="1250" dirty="0"/>
              <a:t>, Lire et Ecrire, 2022 </a:t>
            </a:r>
          </a:p>
          <a:p>
            <a:pPr marL="285750" indent="-285750">
              <a:buFontTx/>
              <a:buChar char="-"/>
            </a:pPr>
            <a:r>
              <a:rPr lang="fr-FR" sz="1250" dirty="0" err="1">
                <a:solidFill>
                  <a:schemeClr val="accent2"/>
                </a:solidFill>
              </a:rPr>
              <a:t>Galván</a:t>
            </a:r>
            <a:r>
              <a:rPr lang="fr-FR" sz="1250" dirty="0">
                <a:solidFill>
                  <a:schemeClr val="accent2"/>
                </a:solidFill>
              </a:rPr>
              <a:t> </a:t>
            </a:r>
            <a:r>
              <a:rPr lang="fr-FR" sz="1250" dirty="0" err="1">
                <a:solidFill>
                  <a:schemeClr val="accent2"/>
                </a:solidFill>
              </a:rPr>
              <a:t>Castaño</a:t>
            </a:r>
            <a:r>
              <a:rPr lang="fr-FR" sz="1250" dirty="0">
                <a:solidFill>
                  <a:schemeClr val="accent2"/>
                </a:solidFill>
              </a:rPr>
              <a:t>, Iria, </a:t>
            </a:r>
            <a:r>
              <a:rPr lang="fr-FR" sz="1250" dirty="0">
                <a:solidFill>
                  <a:schemeClr val="tx1"/>
                </a:solidFill>
              </a:rPr>
              <a:t>« Adultes en difficulté avec l’écrit et nouvelles technologies : quel accès et quels usages, Lire et Ecrire »</a:t>
            </a:r>
            <a:r>
              <a:rPr lang="fr-FR" sz="1250" dirty="0"/>
              <a:t>, 2019</a:t>
            </a:r>
            <a:endParaRPr lang="fr-FR" sz="1250" dirty="0">
              <a:solidFill>
                <a:schemeClr val="accent2"/>
              </a:solidFill>
            </a:endParaRPr>
          </a:p>
          <a:p>
            <a:pPr marL="285750" indent="-285750">
              <a:buFontTx/>
              <a:buChar char="-"/>
            </a:pPr>
            <a:r>
              <a:rPr lang="fr-BE" sz="1250" dirty="0">
                <a:solidFill>
                  <a:schemeClr val="accent2"/>
                </a:solidFill>
              </a:rPr>
              <a:t>Faure, Laura ; Brotcorne, Périne ; </a:t>
            </a:r>
            <a:r>
              <a:rPr lang="fr-BE" sz="1250" dirty="0" err="1">
                <a:solidFill>
                  <a:schemeClr val="accent2"/>
                </a:solidFill>
              </a:rPr>
              <a:t>Vendramin</a:t>
            </a:r>
            <a:r>
              <a:rPr lang="fr-BE" sz="1250" dirty="0">
                <a:solidFill>
                  <a:schemeClr val="accent2"/>
                </a:solidFill>
              </a:rPr>
              <a:t>, Patricia</a:t>
            </a:r>
            <a:r>
              <a:rPr lang="fr-BE" sz="1250" dirty="0"/>
              <a:t>, « </a:t>
            </a:r>
            <a:r>
              <a:rPr lang="fr-BE" sz="1250" i="1" dirty="0"/>
              <a:t>Guide pour une conception inclusive des services numériques »</a:t>
            </a:r>
            <a:r>
              <a:rPr lang="fr-BE" sz="1250" dirty="0"/>
              <a:t>, BELSPO, 2021</a:t>
            </a:r>
          </a:p>
          <a:p>
            <a:pPr marL="285750" indent="-285750">
              <a:buFontTx/>
              <a:buChar char="-"/>
            </a:pPr>
            <a:r>
              <a:rPr lang="fr-FR" sz="1250" dirty="0">
                <a:solidFill>
                  <a:schemeClr val="accent2"/>
                </a:solidFill>
              </a:rPr>
              <a:t>Leroy Aurélie, « Quel accès aux TIC pour les personnes peu scolarisées en  Belgique », Lire et Écrire Communauté français, 2020</a:t>
            </a:r>
          </a:p>
          <a:p>
            <a:pPr marL="0" indent="0">
              <a:buNone/>
            </a:pPr>
            <a:endParaRPr lang="fr-FR" sz="1250" dirty="0">
              <a:solidFill>
                <a:schemeClr val="accent2"/>
              </a:solidFill>
            </a:endParaRPr>
          </a:p>
          <a:p>
            <a:pPr marL="0" lvl="0" indent="0">
              <a:buNone/>
            </a:pPr>
            <a:endParaRPr sz="2400" dirty="0">
              <a:solidFill>
                <a:srgbClr val="6463BD"/>
              </a:solidFill>
            </a:endParaRPr>
          </a:p>
        </p:txBody>
      </p:sp>
      <p:sp>
        <p:nvSpPr>
          <p:cNvPr id="506" name="Google Shape;506;p36"/>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1144429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5B0FE"/>
        </a:solidFill>
        <a:effectLst/>
      </p:bgPr>
    </p:bg>
    <p:spTree>
      <p:nvGrpSpPr>
        <p:cNvPr id="1" name="Shape 913"/>
        <p:cNvGrpSpPr/>
        <p:nvPr/>
      </p:nvGrpSpPr>
      <p:grpSpPr>
        <a:xfrm>
          <a:off x="0" y="0"/>
          <a:ext cx="0" cy="0"/>
          <a:chOff x="0" y="0"/>
          <a:chExt cx="0" cy="0"/>
        </a:xfrm>
      </p:grpSpPr>
      <p:sp>
        <p:nvSpPr>
          <p:cNvPr id="914" name="Google Shape;914;p49"/>
          <p:cNvSpPr txBox="1"/>
          <p:nvPr/>
        </p:nvSpPr>
        <p:spPr>
          <a:xfrm>
            <a:off x="6096175" y="5406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latin typeface="Barlow Light"/>
                <a:ea typeface="Barlow Light"/>
                <a:cs typeface="Barlow Light"/>
                <a:sym typeface="Barlow Light"/>
              </a:rPr>
              <a:t>SlidesCarnival icons are editable shapes. </a:t>
            </a:r>
            <a:endParaRPr sz="90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sz="90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r>
              <a:rPr lang="en" sz="900">
                <a:latin typeface="Barlow Light"/>
                <a:ea typeface="Barlow Light"/>
                <a:cs typeface="Barlow Light"/>
                <a:sym typeface="Barlow Light"/>
              </a:rPr>
              <a:t>This means that you can:</a:t>
            </a:r>
            <a:endParaRPr sz="900">
              <a:latin typeface="Barlow Light"/>
              <a:ea typeface="Barlow Light"/>
              <a:cs typeface="Barlow Light"/>
              <a:sym typeface="Barlow Light"/>
            </a:endParaRPr>
          </a:p>
          <a:p>
            <a:pPr marL="457200" lvl="0" indent="-285750" algn="l" rtl="0">
              <a:spcBef>
                <a:spcPts val="0"/>
              </a:spcBef>
              <a:spcAft>
                <a:spcPts val="0"/>
              </a:spcAft>
              <a:buSzPts val="900"/>
              <a:buFont typeface="Barlow Light"/>
              <a:buChar char="●"/>
            </a:pPr>
            <a:r>
              <a:rPr lang="en" sz="900">
                <a:latin typeface="Barlow Light"/>
                <a:ea typeface="Barlow Light"/>
                <a:cs typeface="Barlow Light"/>
                <a:sym typeface="Barlow Light"/>
              </a:rPr>
              <a:t>Resize them without losing quality.</a:t>
            </a:r>
            <a:endParaRPr sz="900">
              <a:latin typeface="Barlow Light"/>
              <a:ea typeface="Barlow Light"/>
              <a:cs typeface="Barlow Light"/>
              <a:sym typeface="Barlow Light"/>
            </a:endParaRPr>
          </a:p>
          <a:p>
            <a:pPr marL="457200" lvl="0" indent="-285750" algn="l" rtl="0">
              <a:spcBef>
                <a:spcPts val="0"/>
              </a:spcBef>
              <a:spcAft>
                <a:spcPts val="0"/>
              </a:spcAft>
              <a:buSzPts val="900"/>
              <a:buFont typeface="Barlow Light"/>
              <a:buChar char="●"/>
            </a:pPr>
            <a:r>
              <a:rPr lang="en" sz="900">
                <a:latin typeface="Barlow Light"/>
                <a:ea typeface="Barlow Light"/>
                <a:cs typeface="Barlow Light"/>
                <a:sym typeface="Barlow Light"/>
              </a:rPr>
              <a:t>Change line color, width and style.</a:t>
            </a:r>
            <a:endParaRPr sz="900">
              <a:latin typeface="Barlow Light"/>
              <a:ea typeface="Barlow Light"/>
              <a:cs typeface="Barlow Light"/>
              <a:sym typeface="Barlow Light"/>
            </a:endParaRPr>
          </a:p>
          <a:p>
            <a:pPr marL="0" lvl="0" indent="0" algn="l" rtl="0">
              <a:spcBef>
                <a:spcPts val="0"/>
              </a:spcBef>
              <a:spcAft>
                <a:spcPts val="0"/>
              </a:spcAft>
              <a:buNone/>
            </a:pPr>
            <a:endParaRPr sz="900">
              <a:latin typeface="Barlow Light"/>
              <a:ea typeface="Barlow Light"/>
              <a:cs typeface="Barlow Light"/>
              <a:sym typeface="Barlow Light"/>
            </a:endParaRPr>
          </a:p>
          <a:p>
            <a:pPr marL="0" lvl="0" indent="0" algn="l" rtl="0">
              <a:spcBef>
                <a:spcPts val="0"/>
              </a:spcBef>
              <a:spcAft>
                <a:spcPts val="0"/>
              </a:spcAft>
              <a:buNone/>
            </a:pPr>
            <a:r>
              <a:rPr lang="en" sz="900">
                <a:latin typeface="Barlow Light"/>
                <a:ea typeface="Barlow Light"/>
                <a:cs typeface="Barlow Light"/>
                <a:sym typeface="Barlow Light"/>
              </a:rPr>
              <a:t>Isn’t that nice? :)</a:t>
            </a:r>
            <a:endParaRPr sz="900">
              <a:latin typeface="Barlow Light"/>
              <a:ea typeface="Barlow Light"/>
              <a:cs typeface="Barlow Light"/>
              <a:sym typeface="Barlow Light"/>
            </a:endParaRPr>
          </a:p>
          <a:p>
            <a:pPr marL="0" lvl="0" indent="0" algn="l" rtl="0">
              <a:spcBef>
                <a:spcPts val="0"/>
              </a:spcBef>
              <a:spcAft>
                <a:spcPts val="0"/>
              </a:spcAft>
              <a:buNone/>
            </a:pPr>
            <a:endParaRPr sz="900">
              <a:latin typeface="Barlow Light"/>
              <a:ea typeface="Barlow Light"/>
              <a:cs typeface="Barlow Light"/>
              <a:sym typeface="Barlow Light"/>
            </a:endParaRPr>
          </a:p>
          <a:p>
            <a:pPr marL="0" lvl="0" indent="0" algn="l" rtl="0">
              <a:spcBef>
                <a:spcPts val="0"/>
              </a:spcBef>
              <a:spcAft>
                <a:spcPts val="0"/>
              </a:spcAft>
              <a:buNone/>
            </a:pPr>
            <a:r>
              <a:rPr lang="en" sz="900">
                <a:latin typeface="Barlow Light"/>
                <a:ea typeface="Barlow Light"/>
                <a:cs typeface="Barlow Light"/>
                <a:sym typeface="Barlow Light"/>
              </a:rPr>
              <a:t>Examples:</a:t>
            </a:r>
            <a:endParaRPr sz="900">
              <a:latin typeface="Barlow Light"/>
              <a:ea typeface="Barlow Light"/>
              <a:cs typeface="Barlow Light"/>
              <a:sym typeface="Barlow Light"/>
            </a:endParaRPr>
          </a:p>
          <a:p>
            <a:pPr marL="0" lvl="0" indent="0" algn="l" rtl="0">
              <a:spcBef>
                <a:spcPts val="0"/>
              </a:spcBef>
              <a:spcAft>
                <a:spcPts val="0"/>
              </a:spcAft>
              <a:buClr>
                <a:schemeClr val="dk1"/>
              </a:buClr>
              <a:buSzPts val="1100"/>
              <a:buFont typeface="Arial"/>
              <a:buNone/>
            </a:pPr>
            <a:endParaRPr sz="900">
              <a:latin typeface="Barlow Light"/>
              <a:ea typeface="Barlow Light"/>
              <a:cs typeface="Barlow Light"/>
              <a:sym typeface="Barlow Light"/>
            </a:endParaRPr>
          </a:p>
          <a:p>
            <a:pPr marL="0" lvl="0" indent="0" algn="l" rtl="0">
              <a:spcBef>
                <a:spcPts val="0"/>
              </a:spcBef>
              <a:spcAft>
                <a:spcPts val="0"/>
              </a:spcAft>
              <a:buNone/>
            </a:pPr>
            <a:endParaRPr sz="900">
              <a:latin typeface="Barlow Light"/>
              <a:ea typeface="Barlow Light"/>
              <a:cs typeface="Barlow Light"/>
              <a:sym typeface="Barlow Light"/>
            </a:endParaRPr>
          </a:p>
        </p:txBody>
      </p:sp>
      <p:grpSp>
        <p:nvGrpSpPr>
          <p:cNvPr id="915" name="Google Shape;915;p49"/>
          <p:cNvGrpSpPr/>
          <p:nvPr/>
        </p:nvGrpSpPr>
        <p:grpSpPr>
          <a:xfrm>
            <a:off x="604182" y="540331"/>
            <a:ext cx="310551" cy="405092"/>
            <a:chOff x="590250" y="244200"/>
            <a:chExt cx="407975" cy="532175"/>
          </a:xfrm>
        </p:grpSpPr>
        <p:sp>
          <p:nvSpPr>
            <p:cNvPr id="916" name="Google Shape;916;p49"/>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9"/>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9"/>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9"/>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9"/>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9"/>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9"/>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9"/>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9"/>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9"/>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9"/>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9"/>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49"/>
          <p:cNvGrpSpPr/>
          <p:nvPr/>
        </p:nvGrpSpPr>
        <p:grpSpPr>
          <a:xfrm>
            <a:off x="1104728" y="600124"/>
            <a:ext cx="337440" cy="280883"/>
            <a:chOff x="1247825" y="322750"/>
            <a:chExt cx="443300" cy="369000"/>
          </a:xfrm>
        </p:grpSpPr>
        <p:sp>
          <p:nvSpPr>
            <p:cNvPr id="931" name="Google Shape;931;p49"/>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9"/>
            <p:cNvSpPr/>
            <p:nvPr/>
          </p:nvSpPr>
          <p:spPr>
            <a:xfrm>
              <a:off x="1398225" y="386675"/>
              <a:ext cx="142500" cy="25"/>
            </a:xfrm>
            <a:custGeom>
              <a:avLst/>
              <a:gdLst/>
              <a:ahLst/>
              <a:cxnLst/>
              <a:rect l="l" t="t" r="r" b="b"/>
              <a:pathLst>
                <a:path w="5700" h="1" fill="none" extrusionOk="0">
                  <a:moveTo>
                    <a:pt x="5700"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9"/>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9"/>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49"/>
          <p:cNvGrpSpPr/>
          <p:nvPr/>
        </p:nvGrpSpPr>
        <p:grpSpPr>
          <a:xfrm>
            <a:off x="1623829" y="598734"/>
            <a:ext cx="322597" cy="283661"/>
            <a:chOff x="1929775" y="320925"/>
            <a:chExt cx="423800" cy="372650"/>
          </a:xfrm>
        </p:grpSpPr>
        <p:sp>
          <p:nvSpPr>
            <p:cNvPr id="937" name="Google Shape;937;p49"/>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9"/>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9"/>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9"/>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49"/>
          <p:cNvSpPr/>
          <p:nvPr/>
        </p:nvSpPr>
        <p:spPr>
          <a:xfrm>
            <a:off x="2164700" y="588535"/>
            <a:ext cx="264193" cy="304061"/>
          </a:xfrm>
          <a:custGeom>
            <a:avLst/>
            <a:gdLst/>
            <a:ahLst/>
            <a:cxnLst/>
            <a:rect l="l" t="t" r="r" b="b"/>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9"/>
          <p:cNvSpPr/>
          <p:nvPr/>
        </p:nvSpPr>
        <p:spPr>
          <a:xfrm>
            <a:off x="2694458" y="589468"/>
            <a:ext cx="228036" cy="302196"/>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49"/>
          <p:cNvGrpSpPr/>
          <p:nvPr/>
        </p:nvGrpSpPr>
        <p:grpSpPr>
          <a:xfrm>
            <a:off x="3679335" y="566745"/>
            <a:ext cx="304994" cy="347621"/>
            <a:chOff x="4630125" y="278900"/>
            <a:chExt cx="400675" cy="456675"/>
          </a:xfrm>
        </p:grpSpPr>
        <p:sp>
          <p:nvSpPr>
            <p:cNvPr id="945" name="Google Shape;945;p49"/>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9"/>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9"/>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9"/>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49"/>
          <p:cNvSpPr/>
          <p:nvPr/>
        </p:nvSpPr>
        <p:spPr>
          <a:xfrm>
            <a:off x="4168770" y="588078"/>
            <a:ext cx="349486" cy="304975"/>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49"/>
          <p:cNvGrpSpPr/>
          <p:nvPr/>
        </p:nvGrpSpPr>
        <p:grpSpPr>
          <a:xfrm>
            <a:off x="608826" y="1061734"/>
            <a:ext cx="310532" cy="378678"/>
            <a:chOff x="596350" y="929175"/>
            <a:chExt cx="407950" cy="497475"/>
          </a:xfrm>
        </p:grpSpPr>
        <p:sp>
          <p:nvSpPr>
            <p:cNvPr id="951" name="Google Shape;951;p4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9"/>
            <p:cNvSpPr/>
            <p:nvPr/>
          </p:nvSpPr>
          <p:spPr>
            <a:xfrm>
              <a:off x="688900" y="1256150"/>
              <a:ext cx="133975" cy="25"/>
            </a:xfrm>
            <a:custGeom>
              <a:avLst/>
              <a:gdLst/>
              <a:ahLst/>
              <a:cxnLst/>
              <a:rect l="l" t="t" r="r" b="b"/>
              <a:pathLst>
                <a:path w="5359" h="1" fill="none" extrusionOk="0">
                  <a:moveTo>
                    <a:pt x="5358"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9"/>
            <p:cNvSpPr/>
            <p:nvPr/>
          </p:nvSpPr>
          <p:spPr>
            <a:xfrm>
              <a:off x="688900" y="1201350"/>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9"/>
            <p:cNvSpPr/>
            <p:nvPr/>
          </p:nvSpPr>
          <p:spPr>
            <a:xfrm>
              <a:off x="688900" y="1145950"/>
              <a:ext cx="255750" cy="25"/>
            </a:xfrm>
            <a:custGeom>
              <a:avLst/>
              <a:gdLst/>
              <a:ahLst/>
              <a:cxnLst/>
              <a:rect l="l" t="t" r="r" b="b"/>
              <a:pathLst>
                <a:path w="10230" h="1" fill="none" extrusionOk="0">
                  <a:moveTo>
                    <a:pt x="10229"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9"/>
            <p:cNvSpPr/>
            <p:nvPr/>
          </p:nvSpPr>
          <p:spPr>
            <a:xfrm>
              <a:off x="688900" y="1090525"/>
              <a:ext cx="255750" cy="25"/>
            </a:xfrm>
            <a:custGeom>
              <a:avLst/>
              <a:gdLst/>
              <a:ahLst/>
              <a:cxnLst/>
              <a:rect l="l" t="t" r="r" b="b"/>
              <a:pathLst>
                <a:path w="10230" h="1" fill="none" extrusionOk="0">
                  <a:moveTo>
                    <a:pt x="1022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49"/>
          <p:cNvGrpSpPr/>
          <p:nvPr/>
        </p:nvGrpSpPr>
        <p:grpSpPr>
          <a:xfrm>
            <a:off x="1627064" y="1116902"/>
            <a:ext cx="316126" cy="270683"/>
            <a:chOff x="1934025" y="1001650"/>
            <a:chExt cx="415300" cy="355600"/>
          </a:xfrm>
        </p:grpSpPr>
        <p:sp>
          <p:nvSpPr>
            <p:cNvPr id="959" name="Google Shape;959;p49"/>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9"/>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9"/>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9"/>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49"/>
          <p:cNvSpPr/>
          <p:nvPr/>
        </p:nvSpPr>
        <p:spPr>
          <a:xfrm>
            <a:off x="2137830" y="1094183"/>
            <a:ext cx="317953" cy="316107"/>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9"/>
          <p:cNvSpPr/>
          <p:nvPr/>
        </p:nvSpPr>
        <p:spPr>
          <a:xfrm>
            <a:off x="2649966" y="1109940"/>
            <a:ext cx="317040" cy="284594"/>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9"/>
          <p:cNvSpPr/>
          <p:nvPr/>
        </p:nvSpPr>
        <p:spPr>
          <a:xfrm>
            <a:off x="3166269" y="1112261"/>
            <a:ext cx="307772" cy="27995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9"/>
          <p:cNvSpPr/>
          <p:nvPr/>
        </p:nvSpPr>
        <p:spPr>
          <a:xfrm>
            <a:off x="3688148" y="1115040"/>
            <a:ext cx="287372" cy="2743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7" name="Google Shape;967;p49"/>
          <p:cNvGrpSpPr/>
          <p:nvPr/>
        </p:nvGrpSpPr>
        <p:grpSpPr>
          <a:xfrm>
            <a:off x="4184981" y="1096502"/>
            <a:ext cx="317040" cy="317497"/>
            <a:chOff x="5294400" y="974850"/>
            <a:chExt cx="416500" cy="417100"/>
          </a:xfrm>
        </p:grpSpPr>
        <p:sp>
          <p:nvSpPr>
            <p:cNvPr id="968" name="Google Shape;968;p49"/>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9"/>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49"/>
          <p:cNvGrpSpPr/>
          <p:nvPr/>
        </p:nvGrpSpPr>
        <p:grpSpPr>
          <a:xfrm>
            <a:off x="4658657" y="1060821"/>
            <a:ext cx="393046" cy="382846"/>
            <a:chOff x="5916675" y="927975"/>
            <a:chExt cx="516350" cy="502950"/>
          </a:xfrm>
        </p:grpSpPr>
        <p:sp>
          <p:nvSpPr>
            <p:cNvPr id="971" name="Google Shape;971;p49"/>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9"/>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49"/>
          <p:cNvGrpSpPr/>
          <p:nvPr/>
        </p:nvGrpSpPr>
        <p:grpSpPr>
          <a:xfrm>
            <a:off x="584715" y="1648962"/>
            <a:ext cx="354110" cy="239169"/>
            <a:chOff x="564675" y="1700625"/>
            <a:chExt cx="465200" cy="314200"/>
          </a:xfrm>
        </p:grpSpPr>
        <p:sp>
          <p:nvSpPr>
            <p:cNvPr id="974" name="Google Shape;974;p49"/>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9"/>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9"/>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49"/>
          <p:cNvGrpSpPr/>
          <p:nvPr/>
        </p:nvGrpSpPr>
        <p:grpSpPr>
          <a:xfrm>
            <a:off x="1096393" y="1590559"/>
            <a:ext cx="354110" cy="346708"/>
            <a:chOff x="1236875" y="1623900"/>
            <a:chExt cx="465200" cy="455475"/>
          </a:xfrm>
        </p:grpSpPr>
        <p:sp>
          <p:nvSpPr>
            <p:cNvPr id="978" name="Google Shape;978;p49"/>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9"/>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9"/>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9"/>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9"/>
            <p:cNvSpPr/>
            <p:nvPr/>
          </p:nvSpPr>
          <p:spPr>
            <a:xfrm>
              <a:off x="1402500" y="1810225"/>
              <a:ext cx="133975" cy="25"/>
            </a:xfrm>
            <a:custGeom>
              <a:avLst/>
              <a:gdLst/>
              <a:ahLst/>
              <a:cxnLst/>
              <a:rect l="l" t="t" r="r" b="b"/>
              <a:pathLst>
                <a:path w="5359" h="1" fill="none" extrusionOk="0">
                  <a:moveTo>
                    <a:pt x="0" y="0"/>
                  </a:moveTo>
                  <a:lnTo>
                    <a:pt x="535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9"/>
            <p:cNvSpPr/>
            <p:nvPr/>
          </p:nvSpPr>
          <p:spPr>
            <a:xfrm>
              <a:off x="1402500" y="1844325"/>
              <a:ext cx="133975" cy="25"/>
            </a:xfrm>
            <a:custGeom>
              <a:avLst/>
              <a:gdLst/>
              <a:ahLst/>
              <a:cxnLst/>
              <a:rect l="l" t="t" r="r" b="b"/>
              <a:pathLst>
                <a:path w="5359" h="1" fill="none" extrusionOk="0">
                  <a:moveTo>
                    <a:pt x="0" y="0"/>
                  </a:moveTo>
                  <a:lnTo>
                    <a:pt x="535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9"/>
            <p:cNvSpPr/>
            <p:nvPr/>
          </p:nvSpPr>
          <p:spPr>
            <a:xfrm>
              <a:off x="1402500" y="1878425"/>
              <a:ext cx="85250" cy="25"/>
            </a:xfrm>
            <a:custGeom>
              <a:avLst/>
              <a:gdLst/>
              <a:ahLst/>
              <a:cxnLst/>
              <a:rect l="l" t="t" r="r" b="b"/>
              <a:pathLst>
                <a:path w="3410" h="1" fill="none" extrusionOk="0">
                  <a:moveTo>
                    <a:pt x="0" y="0"/>
                  </a:moveTo>
                  <a:lnTo>
                    <a:pt x="341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49"/>
          <p:cNvGrpSpPr/>
          <p:nvPr/>
        </p:nvGrpSpPr>
        <p:grpSpPr>
          <a:xfrm>
            <a:off x="1619185" y="1597981"/>
            <a:ext cx="331883" cy="331864"/>
            <a:chOff x="1923675" y="1633650"/>
            <a:chExt cx="436000" cy="435975"/>
          </a:xfrm>
        </p:grpSpPr>
        <p:sp>
          <p:nvSpPr>
            <p:cNvPr id="986" name="Google Shape;986;p49"/>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9"/>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9"/>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9"/>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9"/>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9"/>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49"/>
          <p:cNvGrpSpPr/>
          <p:nvPr/>
        </p:nvGrpSpPr>
        <p:grpSpPr>
          <a:xfrm>
            <a:off x="2129475" y="1596591"/>
            <a:ext cx="334643" cy="334643"/>
            <a:chOff x="2594050" y="1631825"/>
            <a:chExt cx="439625" cy="439625"/>
          </a:xfrm>
        </p:grpSpPr>
        <p:sp>
          <p:nvSpPr>
            <p:cNvPr id="993" name="Google Shape;993;p4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9"/>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49"/>
          <p:cNvSpPr/>
          <p:nvPr/>
        </p:nvSpPr>
        <p:spPr>
          <a:xfrm>
            <a:off x="2655979" y="161142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49"/>
          <p:cNvGrpSpPr/>
          <p:nvPr/>
        </p:nvGrpSpPr>
        <p:grpSpPr>
          <a:xfrm>
            <a:off x="3184346" y="1571567"/>
            <a:ext cx="271615" cy="384691"/>
            <a:chOff x="3979850" y="1598950"/>
            <a:chExt cx="356825" cy="505375"/>
          </a:xfrm>
        </p:grpSpPr>
        <p:sp>
          <p:nvSpPr>
            <p:cNvPr id="999" name="Google Shape;999;p49"/>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9"/>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49"/>
          <p:cNvGrpSpPr/>
          <p:nvPr/>
        </p:nvGrpSpPr>
        <p:grpSpPr>
          <a:xfrm>
            <a:off x="3652921" y="1654062"/>
            <a:ext cx="357821" cy="219701"/>
            <a:chOff x="4595425" y="1707325"/>
            <a:chExt cx="470075" cy="288625"/>
          </a:xfrm>
        </p:grpSpPr>
        <p:sp>
          <p:nvSpPr>
            <p:cNvPr id="1002" name="Google Shape;1002;p49"/>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9"/>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9"/>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9"/>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9"/>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49"/>
          <p:cNvGrpSpPr/>
          <p:nvPr/>
        </p:nvGrpSpPr>
        <p:grpSpPr>
          <a:xfrm>
            <a:off x="4181746" y="1600302"/>
            <a:ext cx="323529" cy="327221"/>
            <a:chOff x="5290150" y="1636700"/>
            <a:chExt cx="425025" cy="429875"/>
          </a:xfrm>
        </p:grpSpPr>
        <p:sp>
          <p:nvSpPr>
            <p:cNvPr id="1008" name="Google Shape;1008;p49"/>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9"/>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49"/>
          <p:cNvGrpSpPr/>
          <p:nvPr/>
        </p:nvGrpSpPr>
        <p:grpSpPr>
          <a:xfrm>
            <a:off x="4692492" y="1590559"/>
            <a:ext cx="325375" cy="341151"/>
            <a:chOff x="5961125" y="1623900"/>
            <a:chExt cx="427450" cy="448175"/>
          </a:xfrm>
        </p:grpSpPr>
        <p:sp>
          <p:nvSpPr>
            <p:cNvPr id="1011" name="Google Shape;1011;p49"/>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9"/>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9"/>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9"/>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9"/>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9"/>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9"/>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49"/>
          <p:cNvGrpSpPr/>
          <p:nvPr/>
        </p:nvGrpSpPr>
        <p:grpSpPr>
          <a:xfrm>
            <a:off x="5193038" y="1599370"/>
            <a:ext cx="347621" cy="329086"/>
            <a:chOff x="6618700" y="1635475"/>
            <a:chExt cx="456675" cy="432325"/>
          </a:xfrm>
        </p:grpSpPr>
        <p:sp>
          <p:nvSpPr>
            <p:cNvPr id="1019" name="Google Shape;1019;p49"/>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9"/>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9"/>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9"/>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9"/>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49"/>
          <p:cNvGrpSpPr/>
          <p:nvPr/>
        </p:nvGrpSpPr>
        <p:grpSpPr>
          <a:xfrm>
            <a:off x="624107" y="2127738"/>
            <a:ext cx="275326" cy="295707"/>
            <a:chOff x="616425" y="2329600"/>
            <a:chExt cx="361700" cy="388475"/>
          </a:xfrm>
        </p:grpSpPr>
        <p:sp>
          <p:nvSpPr>
            <p:cNvPr id="1025" name="Google Shape;1025;p49"/>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9"/>
            <p:cNvSpPr/>
            <p:nvPr/>
          </p:nvSpPr>
          <p:spPr>
            <a:xfrm>
              <a:off x="704725" y="2545750"/>
              <a:ext cx="185125" cy="25"/>
            </a:xfrm>
            <a:custGeom>
              <a:avLst/>
              <a:gdLst/>
              <a:ahLst/>
              <a:cxnLst/>
              <a:rect l="l" t="t" r="r" b="b"/>
              <a:pathLst>
                <a:path w="7405" h="1" fill="none" extrusionOk="0">
                  <a:moveTo>
                    <a:pt x="7404"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9"/>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9"/>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9"/>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9"/>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9"/>
            <p:cNvSpPr/>
            <p:nvPr/>
          </p:nvSpPr>
          <p:spPr>
            <a:xfrm>
              <a:off x="766825" y="2388050"/>
              <a:ext cx="60925" cy="25"/>
            </a:xfrm>
            <a:custGeom>
              <a:avLst/>
              <a:gdLst/>
              <a:ahLst/>
              <a:cxnLst/>
              <a:rect l="l" t="t" r="r" b="b"/>
              <a:pathLst>
                <a:path w="2437" h="1" fill="none" extrusionOk="0">
                  <a:moveTo>
                    <a:pt x="2436"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9"/>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49"/>
          <p:cNvGrpSpPr/>
          <p:nvPr/>
        </p:nvGrpSpPr>
        <p:grpSpPr>
          <a:xfrm>
            <a:off x="1128383" y="2130516"/>
            <a:ext cx="290150" cy="290150"/>
            <a:chOff x="1278900" y="2333250"/>
            <a:chExt cx="381175" cy="381175"/>
          </a:xfrm>
        </p:grpSpPr>
        <p:sp>
          <p:nvSpPr>
            <p:cNvPr id="1034" name="Google Shape;1034;p49"/>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9"/>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9"/>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9"/>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49"/>
          <p:cNvGrpSpPr/>
          <p:nvPr/>
        </p:nvGrpSpPr>
        <p:grpSpPr>
          <a:xfrm>
            <a:off x="1640042" y="2130516"/>
            <a:ext cx="290169" cy="290150"/>
            <a:chOff x="1951075" y="2333250"/>
            <a:chExt cx="381200" cy="381175"/>
          </a:xfrm>
        </p:grpSpPr>
        <p:sp>
          <p:nvSpPr>
            <p:cNvPr id="1039" name="Google Shape;1039;p49"/>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9"/>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9"/>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9"/>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 name="Google Shape;1043;p49"/>
          <p:cNvGrpSpPr/>
          <p:nvPr/>
        </p:nvGrpSpPr>
        <p:grpSpPr>
          <a:xfrm>
            <a:off x="2151721" y="2130516"/>
            <a:ext cx="290150" cy="290150"/>
            <a:chOff x="2623275" y="2333250"/>
            <a:chExt cx="381175" cy="381175"/>
          </a:xfrm>
        </p:grpSpPr>
        <p:sp>
          <p:nvSpPr>
            <p:cNvPr id="1044" name="Google Shape;1044;p49"/>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9"/>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9"/>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9"/>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49"/>
          <p:cNvGrpSpPr/>
          <p:nvPr/>
        </p:nvGrpSpPr>
        <p:grpSpPr>
          <a:xfrm>
            <a:off x="2731070" y="2080467"/>
            <a:ext cx="154809" cy="386556"/>
            <a:chOff x="3384375" y="2267500"/>
            <a:chExt cx="203375" cy="507825"/>
          </a:xfrm>
        </p:grpSpPr>
        <p:sp>
          <p:nvSpPr>
            <p:cNvPr id="1049" name="Google Shape;1049;p49"/>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9"/>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49"/>
          <p:cNvGrpSpPr/>
          <p:nvPr/>
        </p:nvGrpSpPr>
        <p:grpSpPr>
          <a:xfrm>
            <a:off x="3768319" y="2129584"/>
            <a:ext cx="127006" cy="288305"/>
            <a:chOff x="4747025" y="2332025"/>
            <a:chExt cx="166850" cy="378750"/>
          </a:xfrm>
        </p:grpSpPr>
        <p:sp>
          <p:nvSpPr>
            <p:cNvPr id="1052" name="Google Shape;1052;p49"/>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9"/>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49"/>
          <p:cNvGrpSpPr/>
          <p:nvPr/>
        </p:nvGrpSpPr>
        <p:grpSpPr>
          <a:xfrm>
            <a:off x="3254338" y="2082313"/>
            <a:ext cx="131631" cy="382846"/>
            <a:chOff x="4071800" y="2269925"/>
            <a:chExt cx="172925" cy="502950"/>
          </a:xfrm>
        </p:grpSpPr>
        <p:sp>
          <p:nvSpPr>
            <p:cNvPr id="1055" name="Google Shape;1055;p49"/>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9"/>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7" name="Google Shape;1057;p49"/>
          <p:cNvSpPr/>
          <p:nvPr/>
        </p:nvSpPr>
        <p:spPr>
          <a:xfrm>
            <a:off x="4198438" y="2122644"/>
            <a:ext cx="290150" cy="305907"/>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8" name="Google Shape;1058;p49"/>
          <p:cNvGrpSpPr/>
          <p:nvPr/>
        </p:nvGrpSpPr>
        <p:grpSpPr>
          <a:xfrm>
            <a:off x="4701303" y="2128194"/>
            <a:ext cx="313329" cy="294794"/>
            <a:chOff x="5972700" y="2330200"/>
            <a:chExt cx="411625" cy="387275"/>
          </a:xfrm>
        </p:grpSpPr>
        <p:sp>
          <p:nvSpPr>
            <p:cNvPr id="1059" name="Google Shape;1059;p4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 name="Google Shape;1061;p49"/>
          <p:cNvGrpSpPr/>
          <p:nvPr/>
        </p:nvGrpSpPr>
        <p:grpSpPr>
          <a:xfrm>
            <a:off x="712177" y="2606494"/>
            <a:ext cx="99203" cy="361532"/>
            <a:chOff x="732125" y="2958550"/>
            <a:chExt cx="130325" cy="474950"/>
          </a:xfrm>
        </p:grpSpPr>
        <p:sp>
          <p:nvSpPr>
            <p:cNvPr id="1062" name="Google Shape;1062;p49"/>
            <p:cNvSpPr/>
            <p:nvPr/>
          </p:nvSpPr>
          <p:spPr>
            <a:xfrm>
              <a:off x="732125" y="2958550"/>
              <a:ext cx="130325" cy="474950"/>
            </a:xfrm>
            <a:custGeom>
              <a:avLst/>
              <a:gdLst/>
              <a:ahLst/>
              <a:cxnLst/>
              <a:rect l="l" t="t" r="r" b="b"/>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9"/>
            <p:cNvSpPr/>
            <p:nvPr/>
          </p:nvSpPr>
          <p:spPr>
            <a:xfrm>
              <a:off x="756475" y="3090675"/>
              <a:ext cx="81625" cy="318475"/>
            </a:xfrm>
            <a:custGeom>
              <a:avLst/>
              <a:gdLst/>
              <a:ahLst/>
              <a:cxnLst/>
              <a:rect l="l" t="t" r="r" b="b"/>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9"/>
            <p:cNvSpPr/>
            <p:nvPr/>
          </p:nvSpPr>
          <p:spPr>
            <a:xfrm>
              <a:off x="802750" y="3129050"/>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9"/>
            <p:cNvSpPr/>
            <p:nvPr/>
          </p:nvSpPr>
          <p:spPr>
            <a:xfrm>
              <a:off x="802750" y="3162525"/>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9"/>
            <p:cNvSpPr/>
            <p:nvPr/>
          </p:nvSpPr>
          <p:spPr>
            <a:xfrm>
              <a:off x="802750" y="3196025"/>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9"/>
            <p:cNvSpPr/>
            <p:nvPr/>
          </p:nvSpPr>
          <p:spPr>
            <a:xfrm>
              <a:off x="802750" y="3229500"/>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9"/>
            <p:cNvSpPr/>
            <p:nvPr/>
          </p:nvSpPr>
          <p:spPr>
            <a:xfrm>
              <a:off x="802750" y="3263000"/>
              <a:ext cx="13425" cy="25"/>
            </a:xfrm>
            <a:custGeom>
              <a:avLst/>
              <a:gdLst/>
              <a:ahLst/>
              <a:cxnLst/>
              <a:rect l="l" t="t" r="r" b="b"/>
              <a:pathLst>
                <a:path w="537" h="1" fill="none" extrusionOk="0">
                  <a:moveTo>
                    <a:pt x="536"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9"/>
            <p:cNvSpPr/>
            <p:nvPr/>
          </p:nvSpPr>
          <p:spPr>
            <a:xfrm>
              <a:off x="802750" y="3296475"/>
              <a:ext cx="13425" cy="25"/>
            </a:xfrm>
            <a:custGeom>
              <a:avLst/>
              <a:gdLst/>
              <a:ahLst/>
              <a:cxnLst/>
              <a:rect l="l" t="t" r="r" b="b"/>
              <a:pathLst>
                <a:path w="537" h="1" fill="none" extrusionOk="0">
                  <a:moveTo>
                    <a:pt x="536"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49"/>
          <p:cNvSpPr/>
          <p:nvPr/>
        </p:nvSpPr>
        <p:spPr>
          <a:xfrm>
            <a:off x="1633097" y="2592134"/>
            <a:ext cx="304061" cy="390267"/>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9"/>
          <p:cNvSpPr/>
          <p:nvPr/>
        </p:nvSpPr>
        <p:spPr>
          <a:xfrm>
            <a:off x="1160810" y="2592134"/>
            <a:ext cx="225277" cy="390267"/>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49"/>
          <p:cNvGrpSpPr/>
          <p:nvPr/>
        </p:nvGrpSpPr>
        <p:grpSpPr>
          <a:xfrm>
            <a:off x="2121140" y="2618084"/>
            <a:ext cx="351332" cy="332797"/>
            <a:chOff x="2583100" y="2973775"/>
            <a:chExt cx="461550" cy="437200"/>
          </a:xfrm>
        </p:grpSpPr>
        <p:sp>
          <p:nvSpPr>
            <p:cNvPr id="1073" name="Google Shape;1073;p49"/>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9"/>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49"/>
          <p:cNvSpPr/>
          <p:nvPr/>
        </p:nvSpPr>
        <p:spPr>
          <a:xfrm>
            <a:off x="3670526" y="262597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49"/>
          <p:cNvGrpSpPr/>
          <p:nvPr/>
        </p:nvGrpSpPr>
        <p:grpSpPr>
          <a:xfrm>
            <a:off x="4149300" y="2643584"/>
            <a:ext cx="393978" cy="292929"/>
            <a:chOff x="5247525" y="3007275"/>
            <a:chExt cx="517575" cy="384825"/>
          </a:xfrm>
        </p:grpSpPr>
        <p:sp>
          <p:nvSpPr>
            <p:cNvPr id="1077" name="Google Shape;1077;p49"/>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9"/>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49"/>
          <p:cNvGrpSpPr/>
          <p:nvPr/>
        </p:nvGrpSpPr>
        <p:grpSpPr>
          <a:xfrm>
            <a:off x="3163032" y="2626895"/>
            <a:ext cx="310532" cy="317040"/>
            <a:chOff x="3951850" y="2985350"/>
            <a:chExt cx="407950" cy="416500"/>
          </a:xfrm>
        </p:grpSpPr>
        <p:sp>
          <p:nvSpPr>
            <p:cNvPr id="1080" name="Google Shape;1080;p49"/>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9"/>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9"/>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9"/>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49"/>
          <p:cNvGrpSpPr/>
          <p:nvPr/>
        </p:nvGrpSpPr>
        <p:grpSpPr>
          <a:xfrm>
            <a:off x="587969" y="3160819"/>
            <a:ext cx="359667" cy="276239"/>
            <a:chOff x="568950" y="3686775"/>
            <a:chExt cx="472500" cy="362900"/>
          </a:xfrm>
        </p:grpSpPr>
        <p:sp>
          <p:nvSpPr>
            <p:cNvPr id="1085" name="Google Shape;1085;p49"/>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9"/>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9"/>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9"/>
          <p:cNvSpPr/>
          <p:nvPr/>
        </p:nvSpPr>
        <p:spPr>
          <a:xfrm>
            <a:off x="4732819" y="2611145"/>
            <a:ext cx="244726" cy="352264"/>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49"/>
          <p:cNvGrpSpPr/>
          <p:nvPr/>
        </p:nvGrpSpPr>
        <p:grpSpPr>
          <a:xfrm>
            <a:off x="1102426" y="3183998"/>
            <a:ext cx="342064" cy="229901"/>
            <a:chOff x="1244800" y="3717225"/>
            <a:chExt cx="449375" cy="302025"/>
          </a:xfrm>
        </p:grpSpPr>
        <p:sp>
          <p:nvSpPr>
            <p:cNvPr id="1090" name="Google Shape;1090;p49"/>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9"/>
            <p:cNvSpPr/>
            <p:nvPr/>
          </p:nvSpPr>
          <p:spPr>
            <a:xfrm>
              <a:off x="1244800" y="3795150"/>
              <a:ext cx="449375" cy="25"/>
            </a:xfrm>
            <a:custGeom>
              <a:avLst/>
              <a:gdLst/>
              <a:ahLst/>
              <a:cxnLst/>
              <a:rect l="l" t="t" r="r" b="b"/>
              <a:pathLst>
                <a:path w="17975" h="1" fill="none" extrusionOk="0">
                  <a:moveTo>
                    <a:pt x="17974"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9"/>
            <p:cNvSpPr/>
            <p:nvPr/>
          </p:nvSpPr>
          <p:spPr>
            <a:xfrm>
              <a:off x="1244800" y="3853000"/>
              <a:ext cx="449375" cy="25"/>
            </a:xfrm>
            <a:custGeom>
              <a:avLst/>
              <a:gdLst/>
              <a:ahLst/>
              <a:cxnLst/>
              <a:rect l="l" t="t" r="r" b="b"/>
              <a:pathLst>
                <a:path w="17975" h="1" fill="none" extrusionOk="0">
                  <a:moveTo>
                    <a:pt x="0" y="0"/>
                  </a:moveTo>
                  <a:lnTo>
                    <a:pt x="17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9"/>
            <p:cNvSpPr/>
            <p:nvPr/>
          </p:nvSpPr>
          <p:spPr>
            <a:xfrm>
              <a:off x="1302625" y="3893800"/>
              <a:ext cx="161375" cy="25"/>
            </a:xfrm>
            <a:custGeom>
              <a:avLst/>
              <a:gdLst/>
              <a:ahLst/>
              <a:cxnLst/>
              <a:rect l="l" t="t" r="r" b="b"/>
              <a:pathLst>
                <a:path w="6455" h="1" fill="none" extrusionOk="0">
                  <a:moveTo>
                    <a:pt x="6455"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9"/>
            <p:cNvSpPr/>
            <p:nvPr/>
          </p:nvSpPr>
          <p:spPr>
            <a:xfrm>
              <a:off x="1302625" y="3933975"/>
              <a:ext cx="110250" cy="25"/>
            </a:xfrm>
            <a:custGeom>
              <a:avLst/>
              <a:gdLst/>
              <a:ahLst/>
              <a:cxnLst/>
              <a:rect l="l" t="t" r="r" b="b"/>
              <a:pathLst>
                <a:path w="4410" h="1" fill="none" extrusionOk="0">
                  <a:moveTo>
                    <a:pt x="4409"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9"/>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49"/>
          <p:cNvGrpSpPr/>
          <p:nvPr/>
        </p:nvGrpSpPr>
        <p:grpSpPr>
          <a:xfrm>
            <a:off x="1618729" y="3166376"/>
            <a:ext cx="332797" cy="260026"/>
            <a:chOff x="1923075" y="3694075"/>
            <a:chExt cx="437200" cy="341600"/>
          </a:xfrm>
        </p:grpSpPr>
        <p:sp>
          <p:nvSpPr>
            <p:cNvPr id="1097" name="Google Shape;1097;p49"/>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9"/>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9"/>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9"/>
            <p:cNvSpPr/>
            <p:nvPr/>
          </p:nvSpPr>
          <p:spPr>
            <a:xfrm>
              <a:off x="2261000" y="3781750"/>
              <a:ext cx="48725" cy="108400"/>
            </a:xfrm>
            <a:custGeom>
              <a:avLst/>
              <a:gdLst/>
              <a:ahLst/>
              <a:cxnLst/>
              <a:rect l="l" t="t" r="r" b="b"/>
              <a:pathLst>
                <a:path w="1949" h="4336" fill="none" extrusionOk="0">
                  <a:moveTo>
                    <a:pt x="1" y="4336"/>
                  </a:moveTo>
                  <a:lnTo>
                    <a:pt x="1949"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9"/>
            <p:cNvSpPr/>
            <p:nvPr/>
          </p:nvSpPr>
          <p:spPr>
            <a:xfrm>
              <a:off x="2225675" y="3780550"/>
              <a:ext cx="32300" cy="113875"/>
            </a:xfrm>
            <a:custGeom>
              <a:avLst/>
              <a:gdLst/>
              <a:ahLst/>
              <a:cxnLst/>
              <a:rect l="l" t="t" r="r" b="b"/>
              <a:pathLst>
                <a:path w="1292" h="4555" fill="none" extrusionOk="0">
                  <a:moveTo>
                    <a:pt x="1" y="4554"/>
                  </a:moveTo>
                  <a:lnTo>
                    <a:pt x="129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9"/>
            <p:cNvSpPr/>
            <p:nvPr/>
          </p:nvSpPr>
          <p:spPr>
            <a:xfrm>
              <a:off x="2190375" y="3779325"/>
              <a:ext cx="15850" cy="119350"/>
            </a:xfrm>
            <a:custGeom>
              <a:avLst/>
              <a:gdLst/>
              <a:ahLst/>
              <a:cxnLst/>
              <a:rect l="l" t="t" r="r" b="b"/>
              <a:pathLst>
                <a:path w="634" h="4774" fill="none" extrusionOk="0">
                  <a:moveTo>
                    <a:pt x="0" y="4774"/>
                  </a:moveTo>
                  <a:lnTo>
                    <a:pt x="63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9"/>
            <p:cNvSpPr/>
            <p:nvPr/>
          </p:nvSpPr>
          <p:spPr>
            <a:xfrm>
              <a:off x="2154450" y="3777500"/>
              <a:ext cx="1250" cy="126050"/>
            </a:xfrm>
            <a:custGeom>
              <a:avLst/>
              <a:gdLst/>
              <a:ahLst/>
              <a:cxnLst/>
              <a:rect l="l" t="t" r="r" b="b"/>
              <a:pathLst>
                <a:path w="50" h="5042" fill="none" extrusionOk="0">
                  <a:moveTo>
                    <a:pt x="49" y="5042"/>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9"/>
            <p:cNvSpPr/>
            <p:nvPr/>
          </p:nvSpPr>
          <p:spPr>
            <a:xfrm>
              <a:off x="2103300" y="3776275"/>
              <a:ext cx="17075" cy="131550"/>
            </a:xfrm>
            <a:custGeom>
              <a:avLst/>
              <a:gdLst/>
              <a:ahLst/>
              <a:cxnLst/>
              <a:rect l="l" t="t" r="r" b="b"/>
              <a:pathLst>
                <a:path w="683" h="5262" fill="none" extrusionOk="0">
                  <a:moveTo>
                    <a:pt x="683" y="526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2051550" y="3775050"/>
              <a:ext cx="34125" cy="137025"/>
            </a:xfrm>
            <a:custGeom>
              <a:avLst/>
              <a:gdLst/>
              <a:ahLst/>
              <a:cxnLst/>
              <a:rect l="l" t="t" r="r" b="b"/>
              <a:pathLst>
                <a:path w="1365" h="5481" fill="none" extrusionOk="0">
                  <a:moveTo>
                    <a:pt x="1364" y="548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9"/>
          <p:cNvGrpSpPr/>
          <p:nvPr/>
        </p:nvGrpSpPr>
        <p:grpSpPr>
          <a:xfrm>
            <a:off x="2133642" y="3162209"/>
            <a:ext cx="326307" cy="267904"/>
            <a:chOff x="2599525" y="3688600"/>
            <a:chExt cx="428675" cy="351950"/>
          </a:xfrm>
        </p:grpSpPr>
        <p:sp>
          <p:nvSpPr>
            <p:cNvPr id="1107" name="Google Shape;1107;p49"/>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49"/>
          <p:cNvGrpSpPr/>
          <p:nvPr/>
        </p:nvGrpSpPr>
        <p:grpSpPr>
          <a:xfrm>
            <a:off x="2661078" y="3143673"/>
            <a:ext cx="302215" cy="298029"/>
            <a:chOff x="3292425" y="3664250"/>
            <a:chExt cx="397025" cy="391525"/>
          </a:xfrm>
        </p:grpSpPr>
        <p:sp>
          <p:nvSpPr>
            <p:cNvPr id="1111" name="Google Shape;1111;p49"/>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49"/>
          <p:cNvGrpSpPr/>
          <p:nvPr/>
        </p:nvGrpSpPr>
        <p:grpSpPr>
          <a:xfrm>
            <a:off x="3148189" y="3182133"/>
            <a:ext cx="334662" cy="242880"/>
            <a:chOff x="3932350" y="3714775"/>
            <a:chExt cx="439650" cy="319075"/>
          </a:xfrm>
        </p:grpSpPr>
        <p:sp>
          <p:nvSpPr>
            <p:cNvPr id="1115" name="Google Shape;1115;p49"/>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49"/>
          <p:cNvGrpSpPr/>
          <p:nvPr/>
        </p:nvGrpSpPr>
        <p:grpSpPr>
          <a:xfrm>
            <a:off x="3659867" y="3182133"/>
            <a:ext cx="334643" cy="242880"/>
            <a:chOff x="4604550" y="3714775"/>
            <a:chExt cx="439625" cy="319075"/>
          </a:xfrm>
        </p:grpSpPr>
        <p:sp>
          <p:nvSpPr>
            <p:cNvPr id="1121" name="Google Shape;1121;p49"/>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49"/>
          <p:cNvGrpSpPr/>
          <p:nvPr/>
        </p:nvGrpSpPr>
        <p:grpSpPr>
          <a:xfrm>
            <a:off x="4183592" y="3157108"/>
            <a:ext cx="319818" cy="284137"/>
            <a:chOff x="5292575" y="3681900"/>
            <a:chExt cx="420150" cy="373275"/>
          </a:xfrm>
        </p:grpSpPr>
        <p:sp>
          <p:nvSpPr>
            <p:cNvPr id="1124" name="Google Shape;1124;p49"/>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49"/>
          <p:cNvGrpSpPr/>
          <p:nvPr/>
        </p:nvGrpSpPr>
        <p:grpSpPr>
          <a:xfrm>
            <a:off x="4677192" y="3120951"/>
            <a:ext cx="355975" cy="355975"/>
            <a:chOff x="5941025" y="3634400"/>
            <a:chExt cx="467650" cy="467650"/>
          </a:xfrm>
        </p:grpSpPr>
        <p:sp>
          <p:nvSpPr>
            <p:cNvPr id="1132" name="Google Shape;1132;p4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49"/>
          <p:cNvGrpSpPr/>
          <p:nvPr/>
        </p:nvGrpSpPr>
        <p:grpSpPr>
          <a:xfrm>
            <a:off x="5211593" y="3143673"/>
            <a:ext cx="310532" cy="310551"/>
            <a:chOff x="6643075" y="3664250"/>
            <a:chExt cx="407950" cy="407975"/>
          </a:xfrm>
        </p:grpSpPr>
        <p:sp>
          <p:nvSpPr>
            <p:cNvPr id="1139" name="Google Shape;1139;p4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 name="Google Shape;1141;p49"/>
          <p:cNvGrpSpPr/>
          <p:nvPr/>
        </p:nvGrpSpPr>
        <p:grpSpPr>
          <a:xfrm>
            <a:off x="593525" y="3642373"/>
            <a:ext cx="336507" cy="336488"/>
            <a:chOff x="576250" y="4319400"/>
            <a:chExt cx="442075" cy="442050"/>
          </a:xfrm>
        </p:grpSpPr>
        <p:sp>
          <p:nvSpPr>
            <p:cNvPr id="1142" name="Google Shape;1142;p4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49"/>
          <p:cNvSpPr/>
          <p:nvPr/>
        </p:nvSpPr>
        <p:spPr>
          <a:xfrm>
            <a:off x="1091294" y="3707734"/>
            <a:ext cx="364310" cy="205790"/>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3165812" y="3656276"/>
            <a:ext cx="308686" cy="30870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2654133" y="3675744"/>
            <a:ext cx="308686" cy="269769"/>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3676102" y="3654887"/>
            <a:ext cx="311464" cy="311483"/>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49"/>
          <p:cNvGrpSpPr/>
          <p:nvPr/>
        </p:nvGrpSpPr>
        <p:grpSpPr>
          <a:xfrm>
            <a:off x="4165057" y="3659520"/>
            <a:ext cx="356889" cy="294794"/>
            <a:chOff x="5268225" y="4341925"/>
            <a:chExt cx="468850" cy="387275"/>
          </a:xfrm>
        </p:grpSpPr>
        <p:sp>
          <p:nvSpPr>
            <p:cNvPr id="1151" name="Google Shape;1151;p49"/>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9"/>
            <p:cNvSpPr/>
            <p:nvPr/>
          </p:nvSpPr>
          <p:spPr>
            <a:xfrm>
              <a:off x="5447225" y="4615925"/>
              <a:ext cx="110850" cy="25"/>
            </a:xfrm>
            <a:custGeom>
              <a:avLst/>
              <a:gdLst/>
              <a:ahLst/>
              <a:cxnLst/>
              <a:rect l="l" t="t" r="r" b="b"/>
              <a:pathLst>
                <a:path w="4434" h="1" fill="none" extrusionOk="0">
                  <a:moveTo>
                    <a:pt x="1" y="0"/>
                  </a:moveTo>
                  <a:lnTo>
                    <a:pt x="443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9"/>
            <p:cNvSpPr/>
            <p:nvPr/>
          </p:nvSpPr>
          <p:spPr>
            <a:xfrm>
              <a:off x="5439925" y="4589125"/>
              <a:ext cx="125450" cy="25"/>
            </a:xfrm>
            <a:custGeom>
              <a:avLst/>
              <a:gdLst/>
              <a:ahLst/>
              <a:cxnLst/>
              <a:rect l="l" t="t" r="r" b="b"/>
              <a:pathLst>
                <a:path w="5018" h="1" fill="none" extrusionOk="0">
                  <a:moveTo>
                    <a:pt x="1" y="0"/>
                  </a:move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9"/>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 name="Google Shape;1159;p49"/>
          <p:cNvGrpSpPr/>
          <p:nvPr/>
        </p:nvGrpSpPr>
        <p:grpSpPr>
          <a:xfrm>
            <a:off x="4694814" y="3650252"/>
            <a:ext cx="320732" cy="320732"/>
            <a:chOff x="5964175" y="4329750"/>
            <a:chExt cx="421350" cy="421350"/>
          </a:xfrm>
        </p:grpSpPr>
        <p:sp>
          <p:nvSpPr>
            <p:cNvPr id="1160" name="Google Shape;1160;p49"/>
            <p:cNvSpPr/>
            <p:nvPr/>
          </p:nvSpPr>
          <p:spPr>
            <a:xfrm>
              <a:off x="5964175" y="4329750"/>
              <a:ext cx="421350" cy="421350"/>
            </a:xfrm>
            <a:custGeom>
              <a:avLst/>
              <a:gdLst/>
              <a:ahLst/>
              <a:cxnLst/>
              <a:rect l="l" t="t" r="r" b="b"/>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9"/>
            <p:cNvSpPr/>
            <p:nvPr/>
          </p:nvSpPr>
          <p:spPr>
            <a:xfrm>
              <a:off x="6322800" y="4360800"/>
              <a:ext cx="31675" cy="30475"/>
            </a:xfrm>
            <a:custGeom>
              <a:avLst/>
              <a:gdLst/>
              <a:ahLst/>
              <a:cxnLst/>
              <a:rect l="l" t="t" r="r" b="b"/>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49"/>
          <p:cNvGrpSpPr/>
          <p:nvPr/>
        </p:nvGrpSpPr>
        <p:grpSpPr>
          <a:xfrm>
            <a:off x="1104728" y="4161931"/>
            <a:ext cx="337440" cy="326307"/>
            <a:chOff x="1247825" y="5001950"/>
            <a:chExt cx="443300" cy="428675"/>
          </a:xfrm>
        </p:grpSpPr>
        <p:sp>
          <p:nvSpPr>
            <p:cNvPr id="1163" name="Google Shape;1163;p49"/>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9"/>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9"/>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9"/>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9"/>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9"/>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49"/>
          <p:cNvGrpSpPr/>
          <p:nvPr/>
        </p:nvGrpSpPr>
        <p:grpSpPr>
          <a:xfrm>
            <a:off x="1646531" y="4145698"/>
            <a:ext cx="277191" cy="353197"/>
            <a:chOff x="1959600" y="4980625"/>
            <a:chExt cx="364150" cy="464000"/>
          </a:xfrm>
        </p:grpSpPr>
        <p:sp>
          <p:nvSpPr>
            <p:cNvPr id="1170" name="Google Shape;1170;p49"/>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9"/>
            <p:cNvSpPr/>
            <p:nvPr/>
          </p:nvSpPr>
          <p:spPr>
            <a:xfrm>
              <a:off x="2053375" y="5121275"/>
              <a:ext cx="176600" cy="25"/>
            </a:xfrm>
            <a:custGeom>
              <a:avLst/>
              <a:gdLst/>
              <a:ahLst/>
              <a:cxnLst/>
              <a:rect l="l" t="t" r="r" b="b"/>
              <a:pathLst>
                <a:path w="7064" h="1" fill="none" extrusionOk="0">
                  <a:moveTo>
                    <a:pt x="1" y="1"/>
                  </a:moveTo>
                  <a:lnTo>
                    <a:pt x="70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9"/>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9"/>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9"/>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9"/>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9"/>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49"/>
          <p:cNvGrpSpPr/>
          <p:nvPr/>
        </p:nvGrpSpPr>
        <p:grpSpPr>
          <a:xfrm>
            <a:off x="2137829" y="4159152"/>
            <a:ext cx="317953" cy="326764"/>
            <a:chOff x="2605025" y="4998300"/>
            <a:chExt cx="417700" cy="429275"/>
          </a:xfrm>
        </p:grpSpPr>
        <p:sp>
          <p:nvSpPr>
            <p:cNvPr id="1178" name="Google Shape;1178;p49"/>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9"/>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9"/>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49"/>
          <p:cNvGrpSpPr/>
          <p:nvPr/>
        </p:nvGrpSpPr>
        <p:grpSpPr>
          <a:xfrm>
            <a:off x="2618451" y="4161931"/>
            <a:ext cx="380067" cy="316564"/>
            <a:chOff x="3236425" y="5001950"/>
            <a:chExt cx="499300" cy="415875"/>
          </a:xfrm>
        </p:grpSpPr>
        <p:sp>
          <p:nvSpPr>
            <p:cNvPr id="1182" name="Google Shape;1182;p49"/>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9"/>
            <p:cNvSpPr/>
            <p:nvPr/>
          </p:nvSpPr>
          <p:spPr>
            <a:xfrm>
              <a:off x="3294875" y="5330725"/>
              <a:ext cx="382400" cy="25"/>
            </a:xfrm>
            <a:custGeom>
              <a:avLst/>
              <a:gdLst/>
              <a:ahLst/>
              <a:cxnLst/>
              <a:rect l="l" t="t" r="r" b="b"/>
              <a:pathLst>
                <a:path w="15296" h="1" fill="none" extrusionOk="0">
                  <a:moveTo>
                    <a:pt x="0" y="1"/>
                  </a:moveTo>
                  <a:lnTo>
                    <a:pt x="152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9"/>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9"/>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9"/>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9"/>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49"/>
          <p:cNvGrpSpPr/>
          <p:nvPr/>
        </p:nvGrpSpPr>
        <p:grpSpPr>
          <a:xfrm>
            <a:off x="3175535" y="4145698"/>
            <a:ext cx="289237" cy="344386"/>
            <a:chOff x="3968275" y="4980625"/>
            <a:chExt cx="379975" cy="452425"/>
          </a:xfrm>
        </p:grpSpPr>
        <p:sp>
          <p:nvSpPr>
            <p:cNvPr id="1189" name="Google Shape;1189;p49"/>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9"/>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9"/>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49"/>
          <p:cNvGrpSpPr/>
          <p:nvPr/>
        </p:nvGrpSpPr>
        <p:grpSpPr>
          <a:xfrm>
            <a:off x="4674871" y="4222636"/>
            <a:ext cx="366175" cy="199320"/>
            <a:chOff x="5937975" y="5081700"/>
            <a:chExt cx="481050" cy="261850"/>
          </a:xfrm>
        </p:grpSpPr>
        <p:sp>
          <p:nvSpPr>
            <p:cNvPr id="1193" name="Google Shape;1193;p49"/>
            <p:cNvSpPr/>
            <p:nvPr/>
          </p:nvSpPr>
          <p:spPr>
            <a:xfrm>
              <a:off x="6104200" y="5081700"/>
              <a:ext cx="314825" cy="215575"/>
            </a:xfrm>
            <a:custGeom>
              <a:avLst/>
              <a:gdLst/>
              <a:ahLst/>
              <a:cxnLst/>
              <a:rect l="l" t="t" r="r" b="b"/>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9"/>
            <p:cNvSpPr/>
            <p:nvPr/>
          </p:nvSpPr>
          <p:spPr>
            <a:xfrm>
              <a:off x="5937975" y="5210175"/>
              <a:ext cx="333700" cy="133375"/>
            </a:xfrm>
            <a:custGeom>
              <a:avLst/>
              <a:gdLst/>
              <a:ahLst/>
              <a:cxnLst/>
              <a:rect l="l" t="t" r="r" b="b"/>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9"/>
            <p:cNvSpPr/>
            <p:nvPr/>
          </p:nvSpPr>
          <p:spPr>
            <a:xfrm>
              <a:off x="6352025" y="5109100"/>
              <a:ext cx="19500" cy="18900"/>
            </a:xfrm>
            <a:custGeom>
              <a:avLst/>
              <a:gdLst/>
              <a:ahLst/>
              <a:cxnLst/>
              <a:rect l="l" t="t" r="r" b="b"/>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49"/>
          <p:cNvGrpSpPr/>
          <p:nvPr/>
        </p:nvGrpSpPr>
        <p:grpSpPr>
          <a:xfrm>
            <a:off x="5234752" y="4184177"/>
            <a:ext cx="262804" cy="302196"/>
            <a:chOff x="6673500" y="5031175"/>
            <a:chExt cx="345250" cy="397000"/>
          </a:xfrm>
        </p:grpSpPr>
        <p:sp>
          <p:nvSpPr>
            <p:cNvPr id="1197" name="Google Shape;1197;p49"/>
            <p:cNvSpPr/>
            <p:nvPr/>
          </p:nvSpPr>
          <p:spPr>
            <a:xfrm>
              <a:off x="6731950" y="5031175"/>
              <a:ext cx="105375" cy="147375"/>
            </a:xfrm>
            <a:custGeom>
              <a:avLst/>
              <a:gdLst/>
              <a:ahLst/>
              <a:cxnLst/>
              <a:rect l="l" t="t" r="r" b="b"/>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a:off x="6673500" y="5146850"/>
              <a:ext cx="84050" cy="116925"/>
            </a:xfrm>
            <a:custGeom>
              <a:avLst/>
              <a:gdLst/>
              <a:ahLst/>
              <a:cxnLst/>
              <a:rect l="l" t="t" r="r" b="b"/>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a:off x="6859225" y="5033600"/>
              <a:ext cx="105350" cy="144950"/>
            </a:xfrm>
            <a:custGeom>
              <a:avLst/>
              <a:gdLst/>
              <a:ahLst/>
              <a:cxnLst/>
              <a:rect l="l" t="t" r="r" b="b"/>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a:off x="6931675" y="5150500"/>
              <a:ext cx="87075" cy="115725"/>
            </a:xfrm>
            <a:custGeom>
              <a:avLst/>
              <a:gdLst/>
              <a:ahLst/>
              <a:cxnLst/>
              <a:rect l="l" t="t" r="r" b="b"/>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a:off x="6715525" y="5180350"/>
              <a:ext cx="263050" cy="247825"/>
            </a:xfrm>
            <a:custGeom>
              <a:avLst/>
              <a:gdLst/>
              <a:ahLst/>
              <a:cxnLst/>
              <a:rect l="l" t="t" r="r" b="b"/>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49"/>
          <p:cNvGrpSpPr/>
          <p:nvPr/>
        </p:nvGrpSpPr>
        <p:grpSpPr>
          <a:xfrm>
            <a:off x="3144497" y="583891"/>
            <a:ext cx="351332" cy="313329"/>
            <a:chOff x="3927500" y="301425"/>
            <a:chExt cx="461550" cy="411625"/>
          </a:xfrm>
        </p:grpSpPr>
        <p:sp>
          <p:nvSpPr>
            <p:cNvPr id="1203" name="Google Shape;1203;p49"/>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9"/>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9"/>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9"/>
            <p:cNvSpPr/>
            <p:nvPr/>
          </p:nvSpPr>
          <p:spPr>
            <a:xfrm>
              <a:off x="3970725" y="558375"/>
              <a:ext cx="1850" cy="12200"/>
            </a:xfrm>
            <a:custGeom>
              <a:avLst/>
              <a:gdLst/>
              <a:ahLst/>
              <a:cxnLst/>
              <a:rect l="l" t="t" r="r" b="b"/>
              <a:pathLst>
                <a:path w="74" h="488" fill="none" extrusionOk="0">
                  <a:moveTo>
                    <a:pt x="0" y="488"/>
                  </a:moveTo>
                  <a:lnTo>
                    <a:pt x="7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9"/>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9"/>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9"/>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9"/>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9"/>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9"/>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9"/>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9"/>
            <p:cNvSpPr/>
            <p:nvPr/>
          </p:nvSpPr>
          <p:spPr>
            <a:xfrm>
              <a:off x="4141800" y="502975"/>
              <a:ext cx="3700" cy="11600"/>
            </a:xfrm>
            <a:custGeom>
              <a:avLst/>
              <a:gdLst/>
              <a:ahLst/>
              <a:cxnLst/>
              <a:rect l="l" t="t" r="r" b="b"/>
              <a:pathLst>
                <a:path w="148" h="464" fill="none" extrusionOk="0">
                  <a:moveTo>
                    <a:pt x="1" y="0"/>
                  </a:moveTo>
                  <a:lnTo>
                    <a:pt x="147"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9"/>
            <p:cNvSpPr/>
            <p:nvPr/>
          </p:nvSpPr>
          <p:spPr>
            <a:xfrm>
              <a:off x="4150950" y="533425"/>
              <a:ext cx="3675" cy="11575"/>
            </a:xfrm>
            <a:custGeom>
              <a:avLst/>
              <a:gdLst/>
              <a:ahLst/>
              <a:cxnLst/>
              <a:rect l="l" t="t" r="r" b="b"/>
              <a:pathLst>
                <a:path w="147" h="463" fill="none" extrusionOk="0">
                  <a:moveTo>
                    <a:pt x="0" y="0"/>
                  </a:moveTo>
                  <a:lnTo>
                    <a:pt x="146" y="46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9"/>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9"/>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9"/>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9"/>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9"/>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9"/>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9"/>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9"/>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9"/>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49"/>
          <p:cNvGrpSpPr/>
          <p:nvPr/>
        </p:nvGrpSpPr>
        <p:grpSpPr>
          <a:xfrm>
            <a:off x="5216217" y="589923"/>
            <a:ext cx="301283" cy="301283"/>
            <a:chOff x="6649150" y="309350"/>
            <a:chExt cx="395800" cy="395800"/>
          </a:xfrm>
        </p:grpSpPr>
        <p:sp>
          <p:nvSpPr>
            <p:cNvPr id="1231" name="Google Shape;1231;p49"/>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a:off x="6847025" y="333700"/>
              <a:ext cx="25" cy="29250"/>
            </a:xfrm>
            <a:custGeom>
              <a:avLst/>
              <a:gdLst/>
              <a:ahLst/>
              <a:cxnLst/>
              <a:rect l="l" t="t" r="r" b="b"/>
              <a:pathLst>
                <a:path w="1" h="1170" fill="none" extrusionOk="0">
                  <a:moveTo>
                    <a:pt x="1" y="1170"/>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a:off x="6760575" y="356850"/>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6696650" y="420775"/>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a:off x="6673500" y="507225"/>
              <a:ext cx="29250" cy="25"/>
            </a:xfrm>
            <a:custGeom>
              <a:avLst/>
              <a:gdLst/>
              <a:ahLst/>
              <a:cxnLst/>
              <a:rect l="l" t="t" r="r" b="b"/>
              <a:pathLst>
                <a:path w="1170" h="1" fill="none" extrusionOk="0">
                  <a:moveTo>
                    <a:pt x="1" y="1"/>
                  </a:moveTo>
                  <a:lnTo>
                    <a:pt x="117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a:off x="6696650" y="593700"/>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9"/>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9"/>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a:off x="6760575" y="657625"/>
              <a:ext cx="25" cy="25"/>
            </a:xfrm>
            <a:custGeom>
              <a:avLst/>
              <a:gdLst/>
              <a:ahLst/>
              <a:cxnLst/>
              <a:rect l="l" t="t" r="r" b="b"/>
              <a:pathLst>
                <a:path w="1" h="1" fill="none" extrusionOk="0">
                  <a:moveTo>
                    <a:pt x="1" y="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a:off x="6847025" y="651550"/>
              <a:ext cx="25" cy="29250"/>
            </a:xfrm>
            <a:custGeom>
              <a:avLst/>
              <a:gdLst/>
              <a:ahLst/>
              <a:cxnLst/>
              <a:rect l="l" t="t" r="r" b="b"/>
              <a:pathLst>
                <a:path w="1" h="1170" fill="none" extrusionOk="0">
                  <a:moveTo>
                    <a:pt x="1" y="0"/>
                  </a:moveTo>
                  <a:lnTo>
                    <a:pt x="1" y="116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a:off x="6933500" y="657625"/>
              <a:ext cx="25" cy="25"/>
            </a:xfrm>
            <a:custGeom>
              <a:avLst/>
              <a:gdLst/>
              <a:ahLst/>
              <a:cxnLst/>
              <a:rect l="l" t="t" r="r" b="b"/>
              <a:pathLst>
                <a:path w="1" h="1" fill="none" extrusionOk="0">
                  <a:moveTo>
                    <a:pt x="0"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a:off x="6997425" y="593700"/>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a:off x="6991350" y="507225"/>
              <a:ext cx="29250" cy="25"/>
            </a:xfrm>
            <a:custGeom>
              <a:avLst/>
              <a:gdLst/>
              <a:ahLst/>
              <a:cxnLst/>
              <a:rect l="l" t="t" r="r" b="b"/>
              <a:pathLst>
                <a:path w="1170" h="1" fill="none" extrusionOk="0">
                  <a:moveTo>
                    <a:pt x="1169" y="1"/>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a:off x="6997425" y="420775"/>
              <a:ext cx="25" cy="25"/>
            </a:xfrm>
            <a:custGeom>
              <a:avLst/>
              <a:gdLst/>
              <a:ahLst/>
              <a:cxnLst/>
              <a:rect l="l" t="t" r="r" b="b"/>
              <a:pathLst>
                <a:path w="1" h="1" fill="none" extrusionOk="0">
                  <a:moveTo>
                    <a:pt x="1" y="0"/>
                  </a:move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9"/>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a:off x="6933500" y="356850"/>
              <a:ext cx="25" cy="25"/>
            </a:xfrm>
            <a:custGeom>
              <a:avLst/>
              <a:gdLst/>
              <a:ahLst/>
              <a:cxnLst/>
              <a:rect l="l" t="t" r="r" b="b"/>
              <a:pathLst>
                <a:path w="1" h="1" fill="none" extrusionOk="0">
                  <a:moveTo>
                    <a:pt x="0" y="0"/>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9"/>
          <p:cNvGrpSpPr/>
          <p:nvPr/>
        </p:nvGrpSpPr>
        <p:grpSpPr>
          <a:xfrm>
            <a:off x="4702217" y="596869"/>
            <a:ext cx="305926" cy="289694"/>
            <a:chOff x="5973900" y="318475"/>
            <a:chExt cx="401900" cy="380575"/>
          </a:xfrm>
        </p:grpSpPr>
        <p:sp>
          <p:nvSpPr>
            <p:cNvPr id="1255" name="Google Shape;1255;p49"/>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9"/>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9"/>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9"/>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9"/>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9"/>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9"/>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9"/>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9"/>
            <p:cNvSpPr/>
            <p:nvPr/>
          </p:nvSpPr>
          <p:spPr>
            <a:xfrm>
              <a:off x="6024450" y="573000"/>
              <a:ext cx="300800" cy="25"/>
            </a:xfrm>
            <a:custGeom>
              <a:avLst/>
              <a:gdLst/>
              <a:ahLst/>
              <a:cxnLst/>
              <a:rect l="l" t="t" r="r" b="b"/>
              <a:pathLst>
                <a:path w="12032" h="1" fill="none" extrusionOk="0">
                  <a:moveTo>
                    <a:pt x="0" y="0"/>
                  </a:moveTo>
                  <a:lnTo>
                    <a:pt x="1203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9"/>
            <p:cNvSpPr/>
            <p:nvPr/>
          </p:nvSpPr>
          <p:spPr>
            <a:xfrm>
              <a:off x="6024450" y="514550"/>
              <a:ext cx="300800" cy="25"/>
            </a:xfrm>
            <a:custGeom>
              <a:avLst/>
              <a:gdLst/>
              <a:ahLst/>
              <a:cxnLst/>
              <a:rect l="l" t="t" r="r" b="b"/>
              <a:pathLst>
                <a:path w="12032" h="1" fill="none" extrusionOk="0">
                  <a:moveTo>
                    <a:pt x="0" y="0"/>
                  </a:moveTo>
                  <a:lnTo>
                    <a:pt x="12032"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9"/>
            <p:cNvSpPr/>
            <p:nvPr/>
          </p:nvSpPr>
          <p:spPr>
            <a:xfrm>
              <a:off x="6264950"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9"/>
            <p:cNvSpPr/>
            <p:nvPr/>
          </p:nvSpPr>
          <p:spPr>
            <a:xfrm>
              <a:off x="6204675" y="456100"/>
              <a:ext cx="25" cy="175375"/>
            </a:xfrm>
            <a:custGeom>
              <a:avLst/>
              <a:gdLst/>
              <a:ahLst/>
              <a:cxnLst/>
              <a:rect l="l" t="t" r="r" b="b"/>
              <a:pathLst>
                <a:path w="1" h="7015" fill="none" extrusionOk="0">
                  <a:moveTo>
                    <a:pt x="0" y="0"/>
                  </a:moveTo>
                  <a:lnTo>
                    <a:pt x="0"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9"/>
            <p:cNvSpPr/>
            <p:nvPr/>
          </p:nvSpPr>
          <p:spPr>
            <a:xfrm>
              <a:off x="6145000"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9"/>
            <p:cNvSpPr/>
            <p:nvPr/>
          </p:nvSpPr>
          <p:spPr>
            <a:xfrm>
              <a:off x="6084725" y="456100"/>
              <a:ext cx="25" cy="175375"/>
            </a:xfrm>
            <a:custGeom>
              <a:avLst/>
              <a:gdLst/>
              <a:ahLst/>
              <a:cxnLst/>
              <a:rect l="l" t="t" r="r" b="b"/>
              <a:pathLst>
                <a:path w="1" h="7015" fill="none" extrusionOk="0">
                  <a:moveTo>
                    <a:pt x="1" y="0"/>
                  </a:moveTo>
                  <a:lnTo>
                    <a:pt x="1" y="701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49"/>
          <p:cNvGrpSpPr/>
          <p:nvPr/>
        </p:nvGrpSpPr>
        <p:grpSpPr>
          <a:xfrm>
            <a:off x="1120504" y="1061734"/>
            <a:ext cx="310532" cy="378678"/>
            <a:chOff x="1268550" y="929175"/>
            <a:chExt cx="407950" cy="497475"/>
          </a:xfrm>
        </p:grpSpPr>
        <p:sp>
          <p:nvSpPr>
            <p:cNvPr id="1270" name="Google Shape;1270;p49"/>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9"/>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9"/>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49"/>
          <p:cNvGrpSpPr/>
          <p:nvPr/>
        </p:nvGrpSpPr>
        <p:grpSpPr>
          <a:xfrm>
            <a:off x="5183314" y="1076102"/>
            <a:ext cx="367089" cy="352264"/>
            <a:chOff x="6605925" y="948050"/>
            <a:chExt cx="482250" cy="462775"/>
          </a:xfrm>
        </p:grpSpPr>
        <p:sp>
          <p:nvSpPr>
            <p:cNvPr id="1274" name="Google Shape;1274;p49"/>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9"/>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9"/>
            <p:cNvSpPr/>
            <p:nvPr/>
          </p:nvSpPr>
          <p:spPr>
            <a:xfrm>
              <a:off x="6847025" y="948050"/>
              <a:ext cx="25" cy="23775"/>
            </a:xfrm>
            <a:custGeom>
              <a:avLst/>
              <a:gdLst/>
              <a:ahLst/>
              <a:cxnLst/>
              <a:rect l="l" t="t" r="r" b="b"/>
              <a:pathLst>
                <a:path w="1" h="951" fill="none" extrusionOk="0">
                  <a:moveTo>
                    <a:pt x="1" y="951"/>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9"/>
            <p:cNvSpPr/>
            <p:nvPr/>
          </p:nvSpPr>
          <p:spPr>
            <a:xfrm>
              <a:off x="6847025" y="1001025"/>
              <a:ext cx="25" cy="183900"/>
            </a:xfrm>
            <a:custGeom>
              <a:avLst/>
              <a:gdLst/>
              <a:ahLst/>
              <a:cxnLst/>
              <a:rect l="l" t="t" r="r" b="b"/>
              <a:pathLst>
                <a:path w="1" h="7356" fill="none" extrusionOk="0">
                  <a:moveTo>
                    <a:pt x="1" y="1"/>
                  </a:moveTo>
                  <a:lnTo>
                    <a:pt x="1" y="735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9"/>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9"/>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49"/>
          <p:cNvGrpSpPr/>
          <p:nvPr/>
        </p:nvGrpSpPr>
        <p:grpSpPr>
          <a:xfrm>
            <a:off x="5269063" y="2119384"/>
            <a:ext cx="195590" cy="310094"/>
            <a:chOff x="6718575" y="2318625"/>
            <a:chExt cx="256950" cy="407375"/>
          </a:xfrm>
        </p:grpSpPr>
        <p:sp>
          <p:nvSpPr>
            <p:cNvPr id="1281" name="Google Shape;1281;p4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9"/>
            <p:cNvSpPr/>
            <p:nvPr/>
          </p:nvSpPr>
          <p:spPr>
            <a:xfrm>
              <a:off x="6795900" y="2628550"/>
              <a:ext cx="102300" cy="25"/>
            </a:xfrm>
            <a:custGeom>
              <a:avLst/>
              <a:gdLst/>
              <a:ahLst/>
              <a:cxnLst/>
              <a:rect l="l" t="t" r="r" b="b"/>
              <a:pathLst>
                <a:path w="4092" h="1" fill="none" extrusionOk="0">
                  <a:moveTo>
                    <a:pt x="0" y="1"/>
                  </a:moveTo>
                  <a:lnTo>
                    <a:pt x="409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49"/>
          <p:cNvGrpSpPr/>
          <p:nvPr/>
        </p:nvGrpSpPr>
        <p:grpSpPr>
          <a:xfrm>
            <a:off x="2643932" y="2687144"/>
            <a:ext cx="329086" cy="200253"/>
            <a:chOff x="3269900" y="3064500"/>
            <a:chExt cx="432325" cy="263075"/>
          </a:xfrm>
        </p:grpSpPr>
        <p:sp>
          <p:nvSpPr>
            <p:cNvPr id="1290" name="Google Shape;1290;p49"/>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9"/>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9"/>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49"/>
          <p:cNvGrpSpPr/>
          <p:nvPr/>
        </p:nvGrpSpPr>
        <p:grpSpPr>
          <a:xfrm>
            <a:off x="5246798" y="2625962"/>
            <a:ext cx="240102" cy="337440"/>
            <a:chOff x="6689325" y="2984125"/>
            <a:chExt cx="315425" cy="443300"/>
          </a:xfrm>
        </p:grpSpPr>
        <p:sp>
          <p:nvSpPr>
            <p:cNvPr id="1294" name="Google Shape;1294;p49"/>
            <p:cNvSpPr/>
            <p:nvPr/>
          </p:nvSpPr>
          <p:spPr>
            <a:xfrm>
              <a:off x="6689325" y="2984125"/>
              <a:ext cx="315425" cy="77975"/>
            </a:xfrm>
            <a:custGeom>
              <a:avLst/>
              <a:gdLst/>
              <a:ahLst/>
              <a:cxnLst/>
              <a:rect l="l" t="t" r="r" b="b"/>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9"/>
            <p:cNvSpPr/>
            <p:nvPr/>
          </p:nvSpPr>
          <p:spPr>
            <a:xfrm>
              <a:off x="6702125" y="3069375"/>
              <a:ext cx="289850" cy="358050"/>
            </a:xfrm>
            <a:custGeom>
              <a:avLst/>
              <a:gdLst/>
              <a:ahLst/>
              <a:cxnLst/>
              <a:rect l="l" t="t" r="r" b="b"/>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9"/>
            <p:cNvSpPr/>
            <p:nvPr/>
          </p:nvSpPr>
          <p:spPr>
            <a:xfrm>
              <a:off x="6761175" y="3117475"/>
              <a:ext cx="25" cy="261850"/>
            </a:xfrm>
            <a:custGeom>
              <a:avLst/>
              <a:gdLst/>
              <a:ahLst/>
              <a:cxnLst/>
              <a:rect l="l" t="t" r="r" b="b"/>
              <a:pathLst>
                <a:path w="1" h="10474" fill="none" extrusionOk="0">
                  <a:moveTo>
                    <a:pt x="1" y="10473"/>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9"/>
            <p:cNvSpPr/>
            <p:nvPr/>
          </p:nvSpPr>
          <p:spPr>
            <a:xfrm>
              <a:off x="6847025" y="3117475"/>
              <a:ext cx="25" cy="261850"/>
            </a:xfrm>
            <a:custGeom>
              <a:avLst/>
              <a:gdLst/>
              <a:ahLst/>
              <a:cxnLst/>
              <a:rect l="l" t="t" r="r" b="b"/>
              <a:pathLst>
                <a:path w="1" h="10474" fill="none" extrusionOk="0">
                  <a:moveTo>
                    <a:pt x="1" y="1"/>
                  </a:moveTo>
                  <a:lnTo>
                    <a:pt x="1"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9"/>
            <p:cNvSpPr/>
            <p:nvPr/>
          </p:nvSpPr>
          <p:spPr>
            <a:xfrm>
              <a:off x="6932875" y="3117475"/>
              <a:ext cx="25" cy="261850"/>
            </a:xfrm>
            <a:custGeom>
              <a:avLst/>
              <a:gdLst/>
              <a:ahLst/>
              <a:cxnLst/>
              <a:rect l="l" t="t" r="r" b="b"/>
              <a:pathLst>
                <a:path w="1" h="10474" fill="none" extrusionOk="0">
                  <a:moveTo>
                    <a:pt x="1" y="1"/>
                  </a:moveTo>
                  <a:lnTo>
                    <a:pt x="1" y="1047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49"/>
          <p:cNvGrpSpPr/>
          <p:nvPr/>
        </p:nvGrpSpPr>
        <p:grpSpPr>
          <a:xfrm>
            <a:off x="1668321" y="3617349"/>
            <a:ext cx="232223" cy="375424"/>
            <a:chOff x="1988225" y="4286525"/>
            <a:chExt cx="305075" cy="493200"/>
          </a:xfrm>
        </p:grpSpPr>
        <p:sp>
          <p:nvSpPr>
            <p:cNvPr id="1300" name="Google Shape;1300;p49"/>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9"/>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9"/>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9"/>
            <p:cNvSpPr/>
            <p:nvPr/>
          </p:nvSpPr>
          <p:spPr>
            <a:xfrm>
              <a:off x="2161750" y="4522750"/>
              <a:ext cx="25" cy="256975"/>
            </a:xfrm>
            <a:custGeom>
              <a:avLst/>
              <a:gdLst/>
              <a:ahLst/>
              <a:cxnLst/>
              <a:rect l="l" t="t" r="r" b="b"/>
              <a:pathLst>
                <a:path w="1" h="10279" fill="none" extrusionOk="0">
                  <a:moveTo>
                    <a:pt x="1" y="10279"/>
                  </a:moveTo>
                  <a:lnTo>
                    <a:pt x="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9"/>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9"/>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9"/>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49"/>
          <p:cNvGrpSpPr/>
          <p:nvPr/>
        </p:nvGrpSpPr>
        <p:grpSpPr>
          <a:xfrm>
            <a:off x="2160988" y="3643763"/>
            <a:ext cx="280426" cy="355043"/>
            <a:chOff x="2635450" y="4321225"/>
            <a:chExt cx="368400" cy="466425"/>
          </a:xfrm>
        </p:grpSpPr>
        <p:sp>
          <p:nvSpPr>
            <p:cNvPr id="1308" name="Google Shape;1308;p49"/>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9"/>
            <p:cNvSpPr/>
            <p:nvPr/>
          </p:nvSpPr>
          <p:spPr>
            <a:xfrm>
              <a:off x="2819350" y="4321225"/>
              <a:ext cx="25" cy="347075"/>
            </a:xfrm>
            <a:custGeom>
              <a:avLst/>
              <a:gdLst/>
              <a:ahLst/>
              <a:cxnLst/>
              <a:rect l="l" t="t" r="r" b="b"/>
              <a:pathLst>
                <a:path w="1" h="13883" fill="none" extrusionOk="0">
                  <a:moveTo>
                    <a:pt x="0" y="13883"/>
                  </a:move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9"/>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9"/>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9"/>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9"/>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49"/>
          <p:cNvGrpSpPr/>
          <p:nvPr/>
        </p:nvGrpSpPr>
        <p:grpSpPr>
          <a:xfrm>
            <a:off x="5211593" y="3634952"/>
            <a:ext cx="310532" cy="347621"/>
            <a:chOff x="6643075" y="4309650"/>
            <a:chExt cx="407950" cy="456675"/>
          </a:xfrm>
        </p:grpSpPr>
        <p:sp>
          <p:nvSpPr>
            <p:cNvPr id="1315" name="Google Shape;1315;p49"/>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9"/>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9"/>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9"/>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9"/>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9"/>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9"/>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9"/>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9"/>
            <p:cNvSpPr/>
            <p:nvPr/>
          </p:nvSpPr>
          <p:spPr>
            <a:xfrm>
              <a:off x="6847025" y="4414975"/>
              <a:ext cx="25" cy="145550"/>
            </a:xfrm>
            <a:custGeom>
              <a:avLst/>
              <a:gdLst/>
              <a:ahLst/>
              <a:cxnLst/>
              <a:rect l="l" t="t" r="r" b="b"/>
              <a:pathLst>
                <a:path w="1" h="5822" fill="none" extrusionOk="0">
                  <a:moveTo>
                    <a:pt x="1" y="1"/>
                  </a:moveTo>
                  <a:lnTo>
                    <a:pt x="1" y="582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49"/>
          <p:cNvGrpSpPr/>
          <p:nvPr/>
        </p:nvGrpSpPr>
        <p:grpSpPr>
          <a:xfrm>
            <a:off x="4138643" y="4125774"/>
            <a:ext cx="409735" cy="393046"/>
            <a:chOff x="5233525" y="4954450"/>
            <a:chExt cx="538275" cy="516350"/>
          </a:xfrm>
        </p:grpSpPr>
        <p:sp>
          <p:nvSpPr>
            <p:cNvPr id="1325" name="Google Shape;1325;p49"/>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9"/>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9"/>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9"/>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9"/>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9"/>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9"/>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9"/>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9"/>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9"/>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9"/>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49"/>
          <p:cNvGrpSpPr/>
          <p:nvPr/>
        </p:nvGrpSpPr>
        <p:grpSpPr>
          <a:xfrm>
            <a:off x="3623254" y="4132720"/>
            <a:ext cx="417157" cy="379154"/>
            <a:chOff x="4556450" y="4963575"/>
            <a:chExt cx="548025" cy="498100"/>
          </a:xfrm>
        </p:grpSpPr>
        <p:sp>
          <p:nvSpPr>
            <p:cNvPr id="1337" name="Google Shape;1337;p49"/>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9"/>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9"/>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9"/>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9"/>
            <p:cNvSpPr/>
            <p:nvPr/>
          </p:nvSpPr>
          <p:spPr>
            <a:xfrm>
              <a:off x="4830450" y="5213225"/>
              <a:ext cx="25" cy="248450"/>
            </a:xfrm>
            <a:custGeom>
              <a:avLst/>
              <a:gdLst/>
              <a:ahLst/>
              <a:cxnLst/>
              <a:rect l="l" t="t" r="r" b="b"/>
              <a:pathLst>
                <a:path w="1" h="9938" fill="none" extrusionOk="0">
                  <a:moveTo>
                    <a:pt x="0" y="0"/>
                  </a:moveTo>
                  <a:lnTo>
                    <a:pt x="0" y="993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49"/>
          <p:cNvGrpSpPr/>
          <p:nvPr/>
        </p:nvGrpSpPr>
        <p:grpSpPr>
          <a:xfrm>
            <a:off x="559690" y="4214758"/>
            <a:ext cx="403246" cy="222955"/>
            <a:chOff x="531800" y="5071350"/>
            <a:chExt cx="529750" cy="292900"/>
          </a:xfrm>
        </p:grpSpPr>
        <p:sp>
          <p:nvSpPr>
            <p:cNvPr id="1343" name="Google Shape;1343;p49"/>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9"/>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9"/>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9"/>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9"/>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9"/>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9"/>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49"/>
          <p:cNvGrpSpPr/>
          <p:nvPr/>
        </p:nvGrpSpPr>
        <p:grpSpPr>
          <a:xfrm>
            <a:off x="7091494" y="2032000"/>
            <a:ext cx="433992" cy="422729"/>
            <a:chOff x="5916675" y="927975"/>
            <a:chExt cx="516350" cy="502950"/>
          </a:xfrm>
        </p:grpSpPr>
        <p:sp>
          <p:nvSpPr>
            <p:cNvPr id="1351" name="Google Shape;1351;p49"/>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9"/>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49"/>
          <p:cNvGrpSpPr/>
          <p:nvPr/>
        </p:nvGrpSpPr>
        <p:grpSpPr>
          <a:xfrm>
            <a:off x="6207514" y="2737902"/>
            <a:ext cx="1079481" cy="1051467"/>
            <a:chOff x="5916675" y="927975"/>
            <a:chExt cx="516350" cy="502950"/>
          </a:xfrm>
        </p:grpSpPr>
        <p:sp>
          <p:nvSpPr>
            <p:cNvPr id="1354" name="Google Shape;1354;p49"/>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9"/>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49"/>
          <p:cNvGrpSpPr/>
          <p:nvPr/>
        </p:nvGrpSpPr>
        <p:grpSpPr>
          <a:xfrm>
            <a:off x="6207657" y="2032000"/>
            <a:ext cx="433992" cy="422729"/>
            <a:chOff x="5916675" y="927975"/>
            <a:chExt cx="516350" cy="502950"/>
          </a:xfrm>
        </p:grpSpPr>
        <p:sp>
          <p:nvSpPr>
            <p:cNvPr id="1357" name="Google Shape;1357;p49"/>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9"/>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9"/>
          <p:cNvSpPr/>
          <p:nvPr/>
        </p:nvSpPr>
        <p:spPr>
          <a:xfrm>
            <a:off x="7283655" y="22683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9"/>
          <p:cNvSpPr/>
          <p:nvPr/>
        </p:nvSpPr>
        <p:spPr>
          <a:xfrm>
            <a:off x="6399818" y="22683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9"/>
          <p:cNvSpPr/>
          <p:nvPr/>
        </p:nvSpPr>
        <p:spPr>
          <a:xfrm>
            <a:off x="6685353" y="3325915"/>
            <a:ext cx="1000561" cy="565194"/>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9"/>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83" name="Google Shape;383;p2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384" name="Google Shape;384;p28"/>
          <p:cNvGrpSpPr/>
          <p:nvPr/>
        </p:nvGrpSpPr>
        <p:grpSpPr>
          <a:xfrm flipH="1">
            <a:off x="125036" y="2932502"/>
            <a:ext cx="2792552" cy="2221397"/>
            <a:chOff x="9925050" y="4203700"/>
            <a:chExt cx="2267050" cy="1803375"/>
          </a:xfrm>
        </p:grpSpPr>
        <p:sp>
          <p:nvSpPr>
            <p:cNvPr id="385" name="Google Shape;385;p28"/>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28"/>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28"/>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28"/>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28"/>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28"/>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28"/>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28"/>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28"/>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28"/>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28"/>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28"/>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F249A2DC-7C19-441B-BB8E-4CAF3A58900F}"/>
              </a:ext>
            </a:extLst>
          </p:cNvPr>
          <p:cNvSpPr/>
          <p:nvPr/>
        </p:nvSpPr>
        <p:spPr>
          <a:xfrm>
            <a:off x="3359281" y="632449"/>
            <a:ext cx="5527721" cy="3577903"/>
          </a:xfrm>
          <a:prstGeom prst="rect">
            <a:avLst/>
          </a:prstGeom>
        </p:spPr>
        <p:txBody>
          <a:bodyPr wrap="square">
            <a:spAutoFit/>
          </a:bodyPr>
          <a:lstStyle/>
          <a:p>
            <a:br>
              <a:rPr lang="fr-FR" dirty="0">
                <a:latin typeface="Barlow Light" panose="020B0604020202020204" charset="0"/>
                <a:cs typeface="Miriam Libre" panose="020B0604020202020204" charset="-79"/>
              </a:rPr>
            </a:br>
            <a:r>
              <a:rPr lang="fr-FR" sz="1250" dirty="0">
                <a:latin typeface="Barlow Light" panose="020B0604020202020204" charset="0"/>
                <a:cs typeface="Miriam Libre" panose="020B0604020202020204" charset="-79"/>
              </a:rPr>
              <a:t>- </a:t>
            </a:r>
            <a:r>
              <a:rPr lang="fr-FR" sz="1250" b="1" dirty="0">
                <a:latin typeface="Barlow Light" panose="020B0604020202020204" charset="0"/>
                <a:cs typeface="Miriam Libre" panose="020B0604020202020204" charset="-79"/>
              </a:rPr>
              <a:t>Depuis vingt ans, nous assistons à la dématérialisation des services d’intérêt général. La crise sanitaire a accéléré ce processus.</a:t>
            </a:r>
            <a:br>
              <a:rPr lang="fr-FR" sz="1250" b="1" dirty="0">
                <a:latin typeface="Barlow Light" panose="020B0604020202020204" charset="0"/>
                <a:cs typeface="Miriam Libre" panose="020B0604020202020204" charset="-79"/>
              </a:rPr>
            </a:br>
            <a:br>
              <a:rPr lang="fr-FR" sz="1250" b="1" dirty="0">
                <a:latin typeface="Barlow Light" panose="020B0604020202020204" charset="0"/>
                <a:cs typeface="Miriam Libre" panose="020B0604020202020204" charset="-79"/>
              </a:rPr>
            </a:br>
            <a:r>
              <a:rPr lang="fr-FR" sz="1250" b="1" dirty="0">
                <a:latin typeface="Barlow Light" panose="020B0604020202020204" charset="0"/>
                <a:cs typeface="Miriam Libre" panose="020B0604020202020204" charset="-79"/>
              </a:rPr>
              <a:t>- Quatre Belges sur dix </a:t>
            </a:r>
            <a:r>
              <a:rPr lang="fr-FR" sz="1250" dirty="0">
                <a:latin typeface="Barlow Light" panose="020B0604020202020204" charset="0"/>
                <a:cs typeface="Miriam Libre" panose="020B0604020202020204" charset="-79"/>
              </a:rPr>
              <a:t>sont en situation de </a:t>
            </a:r>
            <a:r>
              <a:rPr lang="fr-FR" sz="1250" b="1" dirty="0">
                <a:latin typeface="Barlow Light" panose="020B0604020202020204" charset="0"/>
                <a:cs typeface="Miriam Libre" panose="020B0604020202020204" charset="-79"/>
              </a:rPr>
              <a:t>vulnérabilité face à la numérisation </a:t>
            </a:r>
            <a:r>
              <a:rPr lang="fr-FR" sz="1250" dirty="0">
                <a:latin typeface="Barlow Light" panose="020B0604020202020204" charset="0"/>
                <a:cs typeface="Miriam Libre" panose="020B0604020202020204" charset="-79"/>
              </a:rPr>
              <a:t>croissante de la société.</a:t>
            </a:r>
            <a:br>
              <a:rPr lang="fr-FR" sz="1250" dirty="0">
                <a:latin typeface="Barlow Light" panose="020B0604020202020204" charset="0"/>
                <a:cs typeface="Miriam Libre" panose="020B0604020202020204" charset="-79"/>
              </a:rPr>
            </a:br>
            <a:br>
              <a:rPr lang="fr-FR" sz="1250" dirty="0">
                <a:latin typeface="Barlow Light" panose="020B0604020202020204" charset="0"/>
                <a:cs typeface="Miriam Libre" panose="020B0604020202020204" charset="-79"/>
              </a:rPr>
            </a:br>
            <a:r>
              <a:rPr lang="fr-FR" sz="1250" dirty="0">
                <a:latin typeface="Barlow Light" panose="020B0604020202020204" charset="0"/>
                <a:cs typeface="Miriam Libre" panose="020B0604020202020204" charset="-79"/>
              </a:rPr>
              <a:t>- </a:t>
            </a:r>
            <a:r>
              <a:rPr lang="fr-FR" sz="1250" b="1" dirty="0">
                <a:latin typeface="Barlow Light" panose="020B0604020202020204" charset="0"/>
                <a:cs typeface="Miriam Libre" panose="020B0604020202020204" charset="-79"/>
              </a:rPr>
              <a:t>La dématérialisation des services publics induit de nouvelles difficultés pour accéder aux droits</a:t>
            </a:r>
            <a:r>
              <a:rPr lang="fr-FR" sz="1250" dirty="0">
                <a:latin typeface="Barlow Light" panose="020B0604020202020204" charset="0"/>
                <a:cs typeface="Miriam Libre" panose="020B0604020202020204" charset="-79"/>
              </a:rPr>
              <a:t>. Ces nouvelles </a:t>
            </a:r>
            <a:r>
              <a:rPr lang="fr-FR" sz="1250" b="1" dirty="0">
                <a:latin typeface="Barlow Light" panose="020B0604020202020204" charset="0"/>
                <a:cs typeface="Miriam Libre" panose="020B0604020202020204" charset="-79"/>
              </a:rPr>
              <a:t>barrières se superposent </a:t>
            </a:r>
            <a:r>
              <a:rPr lang="fr-FR" sz="1250" dirty="0">
                <a:latin typeface="Barlow Light" panose="020B0604020202020204" charset="0"/>
                <a:cs typeface="Miriam Libre" panose="020B0604020202020204" charset="-79"/>
              </a:rPr>
              <a:t>aux difficultés déjà existantes pour les personnes « les plus précaires et les moins diplômées » puisque la dématérialisation ne résout ni n’allège les problèmes qui étaient déjà présents (</a:t>
            </a:r>
            <a:r>
              <a:rPr lang="fr-FR" sz="1250" dirty="0" err="1">
                <a:latin typeface="Barlow Light" panose="020B0604020202020204" charset="0"/>
                <a:cs typeface="Miriam Libre" panose="020B0604020202020204" charset="-79"/>
              </a:rPr>
              <a:t>Revil</a:t>
            </a:r>
            <a:r>
              <a:rPr lang="fr-FR" sz="1250" dirty="0">
                <a:latin typeface="Barlow Light" panose="020B0604020202020204" charset="0"/>
                <a:cs typeface="Miriam Libre" panose="020B0604020202020204" charset="-79"/>
              </a:rPr>
              <a:t> et Warin 2019). </a:t>
            </a:r>
          </a:p>
          <a:p>
            <a:endParaRPr lang="fr-FR" sz="1250" dirty="0">
              <a:latin typeface="Barlow Light" panose="020B0604020202020204" charset="0"/>
              <a:cs typeface="Miriam Libre" panose="020B0604020202020204" charset="-79"/>
            </a:endParaRPr>
          </a:p>
          <a:p>
            <a:r>
              <a:rPr lang="fr-FR" sz="1250" dirty="0">
                <a:latin typeface="Barlow Light" panose="020B0604020202020204" charset="0"/>
                <a:cs typeface="Miriam Libre" panose="020B0604020202020204" charset="-79"/>
              </a:rPr>
              <a:t>-</a:t>
            </a:r>
            <a:r>
              <a:rPr lang="fr-FR" sz="1250" b="1" dirty="0">
                <a:latin typeface="Barlow Light" panose="020B0604020202020204" charset="0"/>
                <a:cs typeface="Miriam Libre" panose="020B0604020202020204" charset="-79"/>
              </a:rPr>
              <a:t> « </a:t>
            </a:r>
            <a:r>
              <a:rPr lang="fr-FR" sz="1250" b="1" i="1" dirty="0">
                <a:latin typeface="Barlow Light" panose="020B0604020202020204" charset="0"/>
                <a:cs typeface="Miriam Libre" panose="020B0604020202020204" charset="-79"/>
              </a:rPr>
              <a:t>Impensé numérique </a:t>
            </a:r>
            <a:r>
              <a:rPr lang="fr-FR" sz="1250" b="1" dirty="0">
                <a:latin typeface="Barlow Light" panose="020B0604020202020204" charset="0"/>
                <a:cs typeface="Miriam Libre" panose="020B0604020202020204" charset="-79"/>
              </a:rPr>
              <a:t>» : l</a:t>
            </a:r>
            <a:r>
              <a:rPr lang="fr-FR" sz="1250" dirty="0">
                <a:latin typeface="Barlow Light" panose="020B0604020202020204" charset="0"/>
                <a:cs typeface="Miriam Libre" panose="020B0604020202020204" charset="-79"/>
              </a:rPr>
              <a:t>es processus de numérisation, au sein d’organisme d’intérêt général, n’a pas fait l’objet d’une réflexion sur ses conséquences, comme si le numérique allait de soi… Les principes d’universalité, d’égalité de traitement, de continuité sur lesquels reposent les services publics n’ont pas guidés la numérisation.</a:t>
            </a:r>
            <a:endParaRPr lang="fr-BE" sz="1250" dirty="0">
              <a:latin typeface="Barlow Light" panose="020B0604020202020204" charset="0"/>
              <a:cs typeface="Miriam Libre" panose="020B0604020202020204" charset="-79"/>
            </a:endParaRPr>
          </a:p>
        </p:txBody>
      </p:sp>
      <p:sp>
        <p:nvSpPr>
          <p:cNvPr id="23" name="Google Shape;261;p16">
            <a:extLst>
              <a:ext uri="{FF2B5EF4-FFF2-40B4-BE49-F238E27FC236}">
                <a16:creationId xmlns:a16="http://schemas.microsoft.com/office/drawing/2014/main" id="{8F1FEFFC-B0E1-40C2-B70A-EEC96AA5AD32}"/>
              </a:ext>
            </a:extLst>
          </p:cNvPr>
          <p:cNvSpPr txBox="1">
            <a:spLocks/>
          </p:cNvSpPr>
          <p:nvPr/>
        </p:nvSpPr>
        <p:spPr>
          <a:xfrm>
            <a:off x="3359281" y="-17779"/>
            <a:ext cx="5138700"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400" dirty="0">
                <a:solidFill>
                  <a:schemeClr val="bg1"/>
                </a:solidFill>
                <a:latin typeface="Miriam Libre" panose="020B0604020202020204" charset="-79"/>
                <a:cs typeface="Miriam Libre" panose="020B0604020202020204" charset="-79"/>
              </a:rPr>
              <a:t>Contexte</a:t>
            </a:r>
          </a:p>
        </p:txBody>
      </p:sp>
      <p:pic>
        <p:nvPicPr>
          <p:cNvPr id="24" name="Image 23">
            <a:extLst>
              <a:ext uri="{FF2B5EF4-FFF2-40B4-BE49-F238E27FC236}">
                <a16:creationId xmlns:a16="http://schemas.microsoft.com/office/drawing/2014/main" id="{AE8A0111-A626-41B4-94CA-B276875D91D3}"/>
              </a:ext>
            </a:extLst>
          </p:cNvPr>
          <p:cNvPicPr>
            <a:picLocks noChangeAspect="1"/>
          </p:cNvPicPr>
          <p:nvPr/>
        </p:nvPicPr>
        <p:blipFill>
          <a:blip r:embed="rId3"/>
          <a:stretch>
            <a:fillRect/>
          </a:stretch>
        </p:blipFill>
        <p:spPr>
          <a:xfrm>
            <a:off x="4334541" y="4511051"/>
            <a:ext cx="474918" cy="512013"/>
          </a:xfrm>
          <a:prstGeom prst="rect">
            <a:avLst/>
          </a:prstGeom>
        </p:spPr>
      </p:pic>
    </p:spTree>
    <p:extLst>
      <p:ext uri="{BB962C8B-B14F-4D97-AF65-F5344CB8AC3E}">
        <p14:creationId xmlns:p14="http://schemas.microsoft.com/office/powerpoint/2010/main" val="136778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p>
            <a:pPr marL="0" lvl="0" indent="0">
              <a:buNone/>
            </a:pPr>
            <a:r>
              <a:rPr lang="fr-FR" sz="1400" dirty="0"/>
              <a:t>« […] en imposant le numérique</a:t>
            </a:r>
            <a:br>
              <a:rPr lang="fr-FR" sz="1400" dirty="0"/>
            </a:br>
            <a:r>
              <a:rPr lang="fr-FR" sz="1400" dirty="0"/>
              <a:t>comme vecteur principal, voire progressivement unique, pour accéder aux</a:t>
            </a:r>
            <a:br>
              <a:rPr lang="fr-FR" sz="1400" dirty="0"/>
            </a:br>
            <a:r>
              <a:rPr lang="fr-FR" sz="1400" dirty="0"/>
              <a:t>services, la numérisation des relations administratives décharge sur l’individu une responsabilité : celle de s’équiper et</a:t>
            </a:r>
            <a:br>
              <a:rPr lang="fr-FR" sz="1400" dirty="0"/>
            </a:br>
            <a:r>
              <a:rPr lang="fr-FR" sz="1400" dirty="0"/>
              <a:t>d’être en capacité de maîtriser les technologies numériques. »</a:t>
            </a:r>
            <a:r>
              <a:rPr lang="fr-FR" sz="1400" i="0" dirty="0"/>
              <a:t> </a:t>
            </a:r>
          </a:p>
          <a:p>
            <a:pPr marL="0" lvl="0" indent="0">
              <a:buNone/>
            </a:pPr>
            <a:r>
              <a:rPr lang="fr-FR" sz="1400" i="0" dirty="0"/>
              <a:t>Perrine Brotcorne</a:t>
            </a:r>
            <a:endParaRPr sz="1400" i="0" dirty="0"/>
          </a:p>
        </p:txBody>
      </p:sp>
      <p:sp>
        <p:nvSpPr>
          <p:cNvPr id="275" name="Google Shape;275;p18"/>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4" name="Image 3">
            <a:extLst>
              <a:ext uri="{FF2B5EF4-FFF2-40B4-BE49-F238E27FC236}">
                <a16:creationId xmlns:a16="http://schemas.microsoft.com/office/drawing/2014/main" id="{B2E11E31-8BC2-4722-8B03-23E5F5418D94}"/>
              </a:ext>
            </a:extLst>
          </p:cNvPr>
          <p:cNvPicPr>
            <a:picLocks noChangeAspect="1"/>
          </p:cNvPicPr>
          <p:nvPr/>
        </p:nvPicPr>
        <p:blipFill>
          <a:blip r:embed="rId3"/>
          <a:stretch>
            <a:fillRect/>
          </a:stretch>
        </p:blipFill>
        <p:spPr>
          <a:xfrm>
            <a:off x="4366663" y="4248654"/>
            <a:ext cx="410674" cy="4427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a:spLocks noGrp="1"/>
          </p:cNvSpPr>
          <p:nvPr>
            <p:ph type="title"/>
          </p:nvPr>
        </p:nvSpPr>
        <p:spPr>
          <a:xfrm>
            <a:off x="457200" y="1297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sz="2400" dirty="0"/>
              <a:t>Inégalités numériques</a:t>
            </a:r>
            <a:endParaRPr sz="2400" dirty="0"/>
          </a:p>
        </p:txBody>
      </p:sp>
      <p:sp>
        <p:nvSpPr>
          <p:cNvPr id="262" name="Google Shape;262;p16"/>
          <p:cNvSpPr txBox="1">
            <a:spLocks noGrp="1"/>
          </p:cNvSpPr>
          <p:nvPr>
            <p:ph type="body" idx="1"/>
          </p:nvPr>
        </p:nvSpPr>
        <p:spPr>
          <a:xfrm>
            <a:off x="457200" y="724878"/>
            <a:ext cx="5138700" cy="3180900"/>
          </a:xfrm>
          <a:prstGeom prst="rect">
            <a:avLst/>
          </a:prstGeom>
        </p:spPr>
        <p:txBody>
          <a:bodyPr spcFirstLastPara="1" wrap="square" lIns="91425" tIns="91425" rIns="91425" bIns="91425" anchor="t" anchorCtr="0">
            <a:noAutofit/>
          </a:bodyPr>
          <a:lstStyle/>
          <a:p>
            <a:pPr marL="76200" lvl="0" indent="0">
              <a:buNone/>
            </a:pPr>
            <a:endParaRPr lang="fr-BE" sz="2000" dirty="0"/>
          </a:p>
          <a:p>
            <a:pPr lvl="0"/>
            <a:r>
              <a:rPr lang="fr-BE" sz="2000" b="1" dirty="0"/>
              <a:t>Equipements </a:t>
            </a:r>
            <a:r>
              <a:rPr lang="fr-BE" sz="1600" b="1" dirty="0"/>
              <a:t>(fracture du 1</a:t>
            </a:r>
            <a:r>
              <a:rPr lang="fr-BE" sz="1600" b="1" baseline="30000" dirty="0"/>
              <a:t>er</a:t>
            </a:r>
            <a:r>
              <a:rPr lang="fr-BE" sz="1600" b="1" dirty="0"/>
              <a:t> degré)</a:t>
            </a:r>
            <a:r>
              <a:rPr lang="fr-BE" sz="2000" b="1" dirty="0">
                <a:sym typeface="Wingdings" panose="05000000000000000000" pitchFamily="2" charset="2"/>
              </a:rPr>
              <a:t> :</a:t>
            </a:r>
            <a:r>
              <a:rPr lang="fr-BE" sz="2000" dirty="0">
                <a:sym typeface="Wingdings" panose="05000000000000000000" pitchFamily="2" charset="2"/>
              </a:rPr>
              <a:t> </a:t>
            </a:r>
            <a:r>
              <a:rPr lang="fr-BE" sz="1800" dirty="0">
                <a:sym typeface="Wingdings" panose="05000000000000000000" pitchFamily="2" charset="2"/>
              </a:rPr>
              <a:t>coûts, des frais de connexion, etc.</a:t>
            </a:r>
            <a:r>
              <a:rPr lang="fr-BE" sz="2000" dirty="0">
                <a:sym typeface="Wingdings" panose="05000000000000000000" pitchFamily="2" charset="2"/>
              </a:rPr>
              <a:t> </a:t>
            </a:r>
            <a:r>
              <a:rPr lang="fr-FR" sz="1200" i="1" dirty="0">
                <a:sym typeface="Wingdings" panose="05000000000000000000" pitchFamily="2" charset="2"/>
              </a:rPr>
              <a:t>Sondage LEE 2019: </a:t>
            </a:r>
            <a:r>
              <a:rPr lang="fr-FR" sz="1200" b="1" i="1" dirty="0"/>
              <a:t>Moins accès aux ordinateurs, aux tablettes et à une connexion internet </a:t>
            </a:r>
            <a:r>
              <a:rPr lang="fr-FR" sz="1200" i="1" dirty="0"/>
              <a:t>que la population belge en général</a:t>
            </a:r>
            <a:br>
              <a:rPr lang="fr-FR" sz="1600" dirty="0"/>
            </a:br>
            <a:endParaRPr lang="fr-BE" sz="2000" dirty="0">
              <a:sym typeface="Wingdings" panose="05000000000000000000" pitchFamily="2" charset="2"/>
            </a:endParaRPr>
          </a:p>
          <a:p>
            <a:pPr lvl="0"/>
            <a:r>
              <a:rPr lang="fr-FR" sz="2000" b="1" dirty="0">
                <a:sym typeface="Wingdings" panose="05000000000000000000" pitchFamily="2" charset="2"/>
              </a:rPr>
              <a:t>Usages/compréhension des processus</a:t>
            </a:r>
            <a:r>
              <a:rPr lang="fr-FR" sz="1600" dirty="0">
                <a:sym typeface="Wingdings" panose="05000000000000000000" pitchFamily="2" charset="2"/>
              </a:rPr>
              <a:t> </a:t>
            </a:r>
            <a:r>
              <a:rPr lang="fr-BE" sz="1600" b="1" dirty="0"/>
              <a:t>(fracture du 2/3</a:t>
            </a:r>
            <a:r>
              <a:rPr lang="fr-BE" sz="1600" b="1" baseline="30000" dirty="0"/>
              <a:t>e</a:t>
            </a:r>
            <a:r>
              <a:rPr lang="fr-BE" sz="1600" b="1" dirty="0"/>
              <a:t> degré)</a:t>
            </a:r>
            <a:r>
              <a:rPr lang="fr-BE" sz="2000" b="1" dirty="0"/>
              <a:t> </a:t>
            </a:r>
            <a:r>
              <a:rPr lang="fr-FR" sz="1800" dirty="0">
                <a:sym typeface="Wingdings" panose="05000000000000000000" pitchFamily="2" charset="2"/>
              </a:rPr>
              <a:t>: tirer profit du numérique, s’adapter aux normes d’usage </a:t>
            </a:r>
            <a:r>
              <a:rPr lang="fr-FR" sz="1200" i="1" dirty="0">
                <a:sym typeface="Wingdings" panose="05000000000000000000" pitchFamily="2" charset="2"/>
              </a:rPr>
              <a:t>(qui ne correspondent pas aux usages de tous :</a:t>
            </a:r>
            <a:r>
              <a:rPr lang="fr-FR" sz="1100" i="1" dirty="0">
                <a:sym typeface="Wingdings" panose="05000000000000000000" pitchFamily="2" charset="2"/>
              </a:rPr>
              <a:t> </a:t>
            </a:r>
            <a:r>
              <a:rPr lang="fr-FR" sz="1200" i="1" dirty="0">
                <a:sym typeface="Wingdings" panose="05000000000000000000" pitchFamily="2" charset="2"/>
              </a:rPr>
              <a:t>seuls 28 % des apprenants bruxellois utilisent l’e-mail, ce qui ne veut pas dire qu’ils n’ont pas de culture numérique (LEE 2019), </a:t>
            </a:r>
            <a:r>
              <a:rPr lang="fr-FR" sz="1200" i="1" dirty="0"/>
              <a:t>57% des internautes peu diplômés et 56% de ceux ayant de faibles revenus n'ont jamais effectué de démarches administratives en ligne (FRB 2021)</a:t>
            </a:r>
            <a:endParaRPr lang="fr-FR" sz="2000" i="1" dirty="0">
              <a:sym typeface="Wingdings" panose="05000000000000000000" pitchFamily="2" charset="2"/>
            </a:endParaRPr>
          </a:p>
          <a:p>
            <a:pPr lvl="0"/>
            <a:endParaRPr lang="fr-BE" sz="2000" b="1" dirty="0">
              <a:sym typeface="Wingdings" panose="05000000000000000000" pitchFamily="2" charset="2"/>
            </a:endParaRPr>
          </a:p>
          <a:p>
            <a:pPr marL="457200" lvl="0" indent="-381000" algn="l" rtl="0">
              <a:spcBef>
                <a:spcPts val="600"/>
              </a:spcBef>
              <a:spcAft>
                <a:spcPts val="0"/>
              </a:spcAft>
              <a:buSzPts val="2400"/>
              <a:buChar char="▹"/>
            </a:pPr>
            <a:endParaRPr lang="en" dirty="0"/>
          </a:p>
        </p:txBody>
      </p:sp>
      <p:sp>
        <p:nvSpPr>
          <p:cNvPr id="263" name="Google Shape;263;p16"/>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8" name="Image 7">
            <a:extLst>
              <a:ext uri="{FF2B5EF4-FFF2-40B4-BE49-F238E27FC236}">
                <a16:creationId xmlns:a16="http://schemas.microsoft.com/office/drawing/2014/main" id="{C4D32351-8DD7-4F0B-B3F8-D7FED7744D56}"/>
              </a:ext>
            </a:extLst>
          </p:cNvPr>
          <p:cNvPicPr>
            <a:picLocks noChangeAspect="1"/>
          </p:cNvPicPr>
          <p:nvPr/>
        </p:nvPicPr>
        <p:blipFill>
          <a:blip r:embed="rId3"/>
          <a:stretch>
            <a:fillRect/>
          </a:stretch>
        </p:blipFill>
        <p:spPr>
          <a:xfrm>
            <a:off x="2821213" y="4570974"/>
            <a:ext cx="410674" cy="4427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2" name="Google Shape;372;p27"/>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3" name="Image 2">
            <a:extLst>
              <a:ext uri="{FF2B5EF4-FFF2-40B4-BE49-F238E27FC236}">
                <a16:creationId xmlns:a16="http://schemas.microsoft.com/office/drawing/2014/main" id="{7E5B0682-3319-4176-B6E3-511C579DFA57}"/>
              </a:ext>
            </a:extLst>
          </p:cNvPr>
          <p:cNvPicPr>
            <a:picLocks noChangeAspect="1"/>
          </p:cNvPicPr>
          <p:nvPr/>
        </p:nvPicPr>
        <p:blipFill>
          <a:blip r:embed="rId3"/>
          <a:stretch>
            <a:fillRect/>
          </a:stretch>
        </p:blipFill>
        <p:spPr>
          <a:xfrm>
            <a:off x="2240140" y="735808"/>
            <a:ext cx="4663620" cy="3301214"/>
          </a:xfrm>
          <a:prstGeom prst="rect">
            <a:avLst/>
          </a:prstGeom>
        </p:spPr>
      </p:pic>
      <p:sp>
        <p:nvSpPr>
          <p:cNvPr id="5" name="Rectangle 4">
            <a:extLst>
              <a:ext uri="{FF2B5EF4-FFF2-40B4-BE49-F238E27FC236}">
                <a16:creationId xmlns:a16="http://schemas.microsoft.com/office/drawing/2014/main" id="{231F0284-6EF6-4390-8713-92133CB324E2}"/>
              </a:ext>
            </a:extLst>
          </p:cNvPr>
          <p:cNvSpPr/>
          <p:nvPr/>
        </p:nvSpPr>
        <p:spPr>
          <a:xfrm>
            <a:off x="4305581" y="330020"/>
            <a:ext cx="4572000" cy="338554"/>
          </a:xfrm>
          <a:prstGeom prst="rect">
            <a:avLst/>
          </a:prstGeom>
        </p:spPr>
        <p:txBody>
          <a:bodyPr>
            <a:spAutoFit/>
          </a:bodyPr>
          <a:lstStyle/>
          <a:p>
            <a:r>
              <a:rPr lang="fr-BE" sz="800" dirty="0">
                <a:latin typeface="Barlow Light" panose="020B0604020202020204" charset="0"/>
              </a:rPr>
              <a:t>Source : http://cohesionsociale.wallonie.be/sites/default/files/RCS%20-%20TIC%20-%20PRINT.pdf</a:t>
            </a:r>
          </a:p>
        </p:txBody>
      </p:sp>
      <p:pic>
        <p:nvPicPr>
          <p:cNvPr id="11" name="Image 10">
            <a:extLst>
              <a:ext uri="{FF2B5EF4-FFF2-40B4-BE49-F238E27FC236}">
                <a16:creationId xmlns:a16="http://schemas.microsoft.com/office/drawing/2014/main" id="{EC545FD4-ABFE-4AF8-84E7-B1C2717FDDE4}"/>
              </a:ext>
            </a:extLst>
          </p:cNvPr>
          <p:cNvPicPr>
            <a:picLocks noChangeAspect="1"/>
          </p:cNvPicPr>
          <p:nvPr/>
        </p:nvPicPr>
        <p:blipFill>
          <a:blip r:embed="rId4"/>
          <a:stretch>
            <a:fillRect/>
          </a:stretch>
        </p:blipFill>
        <p:spPr>
          <a:xfrm>
            <a:off x="4366663" y="4248654"/>
            <a:ext cx="410674" cy="4427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sz="2400" dirty="0"/>
              <a:t>Conséquences de l’exclusion numérique et par le numérique</a:t>
            </a:r>
            <a:endParaRPr sz="2400" dirty="0"/>
          </a:p>
        </p:txBody>
      </p:sp>
      <p:sp>
        <p:nvSpPr>
          <p:cNvPr id="262" name="Google Shape;262;p16"/>
          <p:cNvSpPr txBox="1">
            <a:spLocks noGrp="1"/>
          </p:cNvSpPr>
          <p:nvPr>
            <p:ph type="body" idx="1"/>
          </p:nvPr>
        </p:nvSpPr>
        <p:spPr>
          <a:xfrm>
            <a:off x="457200" y="1146359"/>
            <a:ext cx="5138700" cy="3180900"/>
          </a:xfrm>
          <a:prstGeom prst="rect">
            <a:avLst/>
          </a:prstGeom>
        </p:spPr>
        <p:txBody>
          <a:bodyPr spcFirstLastPara="1" wrap="square" lIns="91425" tIns="91425" rIns="91425" bIns="91425" anchor="t" anchorCtr="0">
            <a:noAutofit/>
          </a:bodyPr>
          <a:lstStyle/>
          <a:p>
            <a:pPr marL="76200" lvl="0" indent="0">
              <a:buNone/>
            </a:pPr>
            <a:endParaRPr lang="fr-BE" sz="2000" dirty="0"/>
          </a:p>
          <a:p>
            <a:pPr marL="457200" lvl="0" indent="-381000" algn="l" rtl="0">
              <a:spcBef>
                <a:spcPts val="600"/>
              </a:spcBef>
              <a:spcAft>
                <a:spcPts val="0"/>
              </a:spcAft>
              <a:buSzPts val="2400"/>
              <a:buChar char="▹"/>
            </a:pPr>
            <a:r>
              <a:rPr lang="fr-BE" sz="2000" b="1" dirty="0"/>
              <a:t>Discriminations </a:t>
            </a:r>
            <a:r>
              <a:rPr lang="fr-BE" sz="2000" dirty="0"/>
              <a:t>(financière, professionnelle, sociale, etc.) </a:t>
            </a:r>
            <a:br>
              <a:rPr lang="fr-BE" sz="2000" dirty="0"/>
            </a:br>
            <a:endParaRPr lang="fr-BE" sz="2000" dirty="0">
              <a:sym typeface="Wingdings" panose="05000000000000000000" pitchFamily="2" charset="2"/>
            </a:endParaRPr>
          </a:p>
          <a:p>
            <a:pPr lvl="0"/>
            <a:r>
              <a:rPr lang="fr-FR" sz="2000" b="1" dirty="0">
                <a:sym typeface="Wingdings" panose="05000000000000000000" pitchFamily="2" charset="2"/>
              </a:rPr>
              <a:t>Non recours/Abandon de recours aux droits, marginalisation accrue, désaffiliation</a:t>
            </a:r>
            <a:endParaRPr lang="fr-BE" sz="2000" b="1" dirty="0">
              <a:sym typeface="Wingdings" panose="05000000000000000000" pitchFamily="2" charset="2"/>
            </a:endParaRPr>
          </a:p>
          <a:p>
            <a:pPr marL="457200" lvl="0" indent="-381000" algn="l" rtl="0">
              <a:spcBef>
                <a:spcPts val="600"/>
              </a:spcBef>
              <a:spcAft>
                <a:spcPts val="0"/>
              </a:spcAft>
              <a:buSzPts val="2400"/>
              <a:buChar char="▹"/>
            </a:pPr>
            <a:endParaRPr lang="en" dirty="0"/>
          </a:p>
        </p:txBody>
      </p:sp>
      <p:sp>
        <p:nvSpPr>
          <p:cNvPr id="263" name="Google Shape;263;p16"/>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6" name="Image 5">
            <a:extLst>
              <a:ext uri="{FF2B5EF4-FFF2-40B4-BE49-F238E27FC236}">
                <a16:creationId xmlns:a16="http://schemas.microsoft.com/office/drawing/2014/main" id="{50CEEC1E-BF96-4E10-90ED-B54DD0AD6776}"/>
              </a:ext>
            </a:extLst>
          </p:cNvPr>
          <p:cNvPicPr>
            <a:picLocks noChangeAspect="1"/>
          </p:cNvPicPr>
          <p:nvPr/>
        </p:nvPicPr>
        <p:blipFill>
          <a:blip r:embed="rId3"/>
          <a:stretch>
            <a:fillRect/>
          </a:stretch>
        </p:blipFill>
        <p:spPr>
          <a:xfrm>
            <a:off x="2821213" y="4463446"/>
            <a:ext cx="410674" cy="442751"/>
          </a:xfrm>
          <a:prstGeom prst="rect">
            <a:avLst/>
          </a:prstGeom>
        </p:spPr>
      </p:pic>
    </p:spTree>
    <p:extLst>
      <p:ext uri="{BB962C8B-B14F-4D97-AF65-F5344CB8AC3E}">
        <p14:creationId xmlns:p14="http://schemas.microsoft.com/office/powerpoint/2010/main" val="244634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5" name="Titre 4">
            <a:extLst>
              <a:ext uri="{FF2B5EF4-FFF2-40B4-BE49-F238E27FC236}">
                <a16:creationId xmlns:a16="http://schemas.microsoft.com/office/drawing/2014/main" id="{6F3A3D5E-1416-4817-A4C7-19D5562F7E61}"/>
              </a:ext>
            </a:extLst>
          </p:cNvPr>
          <p:cNvSpPr>
            <a:spLocks noGrp="1"/>
          </p:cNvSpPr>
          <p:nvPr>
            <p:ph type="ctrTitle"/>
          </p:nvPr>
        </p:nvSpPr>
        <p:spPr>
          <a:xfrm>
            <a:off x="2626350" y="3266894"/>
            <a:ext cx="3891300" cy="1159800"/>
          </a:xfrm>
        </p:spPr>
        <p:txBody>
          <a:bodyPr/>
          <a:lstStyle/>
          <a:p>
            <a:r>
              <a:rPr lang="fr-FR" dirty="0"/>
              <a:t>Le numérique conditionne l’accès aux droits</a:t>
            </a:r>
            <a:br>
              <a:rPr lang="fr-FR" dirty="0"/>
            </a:br>
            <a:endParaRPr lang="fr-BE" dirty="0"/>
          </a:p>
        </p:txBody>
      </p:sp>
      <p:pic>
        <p:nvPicPr>
          <p:cNvPr id="9" name="Image 8">
            <a:extLst>
              <a:ext uri="{FF2B5EF4-FFF2-40B4-BE49-F238E27FC236}">
                <a16:creationId xmlns:a16="http://schemas.microsoft.com/office/drawing/2014/main" id="{8D0DE933-47E1-4357-91B0-5F1F7A41CF1A}"/>
              </a:ext>
            </a:extLst>
          </p:cNvPr>
          <p:cNvPicPr>
            <a:picLocks noChangeAspect="1"/>
          </p:cNvPicPr>
          <p:nvPr/>
        </p:nvPicPr>
        <p:blipFill>
          <a:blip r:embed="rId3"/>
          <a:stretch>
            <a:fillRect/>
          </a:stretch>
        </p:blipFill>
        <p:spPr>
          <a:xfrm>
            <a:off x="4366663" y="4248654"/>
            <a:ext cx="410674" cy="4427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title"/>
          </p:nvPr>
        </p:nvSpPr>
        <p:spPr>
          <a:xfrm>
            <a:off x="457200" y="1091200"/>
            <a:ext cx="51387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dirty="0"/>
              <a:t>Politique d’inclusion numérique</a:t>
            </a:r>
            <a:endParaRPr dirty="0"/>
          </a:p>
        </p:txBody>
      </p:sp>
      <p:sp>
        <p:nvSpPr>
          <p:cNvPr id="246" name="Google Shape;246;p14"/>
          <p:cNvSpPr txBox="1">
            <a:spLocks noGrp="1"/>
          </p:cNvSpPr>
          <p:nvPr>
            <p:ph type="body" idx="2"/>
          </p:nvPr>
        </p:nvSpPr>
        <p:spPr>
          <a:xfrm>
            <a:off x="3101651" y="1948600"/>
            <a:ext cx="2494200" cy="235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sz="1600" b="1" dirty="0">
                <a:solidFill>
                  <a:srgbClr val="000000"/>
                </a:solidFill>
              </a:rPr>
              <a:t>Médiation numérique</a:t>
            </a:r>
          </a:p>
          <a:p>
            <a:pPr marL="171450" lvl="0" indent="-171450" algn="l" rtl="0">
              <a:spcBef>
                <a:spcPts val="600"/>
              </a:spcBef>
              <a:spcAft>
                <a:spcPts val="0"/>
              </a:spcAft>
              <a:buFontTx/>
              <a:buChar char="-"/>
            </a:pPr>
            <a:r>
              <a:rPr lang="fr-FR" sz="1600" dirty="0">
                <a:solidFill>
                  <a:srgbClr val="000000"/>
                </a:solidFill>
              </a:rPr>
              <a:t>Accompagnement</a:t>
            </a:r>
          </a:p>
          <a:p>
            <a:pPr marL="171450" lvl="0" indent="-171450" algn="l" rtl="0">
              <a:spcBef>
                <a:spcPts val="600"/>
              </a:spcBef>
              <a:spcAft>
                <a:spcPts val="0"/>
              </a:spcAft>
              <a:buFontTx/>
              <a:buChar char="-"/>
            </a:pPr>
            <a:r>
              <a:rPr lang="fr-FR" sz="1600" dirty="0">
                <a:solidFill>
                  <a:srgbClr val="000000"/>
                </a:solidFill>
              </a:rPr>
              <a:t>Montée en compétences</a:t>
            </a:r>
          </a:p>
          <a:p>
            <a:pPr marL="0" lvl="0" indent="0" algn="l" rtl="0">
              <a:spcBef>
                <a:spcPts val="600"/>
              </a:spcBef>
              <a:spcAft>
                <a:spcPts val="0"/>
              </a:spcAft>
              <a:buClr>
                <a:schemeClr val="dk1"/>
              </a:buClr>
              <a:buSzPts val="1100"/>
              <a:buFont typeface="Arial"/>
              <a:buNone/>
            </a:pPr>
            <a:endParaRPr sz="1200" b="1" dirty="0">
              <a:solidFill>
                <a:srgbClr val="000000"/>
              </a:solidFill>
            </a:endParaRPr>
          </a:p>
        </p:txBody>
      </p:sp>
      <p:sp>
        <p:nvSpPr>
          <p:cNvPr id="247" name="Google Shape;247;p14"/>
          <p:cNvSpPr txBox="1">
            <a:spLocks noGrp="1"/>
          </p:cNvSpPr>
          <p:nvPr>
            <p:ph type="body" idx="1"/>
          </p:nvPr>
        </p:nvSpPr>
        <p:spPr>
          <a:xfrm>
            <a:off x="457199" y="1948600"/>
            <a:ext cx="2494200" cy="2358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fr-FR" sz="1600" b="1" dirty="0">
                <a:solidFill>
                  <a:srgbClr val="000000"/>
                </a:solidFill>
              </a:rPr>
              <a:t>Accessibilité numérique</a:t>
            </a:r>
          </a:p>
          <a:p>
            <a:pPr marL="171450" lvl="0" indent="-171450" algn="l" rtl="0">
              <a:spcBef>
                <a:spcPts val="600"/>
              </a:spcBef>
              <a:spcAft>
                <a:spcPts val="0"/>
              </a:spcAft>
              <a:buClr>
                <a:schemeClr val="dk1"/>
              </a:buClr>
              <a:buSzPts val="1100"/>
              <a:buFontTx/>
              <a:buChar char="-"/>
            </a:pPr>
            <a:r>
              <a:rPr lang="fr-FR" sz="1600" dirty="0">
                <a:solidFill>
                  <a:srgbClr val="000000"/>
                </a:solidFill>
              </a:rPr>
              <a:t>Loi &gt; directive </a:t>
            </a:r>
            <a:r>
              <a:rPr lang="fr-FR" sz="1600" dirty="0" err="1">
                <a:solidFill>
                  <a:srgbClr val="000000"/>
                </a:solidFill>
              </a:rPr>
              <a:t>access</a:t>
            </a:r>
            <a:r>
              <a:rPr lang="fr-FR" sz="1600" dirty="0">
                <a:solidFill>
                  <a:srgbClr val="000000"/>
                </a:solidFill>
              </a:rPr>
              <a:t> UE : les sites doivent répondre à la norme WCAG</a:t>
            </a:r>
          </a:p>
          <a:p>
            <a:pPr marL="171450" lvl="0" indent="-171450" algn="l" rtl="0">
              <a:spcBef>
                <a:spcPts val="600"/>
              </a:spcBef>
              <a:spcAft>
                <a:spcPts val="0"/>
              </a:spcAft>
              <a:buClr>
                <a:schemeClr val="dk1"/>
              </a:buClr>
              <a:buSzPts val="1100"/>
              <a:buFontTx/>
              <a:buChar char="-"/>
            </a:pPr>
            <a:r>
              <a:rPr lang="fr-FR" sz="1600" dirty="0">
                <a:solidFill>
                  <a:srgbClr val="000000"/>
                </a:solidFill>
              </a:rPr>
              <a:t>Contrôle par </a:t>
            </a:r>
            <a:r>
              <a:rPr lang="fr-FR" sz="1600" dirty="0" err="1">
                <a:solidFill>
                  <a:srgbClr val="000000"/>
                </a:solidFill>
              </a:rPr>
              <a:t>Bosa</a:t>
            </a:r>
            <a:endParaRPr lang="fr-FR" sz="1200" dirty="0">
              <a:solidFill>
                <a:srgbClr val="000000"/>
              </a:solidFill>
            </a:endParaRPr>
          </a:p>
          <a:p>
            <a:pPr marL="171450" lvl="0" indent="-171450" algn="l" rtl="0">
              <a:spcBef>
                <a:spcPts val="600"/>
              </a:spcBef>
              <a:spcAft>
                <a:spcPts val="0"/>
              </a:spcAft>
              <a:buClr>
                <a:schemeClr val="dk1"/>
              </a:buClr>
              <a:buSzPts val="1100"/>
              <a:buFontTx/>
              <a:buChar char="-"/>
            </a:pPr>
            <a:endParaRPr lang="fr-FR" sz="1200" dirty="0">
              <a:solidFill>
                <a:srgbClr val="000000"/>
              </a:solidFill>
            </a:endParaRPr>
          </a:p>
          <a:p>
            <a:pPr marL="0" lvl="0" indent="0" algn="l" rtl="0">
              <a:spcBef>
                <a:spcPts val="600"/>
              </a:spcBef>
              <a:spcAft>
                <a:spcPts val="0"/>
              </a:spcAft>
              <a:buClr>
                <a:schemeClr val="dk1"/>
              </a:buClr>
              <a:buSzPts val="1100"/>
              <a:buFont typeface="Arial"/>
              <a:buNone/>
            </a:pPr>
            <a:endParaRPr lang="fr-FR" sz="1200" i="1" dirty="0">
              <a:solidFill>
                <a:srgbClr val="000000"/>
              </a:solidFill>
            </a:endParaRPr>
          </a:p>
        </p:txBody>
      </p:sp>
      <p:sp>
        <p:nvSpPr>
          <p:cNvPr id="249" name="Google Shape;249;p1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8" name="Image 7">
            <a:extLst>
              <a:ext uri="{FF2B5EF4-FFF2-40B4-BE49-F238E27FC236}">
                <a16:creationId xmlns:a16="http://schemas.microsoft.com/office/drawing/2014/main" id="{F455DD72-FAE3-4A58-BD6A-0CF23444523A}"/>
              </a:ext>
            </a:extLst>
          </p:cNvPr>
          <p:cNvPicPr>
            <a:picLocks noChangeAspect="1"/>
          </p:cNvPicPr>
          <p:nvPr/>
        </p:nvPicPr>
        <p:blipFill>
          <a:blip r:embed="rId3"/>
          <a:stretch>
            <a:fillRect/>
          </a:stretch>
        </p:blipFill>
        <p:spPr>
          <a:xfrm>
            <a:off x="2705597" y="96375"/>
            <a:ext cx="491605" cy="530004"/>
          </a:xfrm>
          <a:prstGeom prst="rect">
            <a:avLst/>
          </a:prstGeom>
        </p:spPr>
      </p:pic>
    </p:spTree>
    <p:extLst>
      <p:ext uri="{BB962C8B-B14F-4D97-AF65-F5344CB8AC3E}">
        <p14:creationId xmlns:p14="http://schemas.microsoft.com/office/powerpoint/2010/main" val="2189980770"/>
      </p:ext>
    </p:extLst>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DADBE6"/>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1194</Words>
  <Application>Microsoft Office PowerPoint</Application>
  <PresentationFormat>Affichage à l'écran (16:9)</PresentationFormat>
  <Paragraphs>111</Paragraphs>
  <Slides>22</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Barlow</vt:lpstr>
      <vt:lpstr>Work Sans</vt:lpstr>
      <vt:lpstr>Miriam Libre</vt:lpstr>
      <vt:lpstr>Arial</vt:lpstr>
      <vt:lpstr>Calibri</vt:lpstr>
      <vt:lpstr>Barlow Light</vt:lpstr>
      <vt:lpstr>Roderigo template</vt:lpstr>
      <vt:lpstr> Accessibilité numérique :  l’Etat ne garantit pas l’égalité</vt:lpstr>
      <vt:lpstr>Qui sommes nous</vt:lpstr>
      <vt:lpstr>Présentation PowerPoint</vt:lpstr>
      <vt:lpstr>Présentation PowerPoint</vt:lpstr>
      <vt:lpstr>Inégalités numériques</vt:lpstr>
      <vt:lpstr>Présentation PowerPoint</vt:lpstr>
      <vt:lpstr>Conséquences de l’exclusion numérique et par le numérique</vt:lpstr>
      <vt:lpstr>Le numérique conditionne l’accès aux droits </vt:lpstr>
      <vt:lpstr>Politique d’inclusion numérique</vt:lpstr>
      <vt:lpstr>L’accessibilité numérique dans la loi</vt:lpstr>
      <vt:lpstr>Présentation PowerPoint</vt:lpstr>
      <vt:lpstr>3 pistes</vt:lpstr>
      <vt:lpstr>Agir au niveau légal et au niveau des processus</vt:lpstr>
      <vt:lpstr>Médiation numérique</vt:lpstr>
      <vt:lpstr>Présentation PowerPoint</vt:lpstr>
      <vt:lpstr>Présentation PowerPoint</vt:lpstr>
      <vt:lpstr>Présentation PowerPoint</vt:lpstr>
      <vt:lpstr>Présentation PowerPoint</vt:lpstr>
      <vt:lpstr>Maîtrise  de la lecture et de l’écriture préalable ! </vt:lpstr>
      <vt:lpstr>Pour que les services d’intérêt général  soient accessibles,  le maintien de guichets est indispensable</vt:lpstr>
      <vt:lpstr>ressources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Lire et Ecrire</dc:title>
  <dc:creator>Louise Culot</dc:creator>
  <cp:lastModifiedBy>Magritte Olivier</cp:lastModifiedBy>
  <cp:revision>34</cp:revision>
  <dcterms:modified xsi:type="dcterms:W3CDTF">2022-03-18T09:12:32Z</dcterms:modified>
</cp:coreProperties>
</file>