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5" r:id="rId4"/>
    <p:sldId id="303" r:id="rId5"/>
    <p:sldId id="507" r:id="rId6"/>
    <p:sldId id="259" r:id="rId7"/>
    <p:sldId id="508" r:id="rId8"/>
    <p:sldId id="509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704" autoAdjust="0"/>
  </p:normalViewPr>
  <p:slideViewPr>
    <p:cSldViewPr snapToGrid="0">
      <p:cViewPr varScale="1">
        <p:scale>
          <a:sx n="49" d="100"/>
          <a:sy n="49" d="100"/>
        </p:scale>
        <p:origin x="131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B6C69-F9C8-476A-A22F-04F238FB09D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Modifier les styles de texte du maître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637DA-ECFF-4E30-8019-BCDA5E2DDEE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41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Logo EDF</a:t>
            </a:r>
          </a:p>
          <a:p>
            <a:r>
              <a:rPr lang="en-GB" b="1" dirty="0">
                <a:solidFill>
                  <a:srgbClr val="0070C0"/>
                </a:solidFill>
              </a:rPr>
              <a:t>La numérisation et les droits des personnes handicapées </a:t>
            </a:r>
          </a:p>
          <a:p>
            <a:r>
              <a:rPr lang="en-US" sz="1200" dirty="0"/>
              <a:t>Albert </a:t>
            </a:r>
            <a:r>
              <a:rPr lang="en-US" sz="1200" dirty="0" err="1"/>
              <a:t>Prevos</a:t>
            </a:r>
            <a:endParaRPr lang="en-US" dirty="0"/>
          </a:p>
          <a:p>
            <a:r>
              <a:rPr lang="en-US" sz="1200" dirty="0"/>
              <a:t>Membre du comité exécutif d'EDF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Conférence en ligne du BDF sur la numérisation - 17 mars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7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rgbClr val="0070C0"/>
                </a:solidFill>
              </a:rPr>
              <a:t>Plan de la présentation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du Forum européen des personnes handicapées (FEPH)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Base juridique du droit à l'égalité d'accès aux technologies numériques pour les personnes handicapées (CDPH)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Aperçu des travaux du FEPH sur les politiques numériques de l'UE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La position d'EDF sur la numérisation et les nouvelles technologies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1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/>
              <a:t>Qui sommes-nous 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Forum européen des personnes handicapées (FEPH)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100 millions de personnes handicapées dans l'UE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Organisation parapluie basée à Bruxelles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Défendre les droits des personnes handicapées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Mise en œuvre de la CDPH de l'ONU dans l'UE et les pays membres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dirty="0"/>
              <a:t>Rien sur nous sans nous 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0" dirty="0"/>
              <a:t>Image : </a:t>
            </a:r>
            <a:r>
              <a:rPr lang="en-GB" b="0" baseline="0" dirty="0"/>
              <a:t>photo de </a:t>
            </a:r>
            <a:r>
              <a:rPr lang="en-GB" b="0" dirty="0"/>
              <a:t>groupe </a:t>
            </a:r>
            <a:r>
              <a:rPr lang="en-GB" b="0" baseline="0" dirty="0"/>
              <a:t>des membres du comité exécutif d'EDF</a:t>
            </a:r>
            <a:endParaRPr lang="en-GB" b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7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Base juridique - Convention des Nations unies relative aux droits des personnes handicapées 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Ratifié par tous les pays de l'UE et l'UE elle-même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Obligation légale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Assurer "le droit d'accès des personnes handicapées, sur la base de l'égalité avec les autres, notamment aux technologies et systèmes d'information et de communication". -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Article 9 - accessibilité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4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Aperçu des travaux actuels en matière d'accessibilité (1)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3"/>
              </a:rPr>
              <a:t>Loi européenne sur l'accessibilité </a:t>
            </a:r>
            <a:r>
              <a:rPr lang="en-GB" sz="1200" dirty="0"/>
              <a:t>: transposition + </a:t>
            </a:r>
            <a:r>
              <a:rPr lang="en-GB" sz="1200" dirty="0">
                <a:hlinkClick r:id="rId4"/>
              </a:rPr>
              <a:t>normalisation</a:t>
            </a:r>
            <a:endParaRPr lang="en-GB" sz="1200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1200" dirty="0"/>
              <a:t>Accessibilité numérique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5"/>
              </a:rPr>
              <a:t>Directive sur les services de médias audiovisuels </a:t>
            </a:r>
            <a:r>
              <a:rPr lang="en-GB" sz="1200" dirty="0"/>
              <a:t>: mise en œuvre et évaluation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6"/>
              </a:rPr>
              <a:t>Code européen des communications électroniques </a:t>
            </a:r>
            <a:r>
              <a:rPr lang="en-GB" sz="1200" dirty="0"/>
              <a:t>: mise en œuvre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7"/>
              </a:rPr>
              <a:t>Directive sur l'accessibilité du Web </a:t>
            </a:r>
            <a:r>
              <a:rPr lang="en-GB" sz="1200" dirty="0"/>
              <a:t>: mise en œuvre et évaluation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8"/>
              </a:rPr>
              <a:t>Loi sur les services numériques et loi sur les marchés numériques </a:t>
            </a:r>
            <a:r>
              <a:rPr lang="en-GB" sz="1200" dirty="0"/>
              <a:t>- négociations avec l'UE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9"/>
              </a:rPr>
              <a:t>Cadre réglementaire pour l'intelligence artificielle </a:t>
            </a:r>
            <a:r>
              <a:rPr lang="en-GB" sz="1200" dirty="0"/>
              <a:t>- négociations avec l'UE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86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La position d'EDF sur la numérisation et les nouvelles technologies (1)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Les technologies peuvent donner aux personnes handicapées les moyens de participer à la société sur un pied d'égalité.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L'accessibilité, en tenant compte de la grande diversité des utilisateurs, et la protection des droits fondamentaux à la non-discrimination, à l'égalité, à la vie privée et à la protection des données sont cruciales.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Il est nécessaire de mettre en place une réglementation forte, comprenant des mécanismes de surveillance, de plaintes et d'application solides et accessibles (par exemple, des mécanismes de recours accessibles)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Les mesures réglementaires doivent être soutenues par un financement adéquat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84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La position d'EDF sur la numérisation et les nouvelles technologies (2)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Les États doivent garantir la participation des personnes handicapées à l'élaboration et à la mise en œuvre de la politique numérique (obligation en vertu de la CDPH, article 4).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Les personnes handicapées et les experts en accessibilité doivent être impliqués dans le développement des technologies.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L'acquisition de compétences numériques doit être accessible à tous, et l'UE et les États doivent soutenir l'augmentation du nombre de spécialistes de l'accessibilité numérique.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Il est nécessaire d'être conscient des limites des technologies et de toujours garantir des moyens non numériques de participation à la société.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980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La position d'EDF sur la numérisation et les nouvelles technologies (3)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Les points mentionnés sont reflétés dans le 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3"/>
              </a:rPr>
              <a:t>Résolution du FEPH sur les "Principes numériques de l'UE pour l'inclusion des personnes handicapées</a:t>
            </a:r>
            <a:r>
              <a:rPr lang="en-GB" sz="2400" dirty="0"/>
              <a:t>".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4"/>
              </a:rPr>
              <a:t>Prise de position d'EDF sur la loi sur les services numériques et la loi sur les marchés numériques</a:t>
            </a:r>
            <a:endParaRPr lang="en-GB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Prise de position du FEPH sur la loi européenne sur l'intelligence artificielle</a:t>
            </a:r>
            <a:r>
              <a:rPr lang="en-GB" sz="2400" dirty="0"/>
              <a:t>, et</a:t>
            </a:r>
            <a:endParaRPr lang="en-US" sz="2400" b="1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hlinkClick r:id="rId6"/>
              </a:rPr>
              <a:t>Un appel conjoint de la société civile demande à l'UE de donner la priorité aux droits fondamentaux dans la loi sur l'intelligence artificielle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29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Merci de votre attention</a:t>
            </a:r>
          </a:p>
          <a:p>
            <a:r>
              <a:rPr lang="en-GB" dirty="0"/>
              <a:t>Le Forum européen des personnes handicapées</a:t>
            </a:r>
          </a:p>
          <a:p>
            <a:r>
              <a:rPr lang="en-GB" dirty="0"/>
              <a:t>www.edf-feph.org</a:t>
            </a:r>
          </a:p>
          <a:p>
            <a:r>
              <a:rPr lang="en-GB" dirty="0"/>
              <a:t>Avenue </a:t>
            </a:r>
            <a:r>
              <a:rPr lang="en-GB" baseline="0" dirty="0"/>
              <a:t>des Arts 7-8, </a:t>
            </a:r>
            <a:r>
              <a:rPr lang="en-GB" baseline="0" dirty="0" err="1"/>
              <a:t>Bruxelles </a:t>
            </a:r>
            <a:r>
              <a:rPr lang="en-GB" baseline="0" dirty="0"/>
              <a:t>1210</a:t>
            </a:r>
          </a:p>
          <a:p>
            <a:r>
              <a:rPr lang="en-GB" baseline="0" dirty="0"/>
              <a:t>Belgique</a:t>
            </a:r>
          </a:p>
          <a:p>
            <a:r>
              <a:rPr lang="en-GB" baseline="0" dirty="0"/>
              <a:t>Twitter : @MyEdf</a:t>
            </a:r>
          </a:p>
          <a:p>
            <a:r>
              <a:rPr lang="en-GB" baseline="0" dirty="0"/>
              <a:t>Facebook : @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7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Rectangle 6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621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Rectangle 8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48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70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34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85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276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014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57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383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Cliquez pour modifier le style du titre principal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Modifier les styles de texte du maître</a:t>
            </a:r>
          </a:p>
          <a:p>
            <a:pPr lvl="1"/>
            <a:r>
              <a:rPr lang="en-US" dirty="0"/>
              <a:t>Deuxième niveau</a:t>
            </a:r>
          </a:p>
          <a:p>
            <a:pPr lvl="2"/>
            <a:r>
              <a:rPr lang="en-US" dirty="0"/>
              <a:t>Troisième niveau</a:t>
            </a:r>
          </a:p>
          <a:p>
            <a:pPr lvl="3"/>
            <a:r>
              <a:rPr lang="en-US" dirty="0"/>
              <a:t>Quatrième niveau</a:t>
            </a:r>
          </a:p>
          <a:p>
            <a:pPr lvl="4"/>
            <a:r>
              <a:rPr lang="en-US" dirty="0"/>
              <a:t>Cinquième niveau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2FB7-52F7-47EC-87D7-765A0F918F4F}" type="datetimeFigureOut">
              <a:rPr lang="fr-BE" smtClean="0"/>
              <a:t>21/03/2022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6037-44A0-42BA-8800-9704F8DAAE0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882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f-feph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899" y="2751892"/>
            <a:ext cx="9144000" cy="221534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La numérisation et les droits des personnes handicapées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899" y="5169335"/>
            <a:ext cx="9144000" cy="144152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Albert Prévos</a:t>
            </a:r>
            <a:endParaRPr lang="en-US" dirty="0"/>
          </a:p>
          <a:p>
            <a:r>
              <a:rPr lang="en-US" sz="2800" dirty="0"/>
              <a:t>Membre du comité exécutif d'EDF</a:t>
            </a:r>
          </a:p>
          <a:p>
            <a:r>
              <a:rPr lang="en-US" sz="2800" dirty="0"/>
              <a:t>Conférence en ligne du BDF sur la numérisation - 17 mars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405" y="372625"/>
            <a:ext cx="2002102" cy="22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7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Plan de la présentation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Introduction du Forum européen des personnes handicapées (FEPH)</a:t>
            </a:r>
          </a:p>
          <a:p>
            <a:pPr>
              <a:lnSpc>
                <a:spcPct val="150000"/>
              </a:lnSpc>
            </a:pPr>
            <a:r>
              <a:rPr lang="en-GB" dirty="0"/>
              <a:t>Base juridique du droit à l'égalité d'accès aux technologies numériques pour les personnes handicapées (CDPH)</a:t>
            </a:r>
          </a:p>
          <a:p>
            <a:pPr>
              <a:lnSpc>
                <a:spcPct val="150000"/>
              </a:lnSpc>
            </a:pPr>
            <a:r>
              <a:rPr lang="en-GB" dirty="0"/>
              <a:t>Aperçu des travaux du FEPH sur les politiques numériques de l'UE</a:t>
            </a:r>
          </a:p>
          <a:p>
            <a:pPr>
              <a:lnSpc>
                <a:spcPct val="150000"/>
              </a:lnSpc>
            </a:pPr>
            <a:r>
              <a:rPr lang="en-GB" dirty="0"/>
              <a:t>La position d'EDF sur la numérisation et les nouvelles technologies </a:t>
            </a:r>
          </a:p>
        </p:txBody>
      </p:sp>
    </p:spTree>
    <p:extLst>
      <p:ext uri="{BB962C8B-B14F-4D97-AF65-F5344CB8AC3E}">
        <p14:creationId xmlns:p14="http://schemas.microsoft.com/office/powerpoint/2010/main" val="28409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4907" y="883570"/>
            <a:ext cx="5487735" cy="820236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Qui sommes-nous ?</a:t>
            </a:r>
          </a:p>
        </p:txBody>
      </p:sp>
      <p:pic>
        <p:nvPicPr>
          <p:cNvPr id="7" name="Picture 6" descr="Group photo of EDF executive committee members" title="EDF executive board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8" b="13418"/>
          <a:stretch/>
        </p:blipFill>
        <p:spPr>
          <a:xfrm>
            <a:off x="344907" y="1990233"/>
            <a:ext cx="5687594" cy="268848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17217" y="693682"/>
            <a:ext cx="5702300" cy="43355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/>
              <a:t>Forum européen des personnes handicapées (</a:t>
            </a:r>
            <a:r>
              <a:rPr lang="en-GB" sz="2200" b="1" dirty="0"/>
              <a:t>FEPH</a:t>
            </a:r>
            <a:r>
              <a:rPr lang="en-GB" sz="2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b="1" dirty="0"/>
              <a:t>100 millions de </a:t>
            </a:r>
            <a:r>
              <a:rPr lang="en-GB" sz="2200" dirty="0"/>
              <a:t>personnes handicapées dans l'UE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/>
              <a:t>Organisation </a:t>
            </a:r>
            <a:r>
              <a:rPr lang="en-GB" sz="2200" dirty="0" err="1"/>
              <a:t>faîtière</a:t>
            </a:r>
            <a:r>
              <a:rPr lang="en-GB" sz="2200" dirty="0"/>
              <a:t> basée à Bruxelles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/>
              <a:t>Défendre les </a:t>
            </a:r>
            <a:r>
              <a:rPr lang="en-GB" sz="2200" b="1" dirty="0"/>
              <a:t>droits des personnes handicapées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200" dirty="0"/>
              <a:t>Mise en œuvre de la </a:t>
            </a:r>
            <a:r>
              <a:rPr lang="en-GB" sz="2200" b="1" dirty="0"/>
              <a:t>CDPH de l'ONU </a:t>
            </a:r>
            <a:r>
              <a:rPr lang="en-GB" sz="2200" dirty="0"/>
              <a:t>dans l'UE et les </a:t>
            </a:r>
            <a:r>
              <a:rPr lang="en-GB" sz="2200" dirty="0" err="1"/>
              <a:t>états</a:t>
            </a:r>
            <a:r>
              <a:rPr lang="en-GB" sz="2200" dirty="0"/>
              <a:t> membres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0" y="5600700"/>
            <a:ext cx="7933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Rien sur nous sans nous ! </a:t>
            </a:r>
          </a:p>
        </p:txBody>
      </p:sp>
    </p:spTree>
    <p:extLst>
      <p:ext uri="{BB962C8B-B14F-4D97-AF65-F5344CB8AC3E}">
        <p14:creationId xmlns:p14="http://schemas.microsoft.com/office/powerpoint/2010/main" val="137666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3" y="377207"/>
            <a:ext cx="11550314" cy="951831"/>
          </a:xfrm>
        </p:spPr>
        <p:txBody>
          <a:bodyPr>
            <a:normAutofit/>
          </a:bodyPr>
          <a:lstStyle/>
          <a:p>
            <a:r>
              <a:rPr lang="en-US" altLang="en-US" sz="30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Base juridique - Convention des Nations unies relative aux droits des personnes handicapées</a:t>
            </a:r>
            <a:endParaRPr lang="en-GB" sz="3000" dirty="0">
              <a:solidFill>
                <a:srgbClr val="0070C0"/>
              </a:solidFill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902042" y="2049517"/>
            <a:ext cx="10604157" cy="394138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9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Ratifiée</a:t>
            </a:r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par tous les pays de l'UE et par </a:t>
            </a:r>
            <a:r>
              <a:rPr lang="en-GB" sz="29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l'UE</a:t>
            </a:r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elle-même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Obligation légale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Assurer "le droit d'accès des personnes handicapées, sur la base de l'égalité avec les autres, notamment aux technologies et systèmes d'information et de communication". -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Article 9 - accessibilité </a:t>
            </a:r>
          </a:p>
          <a:p>
            <a:pPr marL="0" indent="0">
              <a:buNone/>
            </a:pPr>
            <a:endParaRPr lang="en-GB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3253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70" y="216567"/>
            <a:ext cx="11746830" cy="101314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GB" sz="3000" dirty="0"/>
              <a:t>Vue d'ensemble des travaux du FEPH relatifs aux politiques numériques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320842" y="1466193"/>
            <a:ext cx="11642558" cy="517523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000" dirty="0">
                <a:hlinkClick r:id="rId3"/>
              </a:rPr>
              <a:t>Loi européenne sur l'accessibilité </a:t>
            </a:r>
            <a:r>
              <a:rPr lang="en-GB" sz="3000" dirty="0"/>
              <a:t>: transposition + </a:t>
            </a:r>
            <a:r>
              <a:rPr lang="en-GB" sz="3000" dirty="0">
                <a:hlinkClick r:id="rId4"/>
              </a:rPr>
              <a:t>normalisation</a:t>
            </a:r>
            <a:endParaRPr lang="en-GB" sz="30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000" dirty="0">
                <a:hlinkClick r:id="rId5"/>
              </a:rPr>
              <a:t>Directive sur les services de médias audiovisuels </a:t>
            </a:r>
            <a:r>
              <a:rPr lang="en-GB" sz="3000" dirty="0"/>
              <a:t>: mise en œuvre et évaluation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000" dirty="0">
                <a:hlinkClick r:id="rId6"/>
              </a:rPr>
              <a:t>Code européen des communications électroniques </a:t>
            </a:r>
            <a:r>
              <a:rPr lang="en-GB" sz="3000" dirty="0"/>
              <a:t>: mise en œuvre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000" dirty="0">
                <a:hlinkClick r:id="rId7"/>
              </a:rPr>
              <a:t>Directive sur l'accessibilité du Web </a:t>
            </a:r>
            <a:r>
              <a:rPr lang="en-GB" sz="3000" dirty="0"/>
              <a:t>: mise en œuvre et évaluation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000" dirty="0">
                <a:hlinkClick r:id="rId8"/>
              </a:rPr>
              <a:t>Loi sur les services numériques et loi sur les marchés numériques </a:t>
            </a:r>
            <a:r>
              <a:rPr lang="en-GB" sz="3000" dirty="0"/>
              <a:t>- négociations avec l'UE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200" dirty="0">
                <a:hlinkClick r:id="rId9"/>
              </a:rPr>
              <a:t>Cadre réglementaire de l'intelligence artificielle </a:t>
            </a:r>
            <a:r>
              <a:rPr lang="en-GB" sz="3200" dirty="0"/>
              <a:t>- négociations avec l'UE</a:t>
            </a:r>
          </a:p>
        </p:txBody>
      </p:sp>
    </p:spTree>
    <p:extLst>
      <p:ext uri="{BB962C8B-B14F-4D97-AF65-F5344CB8AC3E}">
        <p14:creationId xmlns:p14="http://schemas.microsoft.com/office/powerpoint/2010/main" val="56143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fr-BE" sz="4000" b="1">
                <a:solidFill>
                  <a:srgbClr val="0070C0"/>
                </a:solidFill>
              </a:rPr>
              <a:t>La position d'EDF sur la numérisation et les nouvelles technologies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fr-BE" sz="2400" dirty="0"/>
              <a:t>Les technologies peuvent donner aux personnes handicapées les moyens de participer à la société sur un pied d'égalité.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fr-BE" sz="2400" dirty="0"/>
              <a:t>L'accessibilité, en tenant compte de la grande diversité des utilisateurs, et la protection des droits fondamentaux à la non-discrimination, à l'égalité, à la vie privée et à la protection des données est cruciale.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fr-BE" sz="2400" dirty="0"/>
              <a:t>Il est nécessaire de mettre en place une réglementation forte, comprenant des mécanismes de surveillance, de plaintes et d'application solides et accessibles (par exemple, des mécanismes de recours accessibles)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fr-BE" sz="2400" dirty="0"/>
              <a:t>Les mesures réglementaires doivent être soutenues par un financement adéquat </a:t>
            </a:r>
          </a:p>
        </p:txBody>
      </p:sp>
    </p:spTree>
    <p:extLst>
      <p:ext uri="{BB962C8B-B14F-4D97-AF65-F5344CB8AC3E}">
        <p14:creationId xmlns:p14="http://schemas.microsoft.com/office/powerpoint/2010/main" val="17753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La position d'EDF sur la numérisation et les nouvelles technologies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400" dirty="0"/>
              <a:t>Les États doivent garantir la participation des personnes handicapées à l'élaboration et à la mise en œuvre de la politique numérique (obligation en vertu de la CDPH, article 4).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400" dirty="0"/>
              <a:t>Les personnes handicapées et les experts en accessibilité doivent être impliqués dans le développement des technologies.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400" dirty="0"/>
              <a:t>L'acquisition de compétences numériques doit être accessible à tous, et l'UE et les États doivent soutenir l'augmentation du nombre de spécialistes de l'accessibilité numérique.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GB" sz="2400" dirty="0"/>
              <a:t>Il est nécessaire d'être conscient des limites des technologies et de toujours garantir des moyens non numériques de participation à la société.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33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fr-BE" sz="4000" b="1">
                <a:solidFill>
                  <a:srgbClr val="0070C0"/>
                </a:solidFill>
              </a:rPr>
              <a:t>La position d'EDF sur la numérisation et les nouvelles technologies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939159"/>
            <a:ext cx="11479427" cy="47087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fr-BE" sz="2400"/>
              <a:t>Les points mentionnés sont reflétés dans le :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fr-BE" sz="2400">
                <a:hlinkClick r:id="rId3"/>
              </a:rPr>
              <a:t>Résolution du FEPH sur les "Principes numériques de l'UE pour l'inclusion des personnes handicapées</a:t>
            </a:r>
            <a:r>
              <a:rPr lang="fr-BE" sz="2400"/>
              <a:t>"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fr-BE" sz="2400">
                <a:hlinkClick r:id="rId4"/>
              </a:rPr>
              <a:t>Prise de position d'EDF sur la loi sur les services numériques et la loi sur les marchés numériques</a:t>
            </a:r>
            <a:endParaRPr lang="fr-BE" sz="2400"/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fr-BE" sz="2400">
                <a:hlinkClick r:id="rId5"/>
              </a:rPr>
              <a:t>Prise de position d'EDF sur la loi européenne sur l'intelligence artificielle</a:t>
            </a:r>
            <a:endParaRPr lang="fr-BE" sz="2400"/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fr-BE" sz="2400">
                <a:hlinkClick r:id="rId6"/>
              </a:rPr>
              <a:t>Un appel conjoint de la société civile demande à l'UE de donner la priorité aux droits fondamentaux dans la loi sur l'intelligence artificielle</a:t>
            </a:r>
            <a:endParaRPr lang="fr-BE" sz="2400"/>
          </a:p>
          <a:p>
            <a:pPr>
              <a:lnSpc>
                <a:spcPct val="150000"/>
              </a:lnSpc>
            </a:pPr>
            <a:endParaRPr lang="fr-BE" sz="2400"/>
          </a:p>
        </p:txBody>
      </p:sp>
    </p:spTree>
    <p:extLst>
      <p:ext uri="{BB962C8B-B14F-4D97-AF65-F5344CB8AC3E}">
        <p14:creationId xmlns:p14="http://schemas.microsoft.com/office/powerpoint/2010/main" val="109779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Merci pour votre attention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52512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Le Forum européen des personnes handicapées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www.edf-feph.org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Avenue des Arts 7-8, </a:t>
            </a:r>
            <a:r>
              <a:rPr lang="en-GB" dirty="0" err="1"/>
              <a:t>Bruxelles </a:t>
            </a:r>
            <a:r>
              <a:rPr lang="en-GB" dirty="0"/>
              <a:t>1210, Belgique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Twitter : @MyEDF</a:t>
            </a:r>
          </a:p>
          <a:p>
            <a:pPr marL="0" indent="0">
              <a:buNone/>
            </a:pPr>
            <a:r>
              <a:rPr lang="en-GB" dirty="0"/>
              <a:t>Facebook : @MyEDF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37" y="2048427"/>
            <a:ext cx="2798095" cy="309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10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</Words>
  <Application>Microsoft Office PowerPoint</Application>
  <PresentationFormat>Grand écran</PresentationFormat>
  <Paragraphs>114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La numérisation et les droits des personnes handicapées  </vt:lpstr>
      <vt:lpstr>Plan de la présentation </vt:lpstr>
      <vt:lpstr>Qui sommes-nous ?</vt:lpstr>
      <vt:lpstr>Base juridique - Convention des Nations unies relative aux droits des personnes handicapées</vt:lpstr>
      <vt:lpstr>Vue d'ensemble des travaux du FEPH relatifs aux politiques numériques</vt:lpstr>
      <vt:lpstr>La position d'EDF sur la numérisation et les nouvelles technologies (1)</vt:lpstr>
      <vt:lpstr>La position d'EDF sur la numérisation et les nouvelles technologies (2)</vt:lpstr>
      <vt:lpstr>La position d'EDF sur la numérisation et les nouvelles technologies (3)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Naomi Mabita</dc:creator>
  <cp:keywords>, docId:3529843777D98B9481FCE90AEE6BA40D</cp:keywords>
  <cp:lastModifiedBy>Magritte Olivier</cp:lastModifiedBy>
  <cp:revision>44</cp:revision>
  <dcterms:created xsi:type="dcterms:W3CDTF">2019-03-25T10:17:14Z</dcterms:created>
  <dcterms:modified xsi:type="dcterms:W3CDTF">2022-03-21T09:25:23Z</dcterms:modified>
</cp:coreProperties>
</file>