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75" r:id="rId4"/>
    <p:sldId id="303" r:id="rId5"/>
    <p:sldId id="507" r:id="rId6"/>
    <p:sldId id="259" r:id="rId7"/>
    <p:sldId id="508" r:id="rId8"/>
    <p:sldId id="509" r:id="rId9"/>
    <p:sldId id="27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704" autoAdjust="0"/>
  </p:normalViewPr>
  <p:slideViewPr>
    <p:cSldViewPr snapToGrid="0">
      <p:cViewPr varScale="1">
        <p:scale>
          <a:sx n="88" d="100"/>
          <a:sy n="88" d="100"/>
        </p:scale>
        <p:origin x="14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B6C69-F9C8-476A-A22F-04F238FB09DF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Master-Textstile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637DA-ECFF-4E30-8019-BCDA5E2DDEE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41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f-feph.org/publications/digital-services-act/" TargetMode="External"/><Relationship Id="rId3" Type="http://schemas.openxmlformats.org/officeDocument/2006/relationships/hyperlink" Target="https://www.edf-feph.org/publications/webinar-advocating-for-strong-national-adoption-of-the-european-accessibility-act-september-2019/" TargetMode="External"/><Relationship Id="rId7" Type="http://schemas.openxmlformats.org/officeDocument/2006/relationships/hyperlink" Target="https://www.edf-feph.org/web-accessibility-directive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df-feph.org/electronic-communications/" TargetMode="External"/><Relationship Id="rId5" Type="http://schemas.openxmlformats.org/officeDocument/2006/relationships/hyperlink" Target="https://www.edf-feph.org/audiovisual-media-services-directive/" TargetMode="External"/><Relationship Id="rId4" Type="http://schemas.openxmlformats.org/officeDocument/2006/relationships/hyperlink" Target="https://www.edf-feph.org/publications/edf-position-paper-on-european-commissions-draft-standardisation-request-for-the-european-accessibility-act/" TargetMode="External"/><Relationship Id="rId9" Type="http://schemas.openxmlformats.org/officeDocument/2006/relationships/hyperlink" Target="https://www.edf-feph.org/publications/disability-perspective-on-regulating-artificial-intelligence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df.belgium.be/resource/static/files/news/resolution-on-the-eu-digital-principles-for-the-inclusion-of-persons-with-disabilities.pdf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df-feph.org/civil-society-and-edf-call-on-the-eu-to-put-fundamental-rights-first-in-the-artificiai-intelligence-act/" TargetMode="External"/><Relationship Id="rId5" Type="http://schemas.openxmlformats.org/officeDocument/2006/relationships/hyperlink" Target="https://www.edf-feph.org/publications/disability-perspective-on-regulating-artificial-intelligence/" TargetMode="External"/><Relationship Id="rId4" Type="http://schemas.openxmlformats.org/officeDocument/2006/relationships/hyperlink" Target="https://www.edf-feph.org/publications/edf-position-paper-on-the-digital-services-act-and-the-digital-markets-act/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EDF-Logo</a:t>
            </a:r>
          </a:p>
          <a:p>
            <a:r>
              <a:rPr lang="en-GB" b="1" dirty="0">
                <a:solidFill>
                  <a:srgbClr val="0070C0"/>
                </a:solidFill>
              </a:rPr>
              <a:t>Digitalisierung und Rechte von Menschen mit Behinderungen </a:t>
            </a:r>
          </a:p>
          <a:p>
            <a:r>
              <a:rPr lang="en-US" sz="1200" dirty="0"/>
              <a:t>Albert </a:t>
            </a:r>
            <a:r>
              <a:rPr lang="en-US" sz="1200" dirty="0" err="1"/>
              <a:t>Prevos</a:t>
            </a:r>
            <a:endParaRPr lang="en-US" dirty="0"/>
          </a:p>
          <a:p>
            <a:r>
              <a:rPr lang="en-US" sz="1200" dirty="0"/>
              <a:t>Mitglied des Exekutivausschusses des EEF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BDF-Online-Konferenz zur Digitalisierung - 17. März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74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>
                <a:solidFill>
                  <a:srgbClr val="0070C0"/>
                </a:solidFill>
              </a:rPr>
              <a:t>Gliederung der Präsentation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Einführung des Europäischen Behindertenforums (EDF)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Rechtsgrundlage für das Recht auf gleichberechtigten Zugang zu digitalen Technologien für Menschen mit Behinderungen (CRPD)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Überblick über die Arbeit des EDF im Bereich der EU-Digitalpolitik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Die Position von EDF zur Digitalisierung und zu neuen Technologien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18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/>
              <a:t>Wer wir sind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Europäisches Behindertenforum (EDF)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100 Millionen Menschen mit Behinderungen in der EU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Dachverband mit Sitz in Brüssel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Eintreten für die Rechte von Menschen mit Behinderungen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Umsetzung der UN-Behindertenrechtskonvention in der EU und in den Mitgliedsländern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1" dirty="0"/>
              <a:t>Nichts über uns ohne uns!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0" dirty="0"/>
              <a:t>Bild: </a:t>
            </a:r>
            <a:r>
              <a:rPr lang="en-GB" b="0" baseline="0" dirty="0"/>
              <a:t>Gruppenfoto der Mitglieder des EEF-Exekutivausschusses</a:t>
            </a:r>
            <a:endParaRPr lang="en-GB" b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70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>
                <a:solidFill>
                  <a:srgbClr val="0085C7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Rechtsgrundlage - UN-Übereinkommen über die Rechte von Menschen mit Behinderungen </a:t>
            </a:r>
          </a:p>
          <a:p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Ratifiziert von allen EU-Ländern und der EU selbst</a:t>
            </a:r>
          </a:p>
          <a:p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Rechtliche Verpflichtung</a:t>
            </a:r>
            <a:endParaRPr lang="en-GB" sz="2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"Gewährleistung des Rechts auf Zugang für Menschen mit Behinderungen, gleichberechtigt mit anderen, unter anderem zu Informations- und Kommunikationstechnologien und -systemen". - </a:t>
            </a:r>
            <a:r>
              <a:rPr lang="en-GB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Artikel 9 - Zugänglichkeit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44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Überblick über aktuelle Arbeiten zur Barrierefreiheit (1)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3"/>
              </a:rPr>
              <a:t>Europäisches Gesetz zur Barrierefreiheit</a:t>
            </a:r>
            <a:r>
              <a:rPr lang="en-GB" sz="1200" dirty="0"/>
              <a:t>: Umsetzung + </a:t>
            </a:r>
            <a:r>
              <a:rPr lang="en-GB" sz="1200" dirty="0">
                <a:hlinkClick r:id="rId4"/>
              </a:rPr>
              <a:t>Normung</a:t>
            </a:r>
            <a:endParaRPr lang="en-GB" sz="1200" dirty="0"/>
          </a:p>
          <a:p>
            <a:pPr marL="0" indent="0">
              <a:lnSpc>
                <a:spcPct val="150000"/>
              </a:lnSpc>
              <a:buNone/>
            </a:pPr>
            <a:r>
              <a:rPr lang="en-GB" sz="1200" dirty="0"/>
              <a:t>Digitale Barrierefreiheit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5"/>
              </a:rPr>
              <a:t>Richtlinie über audiovisuelle Mediendienste</a:t>
            </a:r>
            <a:r>
              <a:rPr lang="en-GB" sz="1200" dirty="0"/>
              <a:t>: Umsetzung und Bewertung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6"/>
              </a:rPr>
              <a:t>Europäischer Kodex für elektronische Kommunikation</a:t>
            </a:r>
            <a:r>
              <a:rPr lang="en-GB" sz="1200" dirty="0"/>
              <a:t>: Umsetzung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7"/>
              </a:rPr>
              <a:t>Richtlinie über die Zugänglichkeit des Internets</a:t>
            </a:r>
            <a:r>
              <a:rPr lang="en-GB" sz="1200" dirty="0"/>
              <a:t>: Umsetzung und Bewertung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8"/>
              </a:rPr>
              <a:t>Gesetz über digitale Dienste &amp; Gesetz über digitale Märkte </a:t>
            </a:r>
            <a:r>
              <a:rPr lang="en-GB" sz="1200" dirty="0"/>
              <a:t>- EU-Verhandlungen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9"/>
              </a:rPr>
              <a:t>Rechtsrahmen für künstliche Intelligenz </a:t>
            </a:r>
            <a:r>
              <a:rPr lang="en-GB" sz="1200" dirty="0"/>
              <a:t>- EU-Verhandlungen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860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Der Standpunkt der EDF zur Digitalisierung und zu den neuen Technologien (1)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Technologien können Menschen mit Behinderungen zu einer gleichberechtigten Teilhabe an der Gesellschaft befähigen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Zugänglichkeit unter Berücksichtigung der großen Vielfalt der Nutzer und des Schutzes der Grundrechte auf Nichtdiskriminierung, Gleichheit, Privatsphäre und Datenschutz ist von entscheidender Bedeutung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Eine strenge Regulierung, einschließlich robuster und zugänglicher Überwachungs-, Beschwerde- und Durchsetzungsmechanismen (z. B. zugängliche Rechtsbehelfsmechanismen), ist notwendig.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Regulierungsmaßnahmen müssen durch eine angemessene Finanzierung unterstützt werden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84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Der Standpunkt der EDF zur Digitalisierung und zu den neuen Technologien (2)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Die Staaten müssen die Einbeziehung von Menschen mit Behinderungen in die Entwicklung und Umsetzung digitaler Strategien gewährleisten (Verpflichtung gemäß CRPD, Artikel 4)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Menschen mit Behinderungen und Experten für Barrierefreiheit müssen an der Entwicklung von Technologien beteiligt werden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Der Aufbau digitaler Fähigkeiten muss für alle zugänglich sein, und die EU und die Staaten müssen den wachsenden Bestand an Spezialisten für digitale Barrierefreiheit unterstützen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Es ist notwendig, sich der Grenzen der Technologien bewusst zu sein und stets für nicht-digitale Formen der Beteiligung an der Gesellschaft zu sorgen</a:t>
            </a:r>
          </a:p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980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Der Standpunkt der EDF zur Digitalisierung und zu den neuen Technologien (3)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Die genannten Punkte spiegeln sich in der: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hlinkClick r:id="rId3"/>
              </a:rPr>
              <a:t>EDF-Entschließung zu den "Digitalen Grundsätzen der EU für die Einbeziehung von Menschen mit Behinderungen</a:t>
            </a:r>
            <a:r>
              <a:rPr lang="en-GB" sz="2400" dirty="0"/>
              <a:t>"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hlinkClick r:id="rId4"/>
              </a:rPr>
              <a:t>EDF-Positionspapier zum Gesetz über digitale Dienste und das Gesetz über digitale Märkte</a:t>
            </a:r>
            <a:endParaRPr lang="en-GB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hlinkClick r:id="rId5"/>
              </a:rPr>
              <a:t>EDF-Positionspapier zum EU-Gesetz über künstliche Intelligenz </a:t>
            </a:r>
            <a:r>
              <a:rPr lang="en-GB" sz="2400" dirty="0"/>
              <a:t>, und</a:t>
            </a:r>
            <a:endParaRPr lang="en-US" sz="2400" b="1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hlinkClick r:id="rId6"/>
              </a:rPr>
              <a:t>Gemeinsamer Aufruf der Zivilgesellschaft an die EU, die Grundrechte im Gesetz über künstliche Intelligenz an die erste Stelle zu setzen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29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Vielen Dank für Ihre Aufmerksamkeit</a:t>
            </a:r>
          </a:p>
          <a:p>
            <a:r>
              <a:rPr lang="en-GB" dirty="0"/>
              <a:t>Das Europäische Behindertenforum</a:t>
            </a:r>
          </a:p>
          <a:p>
            <a:r>
              <a:rPr lang="en-GB" dirty="0"/>
              <a:t>www.edf-feph.org</a:t>
            </a:r>
          </a:p>
          <a:p>
            <a:r>
              <a:rPr lang="en-GB" dirty="0"/>
              <a:t>Avenue </a:t>
            </a:r>
            <a:r>
              <a:rPr lang="en-GB" baseline="0" dirty="0"/>
              <a:t>des Arts 7-8, </a:t>
            </a:r>
            <a:r>
              <a:rPr lang="en-GB" baseline="0" dirty="0" err="1"/>
              <a:t>Bruxelles </a:t>
            </a:r>
            <a:r>
              <a:rPr lang="en-GB" baseline="0" dirty="0"/>
              <a:t>1210</a:t>
            </a:r>
          </a:p>
          <a:p>
            <a:r>
              <a:rPr lang="en-GB" baseline="0" dirty="0"/>
              <a:t>Belgien</a:t>
            </a:r>
          </a:p>
          <a:p>
            <a:r>
              <a:rPr lang="en-GB" baseline="0" dirty="0"/>
              <a:t>Twitter: @MeinEdf</a:t>
            </a:r>
          </a:p>
          <a:p>
            <a:r>
              <a:rPr lang="en-GB" baseline="0" dirty="0"/>
              <a:t>Facebook: @?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17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Rectangle 6"/>
          <p:cNvSpPr/>
          <p:nvPr userDrawn="1"/>
        </p:nvSpPr>
        <p:spPr>
          <a:xfrm>
            <a:off x="146050" y="139700"/>
            <a:ext cx="11899900" cy="658177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2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479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621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Rectangle 8"/>
          <p:cNvSpPr/>
          <p:nvPr userDrawn="1"/>
        </p:nvSpPr>
        <p:spPr>
          <a:xfrm>
            <a:off x="146050" y="139700"/>
            <a:ext cx="11899900" cy="658177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48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970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Rectangle 7"/>
          <p:cNvSpPr/>
          <p:nvPr userDrawn="1"/>
        </p:nvSpPr>
        <p:spPr>
          <a:xfrm>
            <a:off x="146050" y="139700"/>
            <a:ext cx="11899900" cy="658177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34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185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276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014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57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383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Klicken Sie hier, um den Master-Titelstil zu bearbeiten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Master-Textstile bearbeiten</a:t>
            </a:r>
          </a:p>
          <a:p>
            <a:pPr lvl="1"/>
            <a:r>
              <a:rPr lang="en-US" dirty="0"/>
              <a:t>Zweite Ebene</a:t>
            </a:r>
          </a:p>
          <a:p>
            <a:pPr lvl="2"/>
            <a:r>
              <a:rPr lang="en-US" dirty="0"/>
              <a:t>Dritte Ebene</a:t>
            </a:r>
          </a:p>
          <a:p>
            <a:pPr lvl="3"/>
            <a:r>
              <a:rPr lang="en-US" dirty="0"/>
              <a:t>Vierte Ebene</a:t>
            </a:r>
          </a:p>
          <a:p>
            <a:pPr lvl="4"/>
            <a:r>
              <a:rPr lang="en-US" dirty="0"/>
              <a:t>Fünfte Ebene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72FB7-52F7-47EC-87D7-765A0F918F4F}" type="datetimeFigureOut">
              <a:rPr lang="fr-BE" smtClean="0"/>
              <a:t>18/03/2022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882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f-feph.org/publications/digital-services-act/" TargetMode="External"/><Relationship Id="rId3" Type="http://schemas.openxmlformats.org/officeDocument/2006/relationships/hyperlink" Target="https://www.edf-feph.org/publications/webinar-advocating-for-strong-national-adoption-of-the-european-accessibility-act-september-2019/" TargetMode="External"/><Relationship Id="rId7" Type="http://schemas.openxmlformats.org/officeDocument/2006/relationships/hyperlink" Target="https://www.edf-feph.org/web-accessibility-directiv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f-feph.org/electronic-communications/" TargetMode="External"/><Relationship Id="rId5" Type="http://schemas.openxmlformats.org/officeDocument/2006/relationships/hyperlink" Target="https://www.edf-feph.org/audiovisual-media-services-directive/" TargetMode="External"/><Relationship Id="rId4" Type="http://schemas.openxmlformats.org/officeDocument/2006/relationships/hyperlink" Target="https://www.edf-feph.org/publications/edf-position-paper-on-european-commissions-draft-standardisation-request-for-the-european-accessibility-act/" TargetMode="External"/><Relationship Id="rId9" Type="http://schemas.openxmlformats.org/officeDocument/2006/relationships/hyperlink" Target="https://www.edf-feph.org/publications/disability-perspective-on-regulating-artificial-intelligence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df.belgium.be/resource/static/files/news/resolution-on-the-eu-digital-principles-for-the-inclusion-of-persons-with-disabilities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f-feph.org/civil-society-and-edf-call-on-the-eu-to-put-fundamental-rights-first-in-the-artificiai-intelligence-act/" TargetMode="External"/><Relationship Id="rId5" Type="http://schemas.openxmlformats.org/officeDocument/2006/relationships/hyperlink" Target="https://www.edf-feph.org/publications/disability-perspective-on-regulating-artificial-intelligence/" TargetMode="External"/><Relationship Id="rId4" Type="http://schemas.openxmlformats.org/officeDocument/2006/relationships/hyperlink" Target="https://www.edf-feph.org/publications/edf-position-paper-on-the-digital-services-act-and-the-digital-markets-ac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f-feph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5899" y="2751892"/>
            <a:ext cx="9144000" cy="221534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Digitalisierung und Rechte von Menschen mit Behinderungen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899" y="5169335"/>
            <a:ext cx="9144000" cy="1441529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Albert Prévos</a:t>
            </a:r>
            <a:endParaRPr lang="en-US" dirty="0"/>
          </a:p>
          <a:p>
            <a:r>
              <a:rPr lang="en-US" sz="2800" dirty="0"/>
              <a:t>Mitglied des Exekutivausschusses des EEF</a:t>
            </a:r>
          </a:p>
          <a:p>
            <a:r>
              <a:rPr lang="en-US" sz="2800" dirty="0"/>
              <a:t>BDF-Online-Konferenz zur Digitalisierung - 17. März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405" y="372625"/>
            <a:ext cx="2002102" cy="221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7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Gliederung der Präsentation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Einführung des Europäischen Behindertenforums (EDF)</a:t>
            </a:r>
          </a:p>
          <a:p>
            <a:pPr>
              <a:lnSpc>
                <a:spcPct val="150000"/>
              </a:lnSpc>
            </a:pPr>
            <a:r>
              <a:rPr lang="en-GB" dirty="0"/>
              <a:t>Rechtsgrundlage für das Recht auf gleichberechtigten Zugang zu digitalen Technologien für Menschen mit Behinderungen (CRPD)</a:t>
            </a:r>
          </a:p>
          <a:p>
            <a:pPr>
              <a:lnSpc>
                <a:spcPct val="150000"/>
              </a:lnSpc>
            </a:pPr>
            <a:r>
              <a:rPr lang="en-GB" dirty="0"/>
              <a:t>Überblick über die Arbeit des EDF im Bereich der EU-Digitalpolitik</a:t>
            </a:r>
          </a:p>
          <a:p>
            <a:pPr>
              <a:lnSpc>
                <a:spcPct val="150000"/>
              </a:lnSpc>
            </a:pPr>
            <a:r>
              <a:rPr lang="en-GB" dirty="0"/>
              <a:t>Die Position von EDF zur Digitalisierung und zu neuen Technologien </a:t>
            </a:r>
          </a:p>
        </p:txBody>
      </p:sp>
    </p:spTree>
    <p:extLst>
      <p:ext uri="{BB962C8B-B14F-4D97-AF65-F5344CB8AC3E}">
        <p14:creationId xmlns:p14="http://schemas.microsoft.com/office/powerpoint/2010/main" val="284096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2706" y="883570"/>
            <a:ext cx="5309936" cy="820236"/>
          </a:xfrm>
        </p:spPr>
        <p:txBody>
          <a:bodyPr>
            <a:normAutofit/>
          </a:bodyPr>
          <a:lstStyle/>
          <a:p>
            <a:r>
              <a:rPr lang="en-GB" sz="4000" dirty="0"/>
              <a:t>Wer wir sind</a:t>
            </a:r>
          </a:p>
        </p:txBody>
      </p:sp>
      <p:pic>
        <p:nvPicPr>
          <p:cNvPr id="7" name="Picture 6" descr="Group photo of EDF executive committee members" title="EDF executive board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8" b="13418"/>
          <a:stretch/>
        </p:blipFill>
        <p:spPr>
          <a:xfrm>
            <a:off x="344907" y="1990233"/>
            <a:ext cx="5687594" cy="2688484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17217" y="332002"/>
            <a:ext cx="5702300" cy="525599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GB" sz="2200" dirty="0"/>
              <a:t>Europäisches Behindertenforum (</a:t>
            </a:r>
            <a:r>
              <a:rPr lang="en-GB" sz="2200" b="1" dirty="0"/>
              <a:t>EDF</a:t>
            </a:r>
            <a:r>
              <a:rPr lang="en-GB" sz="2200" dirty="0"/>
              <a:t>)</a:t>
            </a:r>
          </a:p>
          <a:p>
            <a:pPr>
              <a:lnSpc>
                <a:spcPct val="170000"/>
              </a:lnSpc>
            </a:pPr>
            <a:r>
              <a:rPr lang="en-GB" sz="2200" b="1" dirty="0"/>
              <a:t>100 Millionen </a:t>
            </a:r>
            <a:r>
              <a:rPr lang="en-GB" sz="2200" dirty="0"/>
              <a:t>Menschen mit Behinderungen in der EU</a:t>
            </a:r>
          </a:p>
          <a:p>
            <a:pPr>
              <a:lnSpc>
                <a:spcPct val="170000"/>
              </a:lnSpc>
            </a:pPr>
            <a:r>
              <a:rPr lang="en-GB" sz="2200" dirty="0"/>
              <a:t>Dachverband mit Sitz in Brüssel </a:t>
            </a:r>
          </a:p>
          <a:p>
            <a:pPr>
              <a:lnSpc>
                <a:spcPct val="170000"/>
              </a:lnSpc>
            </a:pPr>
            <a:r>
              <a:rPr lang="en-GB" sz="2200" dirty="0"/>
              <a:t>Eintreten für die </a:t>
            </a:r>
            <a:r>
              <a:rPr lang="en-GB" sz="2200" b="1" dirty="0"/>
              <a:t>Rechte von Menschen mit Behinderungen</a:t>
            </a:r>
          </a:p>
          <a:p>
            <a:pPr>
              <a:lnSpc>
                <a:spcPct val="170000"/>
              </a:lnSpc>
            </a:pPr>
            <a:r>
              <a:rPr lang="en-GB" sz="2200" dirty="0"/>
              <a:t>Umsetzung der </a:t>
            </a:r>
            <a:r>
              <a:rPr lang="en-GB" sz="2200" b="1" dirty="0"/>
              <a:t>UN-Behindertenrechtskonvention </a:t>
            </a:r>
            <a:r>
              <a:rPr lang="en-GB" sz="2200" dirty="0"/>
              <a:t>in der EU und ihren Mitgliedstaaten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5864" y="5600700"/>
            <a:ext cx="87735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Nichts über uns ohne uns! </a:t>
            </a:r>
          </a:p>
        </p:txBody>
      </p:sp>
    </p:spTree>
    <p:extLst>
      <p:ext uri="{BB962C8B-B14F-4D97-AF65-F5344CB8AC3E}">
        <p14:creationId xmlns:p14="http://schemas.microsoft.com/office/powerpoint/2010/main" val="137666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3" y="377207"/>
            <a:ext cx="11550314" cy="951831"/>
          </a:xfrm>
        </p:spPr>
        <p:txBody>
          <a:bodyPr>
            <a:normAutofit/>
          </a:bodyPr>
          <a:lstStyle/>
          <a:p>
            <a:r>
              <a:rPr lang="en-US" altLang="en-US" sz="3000" dirty="0">
                <a:solidFill>
                  <a:srgbClr val="0085C7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Rechtsgrundlage - UN-Übereinkommen über die Rechte von Menschen mit Behinderungen</a:t>
            </a:r>
            <a:endParaRPr lang="en-GB" sz="3000" dirty="0">
              <a:solidFill>
                <a:srgbClr val="0070C0"/>
              </a:solidFill>
            </a:endParaRPr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902042" y="2421925"/>
            <a:ext cx="10604157" cy="328689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Ratifiziert von allen EU-Ländern und der EU selbst</a:t>
            </a:r>
          </a:p>
          <a:p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Rechtliche Verpflichtung</a:t>
            </a:r>
            <a:endParaRPr lang="en-GB" sz="2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"Gewährleistung des Rechts auf Zugang für Menschen mit Behinderungen, gleichberechtigt mit anderen, unter anderem zu Informations- und Kommunikationstechnologien und -systemen". - </a:t>
            </a:r>
            <a:r>
              <a:rPr lang="en-GB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Artikel 9 - Zugänglichkeit </a:t>
            </a:r>
          </a:p>
          <a:p>
            <a:pPr marL="0" indent="0">
              <a:buNone/>
            </a:pPr>
            <a:endParaRPr lang="en-GB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3253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70" y="216567"/>
            <a:ext cx="11746830" cy="723233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GB" sz="3000" dirty="0"/>
              <a:t>Überblick über die Arbeit des EEF im Bereich der digitalen Politik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320842" y="1245704"/>
            <a:ext cx="11642558" cy="539572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sz="3000" dirty="0">
                <a:hlinkClick r:id="rId3"/>
              </a:rPr>
              <a:t>Europäisches Gesetz zur Barrierefreiheit</a:t>
            </a:r>
            <a:r>
              <a:rPr lang="en-GB" sz="3000" dirty="0"/>
              <a:t>: Umsetzung + </a:t>
            </a:r>
            <a:r>
              <a:rPr lang="en-GB" sz="3000" dirty="0">
                <a:hlinkClick r:id="rId4"/>
              </a:rPr>
              <a:t>Normung</a:t>
            </a:r>
            <a:endParaRPr lang="en-GB" sz="3000" dirty="0"/>
          </a:p>
          <a:p>
            <a:pPr>
              <a:lnSpc>
                <a:spcPct val="150000"/>
              </a:lnSpc>
            </a:pPr>
            <a:r>
              <a:rPr lang="en-GB" sz="3000" dirty="0">
                <a:hlinkClick r:id="rId5"/>
              </a:rPr>
              <a:t>Richtlinie über audiovisuelle Mediendienste</a:t>
            </a:r>
            <a:r>
              <a:rPr lang="en-GB" sz="3000" dirty="0"/>
              <a:t>: Umsetzung und Bewertung</a:t>
            </a:r>
          </a:p>
          <a:p>
            <a:pPr>
              <a:lnSpc>
                <a:spcPct val="150000"/>
              </a:lnSpc>
            </a:pPr>
            <a:r>
              <a:rPr lang="en-GB" sz="3000" dirty="0">
                <a:hlinkClick r:id="rId6"/>
              </a:rPr>
              <a:t>Europäischer Kodex für elektronische Kommunikation</a:t>
            </a:r>
            <a:r>
              <a:rPr lang="en-GB" sz="3000" dirty="0"/>
              <a:t>: Umsetzung</a:t>
            </a:r>
          </a:p>
          <a:p>
            <a:pPr>
              <a:lnSpc>
                <a:spcPct val="150000"/>
              </a:lnSpc>
            </a:pPr>
            <a:r>
              <a:rPr lang="en-GB" sz="3000" dirty="0">
                <a:hlinkClick r:id="rId7"/>
              </a:rPr>
              <a:t>Richtlinie über die Zugänglichkeit des Internets</a:t>
            </a:r>
            <a:r>
              <a:rPr lang="en-GB" sz="3000" dirty="0"/>
              <a:t>: Umsetzung und Bewertung</a:t>
            </a:r>
          </a:p>
          <a:p>
            <a:pPr>
              <a:lnSpc>
                <a:spcPct val="150000"/>
              </a:lnSpc>
            </a:pPr>
            <a:r>
              <a:rPr lang="en-GB" sz="3000" dirty="0">
                <a:hlinkClick r:id="rId8"/>
              </a:rPr>
              <a:t>Gesetz über digitale Dienste &amp; Gesetz über digitale Märkte </a:t>
            </a:r>
            <a:r>
              <a:rPr lang="en-GB" sz="3000" dirty="0"/>
              <a:t>- EU-Verhandlungen</a:t>
            </a:r>
          </a:p>
          <a:p>
            <a:pPr>
              <a:lnSpc>
                <a:spcPct val="150000"/>
              </a:lnSpc>
            </a:pPr>
            <a:r>
              <a:rPr lang="en-GB" sz="3200" dirty="0">
                <a:hlinkClick r:id="rId9"/>
              </a:rPr>
              <a:t>Rechtsrahmen für künstliche Intelligenz </a:t>
            </a:r>
            <a:r>
              <a:rPr lang="en-GB" sz="3200" dirty="0"/>
              <a:t>- EU-Verhandlungen</a:t>
            </a:r>
          </a:p>
        </p:txBody>
      </p:sp>
    </p:spTree>
    <p:extLst>
      <p:ext uri="{BB962C8B-B14F-4D97-AF65-F5344CB8AC3E}">
        <p14:creationId xmlns:p14="http://schemas.microsoft.com/office/powerpoint/2010/main" val="561438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7" y="365125"/>
            <a:ext cx="11763633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Der Standpunkt der EDF zur Digitalisierung und zu den neuen Technologien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1890583"/>
            <a:ext cx="11479427" cy="47573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Technologien können Menschen mit Behinderungen zu einer gleichberechtigten Teilhabe an der Gesellschaft befähigen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Zugänglichkeit unter Berücksichtigung der großen Vielfalt der Nutzer und des Schutzes der Grundrechte auf Nichtdiskriminierung, Gleichberechtigung, Privatsphäre und Datenschutz ist entscheidend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Eine strenge Regulierung, einschließlich robuster und zugänglicher Überwachungs-, Beschwerde- und Durchsetzungsmechanismen (z. B. zugängliche Rechtsbehelfsmechanismen), ist notwendig. 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Regulierungsmaßnahmen müssen durch eine angemessene Finanzierung unterstützt werden </a:t>
            </a:r>
          </a:p>
        </p:txBody>
      </p:sp>
    </p:spTree>
    <p:extLst>
      <p:ext uri="{BB962C8B-B14F-4D97-AF65-F5344CB8AC3E}">
        <p14:creationId xmlns:p14="http://schemas.microsoft.com/office/powerpoint/2010/main" val="17753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7" y="365125"/>
            <a:ext cx="11763633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Der Standpunkt der EDF zur Digitalisierung und zu den neuen Technologien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1890583"/>
            <a:ext cx="11479427" cy="475735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Die Staaten müssen die Einbeziehung von Menschen mit Behinderungen in die Entwicklung und Umsetzung digitaler Strategien gewährleisten (Verpflichtung gemäß CRPD, Artikel 4)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Menschen mit Behinderungen und Experten für Barrierefreiheit müssen an der Entwicklung von Technologien beteiligt werden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Der Aufbau digitaler Kompetenzen muss für alle zugänglich sein, und die EU und die Staaten müssen den wachsenden Bestand an Spezialisten für digitale Barrierefreiheit unterstützen 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Es ist notwendig, sich der Grenzen der Technologien bewusst zu sein und stets für nicht-digitale Formen der Beteiligung an der Gesellschaft zu sorgen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3334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7" y="365125"/>
            <a:ext cx="11763633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Der Standpunkt der EDF zur Digitalisierung und zu den neuen Technologien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2224216"/>
            <a:ext cx="11479427" cy="442371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Die genannten Punkte spiegeln sich in der:</a:t>
            </a:r>
          </a:p>
          <a:p>
            <a:pPr lvl="1">
              <a:lnSpc>
                <a:spcPct val="150000"/>
              </a:lnSpc>
            </a:pPr>
            <a:r>
              <a:rPr lang="en-GB" sz="2400" dirty="0">
                <a:hlinkClick r:id="rId3"/>
              </a:rPr>
              <a:t>EDF-Entschließung zu den "Digitalen Grundsätzen der EU für die Einbeziehung von Menschen mit Behinderungen</a:t>
            </a:r>
            <a:r>
              <a:rPr lang="en-GB" sz="2400" dirty="0"/>
              <a:t>"</a:t>
            </a:r>
          </a:p>
          <a:p>
            <a:pPr lvl="1">
              <a:lnSpc>
                <a:spcPct val="150000"/>
              </a:lnSpc>
            </a:pPr>
            <a:r>
              <a:rPr lang="en-GB" sz="2400" dirty="0">
                <a:hlinkClick r:id="rId4"/>
              </a:rPr>
              <a:t>EDF-Positionspapier zum Gesetz über digitale Dienste und das Gesetz über digitale Märkte</a:t>
            </a:r>
            <a:endParaRPr lang="en-GB" sz="2400" dirty="0"/>
          </a:p>
          <a:p>
            <a:pPr lvl="1">
              <a:lnSpc>
                <a:spcPct val="150000"/>
              </a:lnSpc>
            </a:pPr>
            <a:r>
              <a:rPr lang="en-GB" sz="2400" dirty="0">
                <a:hlinkClick r:id="rId5"/>
              </a:rPr>
              <a:t>EDF-Positionspapier zum EU-Gesetz über künstliche Intelligenz, und  </a:t>
            </a:r>
            <a:endParaRPr lang="en-GB" sz="2400" dirty="0"/>
          </a:p>
          <a:p>
            <a:pPr lvl="1">
              <a:lnSpc>
                <a:spcPct val="150000"/>
              </a:lnSpc>
            </a:pPr>
            <a:r>
              <a:rPr lang="en-GB" sz="2400" dirty="0">
                <a:hlinkClick r:id="rId6"/>
              </a:rPr>
              <a:t>Gemeinsamer Aufruf der Zivilgesellschaft an die EU, die Grundrechte im Gesetz über künstliche Intelligenz an die erste Stelle zu setzen</a:t>
            </a:r>
            <a:endParaRPr lang="en-GB" sz="2400" dirty="0"/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9779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Vielen Dank für Ihre Aufmerksamkeit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525126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Das Europäische Behindertenforum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www.edf-feph.org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Avenue des Arts 7-8, </a:t>
            </a:r>
            <a:r>
              <a:rPr lang="en-GB" dirty="0" err="1"/>
              <a:t>Bruxelles </a:t>
            </a:r>
            <a:r>
              <a:rPr lang="en-GB" dirty="0"/>
              <a:t>1210, Belgien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Twitter: @MyEDF</a:t>
            </a:r>
          </a:p>
          <a:p>
            <a:pPr marL="0" indent="0">
              <a:buNone/>
            </a:pPr>
            <a:r>
              <a:rPr lang="en-GB" dirty="0"/>
              <a:t>Facebook: @MyEDF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37" y="2048427"/>
            <a:ext cx="2798095" cy="309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106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1054</Words>
  <Application>Microsoft Office PowerPoint</Application>
  <PresentationFormat>Grand écran</PresentationFormat>
  <Paragraphs>114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Office Theme</vt:lpstr>
      <vt:lpstr>Digitalisierung und Rechte von Menschen mit Behinderungen  </vt:lpstr>
      <vt:lpstr>Gliederung der Präsentation </vt:lpstr>
      <vt:lpstr>Wer wir sind</vt:lpstr>
      <vt:lpstr>Rechtsgrundlage - UN-Übereinkommen über die Rechte von Menschen mit Behinderungen</vt:lpstr>
      <vt:lpstr>Überblick über die Arbeit des EEF im Bereich der digitalen Politik</vt:lpstr>
      <vt:lpstr>Der Standpunkt der EDF zur Digitalisierung und zu den neuen Technologien (1)</vt:lpstr>
      <vt:lpstr>Der Standpunkt der EDF zur Digitalisierung und zu den neuen Technologien (2)</vt:lpstr>
      <vt:lpstr>Der Standpunkt der EDF zur Digitalisierung und zu den neuen Technologien (3)</vt:lpstr>
      <vt:lpstr>Vielen Dank für Ihre Aufmerksamkeit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Naomi Mabita</dc:creator>
  <cp:keywords>, docId:45A09A4455686D011671ED4E11C9FE5C</cp:keywords>
  <cp:lastModifiedBy>Berlanger Marjorie</cp:lastModifiedBy>
  <cp:revision>43</cp:revision>
  <dcterms:created xsi:type="dcterms:W3CDTF">2019-03-25T10:17:14Z</dcterms:created>
  <dcterms:modified xsi:type="dcterms:W3CDTF">2022-03-18T13:44:03Z</dcterms:modified>
</cp:coreProperties>
</file>