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5" r:id="rId4"/>
    <p:sldId id="303" r:id="rId5"/>
    <p:sldId id="507" r:id="rId6"/>
    <p:sldId id="259" r:id="rId7"/>
    <p:sldId id="508" r:id="rId8"/>
    <p:sldId id="509" r:id="rId9"/>
    <p:sldId id="27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7704" autoAdjust="0"/>
  </p:normalViewPr>
  <p:slideViewPr>
    <p:cSldViewPr snapToGrid="0">
      <p:cViewPr varScale="1">
        <p:scale>
          <a:sx n="52" d="100"/>
          <a:sy n="52" d="100"/>
        </p:scale>
        <p:origin x="12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B6C69-F9C8-476A-A22F-04F238FB09DF}" type="datetimeFigureOut">
              <a:rPr lang="en-GB" smtClean="0"/>
              <a:t>09/03/2022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637DA-ECFF-4E30-8019-BCDA5E2DD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411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f-feph.org/publications/digital-services-act/" TargetMode="External"/><Relationship Id="rId3" Type="http://schemas.openxmlformats.org/officeDocument/2006/relationships/hyperlink" Target="https://www.edf-feph.org/publications/webinar-advocating-for-strong-national-adoption-of-the-european-accessibility-act-september-2019/" TargetMode="External"/><Relationship Id="rId7" Type="http://schemas.openxmlformats.org/officeDocument/2006/relationships/hyperlink" Target="https://www.edf-feph.org/web-accessibility-directive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df-feph.org/electronic-communications/" TargetMode="External"/><Relationship Id="rId5" Type="http://schemas.openxmlformats.org/officeDocument/2006/relationships/hyperlink" Target="https://www.edf-feph.org/audiovisual-media-services-directive/" TargetMode="External"/><Relationship Id="rId4" Type="http://schemas.openxmlformats.org/officeDocument/2006/relationships/hyperlink" Target="https://www.edf-feph.org/publications/edf-position-paper-on-european-commissions-draft-standardisation-request-for-the-european-accessibility-act/" TargetMode="External"/><Relationship Id="rId9" Type="http://schemas.openxmlformats.org/officeDocument/2006/relationships/hyperlink" Target="https://www.edf-feph.org/publications/disability-perspective-on-regulating-artificial-intelligence/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df.belgium.be/resource/static/files/news/resolution-on-the-eu-digital-principles-for-the-inclusion-of-persons-with-disabilities.pdf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ww.edf-feph.org/civil-society-and-edf-call-on-the-eu-to-put-fundamental-rights-first-in-the-artificiai-intelligence-act/" TargetMode="External"/><Relationship Id="rId5" Type="http://schemas.openxmlformats.org/officeDocument/2006/relationships/hyperlink" Target="https://www.edf-feph.org/publications/disability-perspective-on-regulating-artificial-intelligence/" TargetMode="External"/><Relationship Id="rId4" Type="http://schemas.openxmlformats.org/officeDocument/2006/relationships/hyperlink" Target="https://www.edf-feph.org/publications/edf-position-paper-on-the-digital-services-act-and-the-digital-markets-act/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EDF logo</a:t>
            </a:r>
          </a:p>
          <a:p>
            <a:r>
              <a:rPr lang="en-GB" b="1" dirty="0">
                <a:solidFill>
                  <a:srgbClr val="0070C0"/>
                </a:solidFill>
              </a:rPr>
              <a:t>Digitalisation and rights of persons with disabilities </a:t>
            </a:r>
          </a:p>
          <a:p>
            <a:r>
              <a:rPr lang="en-US" sz="1200" dirty="0"/>
              <a:t>Albert </a:t>
            </a:r>
            <a:r>
              <a:rPr lang="en-US" sz="1200" dirty="0" err="1"/>
              <a:t>Prevos</a:t>
            </a:r>
            <a:endParaRPr lang="en-US" dirty="0"/>
          </a:p>
          <a:p>
            <a:r>
              <a:rPr lang="en-US" sz="1200" dirty="0"/>
              <a:t>Member of EDF executive committee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BDF online conference on digitalization – 17 March</a:t>
            </a:r>
          </a:p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74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>
                <a:solidFill>
                  <a:srgbClr val="0070C0"/>
                </a:solidFill>
              </a:rPr>
              <a:t>Outline of Presentation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Introduction of the European Disability Forum (EDF)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Legal Basis for right of equal access to digital technologies by persons with disabilities (CRPD)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Overview of EDF’s work on EU digital policies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EDF’s position on digitalisation and new technologies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18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dirty="0"/>
              <a:t>Who we 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European Disability Forum (EDF)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100 million persons with disabilities in the EU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Brussels-based umbrella organisation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Advocating for the rights of persons with disabilities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Implementation of the UN CRPD in the EU and member countries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b="1" dirty="0"/>
              <a:t>Nothing about us without us!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0" dirty="0"/>
              <a:t>Image: group</a:t>
            </a:r>
            <a:r>
              <a:rPr lang="en-GB" b="0" baseline="0" dirty="0"/>
              <a:t> photo of EDF executive committee members</a:t>
            </a:r>
            <a:endParaRPr lang="en-GB" b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70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dirty="0">
                <a:solidFill>
                  <a:srgbClr val="0085C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Legal basis – UN Convention on Rights of Persons with Disabilities </a:t>
            </a: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Ratified by All EU countries and the EU itself</a:t>
            </a:r>
          </a:p>
          <a:p>
            <a:r>
              <a:rPr lang="en-GB" sz="2900" dirty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egal obligation</a:t>
            </a:r>
            <a:endParaRPr lang="en-GB" sz="2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“ensure right to access for persons with disabilities, on an equal basis with others, to, among others, information and communication technologies and systems.” – </a:t>
            </a:r>
            <a:r>
              <a:rPr lang="en-GB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Article 9 – accessibility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44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b="1" dirty="0"/>
              <a:t>Overview of current accessibility-related work (1)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3"/>
              </a:rPr>
              <a:t>European Accessibility Act</a:t>
            </a:r>
            <a:r>
              <a:rPr lang="en-GB" sz="1200" dirty="0"/>
              <a:t>: transposition + </a:t>
            </a:r>
            <a:r>
              <a:rPr lang="en-GB" sz="1200" dirty="0">
                <a:hlinkClick r:id="rId4"/>
              </a:rPr>
              <a:t>standardisation</a:t>
            </a:r>
            <a:endParaRPr lang="en-GB" sz="1200" dirty="0"/>
          </a:p>
          <a:p>
            <a:pPr marL="0" indent="0">
              <a:lnSpc>
                <a:spcPct val="150000"/>
              </a:lnSpc>
              <a:buNone/>
            </a:pPr>
            <a:r>
              <a:rPr lang="en-GB" sz="1200" dirty="0"/>
              <a:t>Digital Accessibility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5"/>
              </a:rPr>
              <a:t>Audiovisual Media Services Directive</a:t>
            </a:r>
            <a:r>
              <a:rPr lang="en-GB" sz="1200" dirty="0"/>
              <a:t>: implementation and evaluation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6"/>
              </a:rPr>
              <a:t>European Electronic Communications Code</a:t>
            </a:r>
            <a:r>
              <a:rPr lang="en-GB" sz="1200" dirty="0"/>
              <a:t>: implementation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7"/>
              </a:rPr>
              <a:t>Web Accessibility Directive</a:t>
            </a:r>
            <a:r>
              <a:rPr lang="en-GB" sz="1200" dirty="0"/>
              <a:t>: implementation and evaluation 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8"/>
              </a:rPr>
              <a:t>Digital Services Act &amp; Digital Markets Act </a:t>
            </a:r>
            <a:r>
              <a:rPr lang="en-GB" sz="1200" dirty="0"/>
              <a:t>– EU negotiations</a:t>
            </a:r>
          </a:p>
          <a:p>
            <a:pPr>
              <a:lnSpc>
                <a:spcPct val="150000"/>
              </a:lnSpc>
            </a:pPr>
            <a:r>
              <a:rPr lang="en-GB" sz="1200" dirty="0">
                <a:hlinkClick r:id="rId9"/>
              </a:rPr>
              <a:t>Artificial Intelligence regulatory framework </a:t>
            </a:r>
            <a:r>
              <a:rPr lang="en-GB" sz="1200" dirty="0"/>
              <a:t>– EU negotiations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9860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EDF’s position on digitalization and new technologies (1)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Technologies can empower persons with disabilities for equal participation in society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Accessibility with consideration of wide diversity of users, and protection of fundamental rights to non-discrimination, equality, privacy and data protection is crucial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Strong regulation, including robust and accessible monitoring, complaints, and enforcement mechanisms (e.g. accessible redress mechanisms), is necessary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Regulatory measures must be supported by adequate funding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384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EDF’s position on digitalization and new technologies (2)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States must guarantee involvement of persons with disabilities in digital policy development and implementation (obligation under CRPD, article 4)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Persons with disabilities and accessibility experts must be involved in the development of technologies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Digital skill-building must be accessible for everyone, and EU and States must support increasing pool of digital accessibility specialists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/>
              <a:t>It is necessary to be aware of the limits of technologies and always ensure non-digital ways of participation in society</a:t>
            </a: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980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EDF’s position on digitalization and new technologies (3)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The mentioned points are reflected in the: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3"/>
              </a:rPr>
              <a:t>EDF Resolution on the “EU Digital Principles for the inclusion of persons with disabilities</a:t>
            </a:r>
            <a:r>
              <a:rPr lang="en-GB" sz="2400" dirty="0"/>
              <a:t>”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4"/>
              </a:rPr>
              <a:t>EDF Position Paper on the Digital Services Act and the Digital Markets Act</a:t>
            </a:r>
            <a:endParaRPr lang="en-GB" sz="24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hlinkClick r:id="rId5"/>
              </a:rPr>
              <a:t>EDF Position Paper on the EU Artificial Intelligence Act </a:t>
            </a:r>
            <a:r>
              <a:rPr lang="en-GB" sz="2400" dirty="0"/>
              <a:t>, and</a:t>
            </a:r>
            <a:endParaRPr lang="en-US" sz="2400" b="1" dirty="0">
              <a:solidFill>
                <a:srgbClr val="0070C0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hlinkClick r:id="rId6"/>
              </a:rPr>
              <a:t>Joint civil society call on the EU to put fundamental rights first in the Artificial Intelligence Act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29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Thank you for your attention</a:t>
            </a:r>
          </a:p>
          <a:p>
            <a:r>
              <a:rPr lang="en-GB" dirty="0"/>
              <a:t>The European Disability Forum</a:t>
            </a:r>
          </a:p>
          <a:p>
            <a:r>
              <a:rPr lang="en-GB" dirty="0"/>
              <a:t>www.edf-feph.org</a:t>
            </a:r>
          </a:p>
          <a:p>
            <a:r>
              <a:rPr lang="en-GB" dirty="0"/>
              <a:t>Avenue</a:t>
            </a:r>
            <a:r>
              <a:rPr lang="en-GB" baseline="0" dirty="0"/>
              <a:t> des Arts 7-8, </a:t>
            </a:r>
            <a:r>
              <a:rPr lang="en-GB" baseline="0" dirty="0" err="1"/>
              <a:t>Bruxelles</a:t>
            </a:r>
            <a:r>
              <a:rPr lang="en-GB" baseline="0" dirty="0"/>
              <a:t> 1210</a:t>
            </a:r>
          </a:p>
          <a:p>
            <a:r>
              <a:rPr lang="en-GB" baseline="0" dirty="0"/>
              <a:t>Belgium</a:t>
            </a:r>
          </a:p>
          <a:p>
            <a:r>
              <a:rPr lang="en-GB" baseline="0" dirty="0"/>
              <a:t>Twitter: @</a:t>
            </a:r>
            <a:r>
              <a:rPr lang="en-GB" baseline="0" dirty="0" err="1"/>
              <a:t>MyEdf</a:t>
            </a:r>
            <a:endParaRPr lang="en-GB" baseline="0" dirty="0"/>
          </a:p>
          <a:p>
            <a:r>
              <a:rPr lang="en-GB" baseline="0" dirty="0"/>
              <a:t>Facebook: @?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3637DA-ECFF-4E30-8019-BCDA5E2DDE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178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  <p:sp>
        <p:nvSpPr>
          <p:cNvPr id="7" name="Rectangle 6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2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3479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621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  <p:sp>
        <p:nvSpPr>
          <p:cNvPr id="9" name="Rectangle 8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48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970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  <p:sp>
        <p:nvSpPr>
          <p:cNvPr id="8" name="Rectangle 7"/>
          <p:cNvSpPr/>
          <p:nvPr userDrawn="1"/>
        </p:nvSpPr>
        <p:spPr>
          <a:xfrm>
            <a:off x="146050" y="139700"/>
            <a:ext cx="11899900" cy="6581775"/>
          </a:xfrm>
          <a:prstGeom prst="rect">
            <a:avLst/>
          </a:prstGeom>
          <a:solidFill>
            <a:schemeClr val="accent1">
              <a:alpha val="0"/>
            </a:schemeClr>
          </a:solidFill>
          <a:ln w="38100" cmpd="sng">
            <a:solidFill>
              <a:srgbClr val="00B0F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234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8185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276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014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57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3836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72FB7-52F7-47EC-87D7-765A0F918F4F}" type="datetimeFigureOut">
              <a:rPr lang="fr-BE" smtClean="0"/>
              <a:t>09-03-22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6037-44A0-42BA-8800-9704F8DAAE06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3882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f-feph.org/publications/digital-services-act/" TargetMode="External"/><Relationship Id="rId3" Type="http://schemas.openxmlformats.org/officeDocument/2006/relationships/hyperlink" Target="https://www.edf-feph.org/publications/webinar-advocating-for-strong-national-adoption-of-the-european-accessibility-act-september-2019/" TargetMode="External"/><Relationship Id="rId7" Type="http://schemas.openxmlformats.org/officeDocument/2006/relationships/hyperlink" Target="https://www.edf-feph.org/web-accessibility-directive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f-feph.org/electronic-communications/" TargetMode="External"/><Relationship Id="rId5" Type="http://schemas.openxmlformats.org/officeDocument/2006/relationships/hyperlink" Target="https://www.edf-feph.org/audiovisual-media-services-directive/" TargetMode="External"/><Relationship Id="rId4" Type="http://schemas.openxmlformats.org/officeDocument/2006/relationships/hyperlink" Target="https://www.edf-feph.org/publications/edf-position-paper-on-european-commissions-draft-standardisation-request-for-the-european-accessibility-act/" TargetMode="External"/><Relationship Id="rId9" Type="http://schemas.openxmlformats.org/officeDocument/2006/relationships/hyperlink" Target="https://www.edf-feph.org/publications/disability-perspective-on-regulating-artificial-intelligence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df.belgium.be/resource/static/files/news/resolution-on-the-eu-digital-principles-for-the-inclusion-of-persons-with-disabilities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df-feph.org/civil-society-and-edf-call-on-the-eu-to-put-fundamental-rights-first-in-the-artificiai-intelligence-act/" TargetMode="External"/><Relationship Id="rId5" Type="http://schemas.openxmlformats.org/officeDocument/2006/relationships/hyperlink" Target="https://www.edf-feph.org/publications/disability-perspective-on-regulating-artificial-intelligence/" TargetMode="External"/><Relationship Id="rId4" Type="http://schemas.openxmlformats.org/officeDocument/2006/relationships/hyperlink" Target="https://www.edf-feph.org/publications/edf-position-paper-on-the-digital-services-act-and-the-digital-markets-ac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f-feph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5899" y="2751892"/>
            <a:ext cx="9144000" cy="2215344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Digitalisation and rights of persons with disabilities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5899" y="5169335"/>
            <a:ext cx="9144000" cy="1441529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Albert </a:t>
            </a:r>
            <a:r>
              <a:rPr lang="en-US" sz="2800" dirty="0" err="1"/>
              <a:t>Prevos</a:t>
            </a:r>
            <a:endParaRPr lang="en-US" dirty="0"/>
          </a:p>
          <a:p>
            <a:r>
              <a:rPr lang="en-US" sz="2800" dirty="0"/>
              <a:t>Member of EDF executive committee</a:t>
            </a:r>
          </a:p>
          <a:p>
            <a:r>
              <a:rPr lang="en-US" sz="2800" dirty="0"/>
              <a:t>BDF online conference on digitalization – 17 March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405" y="372625"/>
            <a:ext cx="2002102" cy="221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07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solidFill>
                  <a:srgbClr val="0070C0"/>
                </a:solidFill>
              </a:rPr>
              <a:t>Outline of Presentation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Introduction of the European Disability Forum (EDF)</a:t>
            </a:r>
          </a:p>
          <a:p>
            <a:pPr>
              <a:lnSpc>
                <a:spcPct val="150000"/>
              </a:lnSpc>
            </a:pPr>
            <a:r>
              <a:rPr lang="en-GB" dirty="0"/>
              <a:t>Legal Basis for right of equal access to digital technologies by persons with disabilities (CRPD)</a:t>
            </a:r>
          </a:p>
          <a:p>
            <a:pPr>
              <a:lnSpc>
                <a:spcPct val="150000"/>
              </a:lnSpc>
            </a:pPr>
            <a:r>
              <a:rPr lang="en-GB" dirty="0"/>
              <a:t>Overview of EDF’s work on EU digital policies</a:t>
            </a:r>
          </a:p>
          <a:p>
            <a:pPr>
              <a:lnSpc>
                <a:spcPct val="150000"/>
              </a:lnSpc>
            </a:pPr>
            <a:r>
              <a:rPr lang="en-GB" dirty="0"/>
              <a:t>EDF’s position on digitalisation and new technologies </a:t>
            </a:r>
          </a:p>
        </p:txBody>
      </p:sp>
    </p:spTree>
    <p:extLst>
      <p:ext uri="{BB962C8B-B14F-4D97-AF65-F5344CB8AC3E}">
        <p14:creationId xmlns:p14="http://schemas.microsoft.com/office/powerpoint/2010/main" val="284096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2706" y="883570"/>
            <a:ext cx="5309936" cy="820236"/>
          </a:xfrm>
        </p:spPr>
        <p:txBody>
          <a:bodyPr>
            <a:normAutofit/>
          </a:bodyPr>
          <a:lstStyle/>
          <a:p>
            <a:r>
              <a:rPr lang="en-GB" sz="4000" dirty="0"/>
              <a:t>Who we are</a:t>
            </a:r>
          </a:p>
        </p:txBody>
      </p:sp>
      <p:pic>
        <p:nvPicPr>
          <p:cNvPr id="7" name="Picture 6" descr="Group photo of EDF executive committee members" title="EDF executive board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78" b="13418"/>
          <a:stretch/>
        </p:blipFill>
        <p:spPr>
          <a:xfrm>
            <a:off x="344907" y="1990233"/>
            <a:ext cx="5687594" cy="2688484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17217" y="332002"/>
            <a:ext cx="5702300" cy="5255998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GB" sz="2200" dirty="0"/>
              <a:t>European Disability Forum (</a:t>
            </a:r>
            <a:r>
              <a:rPr lang="en-GB" sz="2200" b="1" dirty="0"/>
              <a:t>EDF</a:t>
            </a:r>
            <a:r>
              <a:rPr lang="en-GB" sz="2200" dirty="0"/>
              <a:t>)</a:t>
            </a:r>
          </a:p>
          <a:p>
            <a:pPr>
              <a:lnSpc>
                <a:spcPct val="170000"/>
              </a:lnSpc>
            </a:pPr>
            <a:r>
              <a:rPr lang="en-GB" sz="2200" b="1" dirty="0"/>
              <a:t>100 million </a:t>
            </a:r>
            <a:r>
              <a:rPr lang="en-GB" sz="2200" dirty="0"/>
              <a:t>persons with disabilities in the EU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Brussels-based umbrella organisation 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Advocating for the </a:t>
            </a:r>
            <a:r>
              <a:rPr lang="en-GB" sz="2200" b="1" dirty="0"/>
              <a:t>rights of persons with disabilities</a:t>
            </a:r>
          </a:p>
          <a:p>
            <a:pPr>
              <a:lnSpc>
                <a:spcPct val="170000"/>
              </a:lnSpc>
            </a:pPr>
            <a:r>
              <a:rPr lang="en-GB" sz="2200" dirty="0"/>
              <a:t>Implementation of the </a:t>
            </a:r>
            <a:r>
              <a:rPr lang="en-GB" sz="2200" b="1" dirty="0"/>
              <a:t>UN CRPD </a:t>
            </a:r>
            <a:r>
              <a:rPr lang="en-GB" sz="2200" dirty="0"/>
              <a:t>in the EU and member countries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5864" y="5600700"/>
            <a:ext cx="87735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Nothing about us without us! </a:t>
            </a:r>
          </a:p>
        </p:txBody>
      </p:sp>
    </p:spTree>
    <p:extLst>
      <p:ext uri="{BB962C8B-B14F-4D97-AF65-F5344CB8AC3E}">
        <p14:creationId xmlns:p14="http://schemas.microsoft.com/office/powerpoint/2010/main" val="1376660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3" y="377207"/>
            <a:ext cx="11550314" cy="951831"/>
          </a:xfrm>
        </p:spPr>
        <p:txBody>
          <a:bodyPr>
            <a:normAutofit/>
          </a:bodyPr>
          <a:lstStyle/>
          <a:p>
            <a:r>
              <a:rPr lang="en-US" altLang="en-US" sz="3000" dirty="0">
                <a:solidFill>
                  <a:srgbClr val="0085C7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Legal basis – UN Convention on Rights of Persons with Disabilities</a:t>
            </a:r>
            <a:endParaRPr lang="en-GB" sz="3000" dirty="0">
              <a:solidFill>
                <a:srgbClr val="0070C0"/>
              </a:solidFill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902042" y="2421925"/>
            <a:ext cx="10604157" cy="328689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endParaRPr lang="en-GB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Ratified by All EU countries and the EU itself</a:t>
            </a:r>
          </a:p>
          <a:p>
            <a:r>
              <a:rPr lang="en-GB" sz="2900" dirty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egal obligation</a:t>
            </a:r>
            <a:endParaRPr lang="en-GB" sz="29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en-GB" sz="2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To “ensure right to access for persons with disabilities, on an equal basis with others, to, among others, information and communication technologies and systems.” – </a:t>
            </a:r>
            <a:r>
              <a:rPr lang="en-GB" sz="29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Article 9 – accessibility </a:t>
            </a:r>
          </a:p>
          <a:p>
            <a:pPr marL="0" indent="0">
              <a:buNone/>
            </a:pPr>
            <a:endParaRPr lang="en-GB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3253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70" y="216567"/>
            <a:ext cx="11746830" cy="72323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GB" sz="3000" dirty="0"/>
              <a:t>Overview of EDF’s work related to digital policies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320842" y="1245704"/>
            <a:ext cx="11642558" cy="539572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sz="3000" dirty="0">
                <a:hlinkClick r:id="rId3"/>
              </a:rPr>
              <a:t>European Accessibility Act</a:t>
            </a:r>
            <a:r>
              <a:rPr lang="en-GB" sz="3000" dirty="0"/>
              <a:t>: transposition + </a:t>
            </a:r>
            <a:r>
              <a:rPr lang="en-GB" sz="3000" dirty="0">
                <a:hlinkClick r:id="rId4"/>
              </a:rPr>
              <a:t>standardisation</a:t>
            </a:r>
            <a:endParaRPr lang="en-GB" sz="3000" dirty="0"/>
          </a:p>
          <a:p>
            <a:pPr>
              <a:lnSpc>
                <a:spcPct val="150000"/>
              </a:lnSpc>
            </a:pPr>
            <a:r>
              <a:rPr lang="en-GB" sz="3000" dirty="0">
                <a:hlinkClick r:id="rId5"/>
              </a:rPr>
              <a:t>Audiovisual Media Services Directive</a:t>
            </a:r>
            <a:r>
              <a:rPr lang="en-GB" sz="3000" dirty="0"/>
              <a:t>: implementation and evaluation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hlinkClick r:id="rId6"/>
              </a:rPr>
              <a:t>European Electronic Communications Code</a:t>
            </a:r>
            <a:r>
              <a:rPr lang="en-GB" sz="3000" dirty="0"/>
              <a:t>: implementation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hlinkClick r:id="rId7"/>
              </a:rPr>
              <a:t>Web Accessibility Directive</a:t>
            </a:r>
            <a:r>
              <a:rPr lang="en-GB" sz="3000" dirty="0"/>
              <a:t>: implementation and evaluation</a:t>
            </a:r>
          </a:p>
          <a:p>
            <a:pPr>
              <a:lnSpc>
                <a:spcPct val="150000"/>
              </a:lnSpc>
            </a:pPr>
            <a:r>
              <a:rPr lang="en-GB" sz="3000" dirty="0">
                <a:hlinkClick r:id="rId8"/>
              </a:rPr>
              <a:t>Digital Services Act &amp; Digital Markets Act </a:t>
            </a:r>
            <a:r>
              <a:rPr lang="en-GB" sz="3000" dirty="0"/>
              <a:t>– EU negotiations</a:t>
            </a:r>
          </a:p>
          <a:p>
            <a:pPr>
              <a:lnSpc>
                <a:spcPct val="150000"/>
              </a:lnSpc>
            </a:pPr>
            <a:r>
              <a:rPr lang="en-GB" sz="3200" dirty="0">
                <a:hlinkClick r:id="rId9"/>
              </a:rPr>
              <a:t>Artificial Intelligence regulatory framework </a:t>
            </a:r>
            <a:r>
              <a:rPr lang="en-GB" sz="3200" dirty="0"/>
              <a:t>– EU negotiations</a:t>
            </a:r>
          </a:p>
        </p:txBody>
      </p:sp>
    </p:spTree>
    <p:extLst>
      <p:ext uri="{BB962C8B-B14F-4D97-AF65-F5344CB8AC3E}">
        <p14:creationId xmlns:p14="http://schemas.microsoft.com/office/powerpoint/2010/main" val="56143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EDF’s position on digitalization and new technologies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890583"/>
            <a:ext cx="11479427" cy="475735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Technologies can empower persons with disabilities for equal participation in society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Accessibility with consideration of wide diversity of users, and protection of fundamental rights to non-discrimination, equality, privacy and data protection is crucial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Strong regulation, including robust and accessible monitoring, complaints, and enforcement mechanisms (e.g. accessible redress mechanisms), is necessary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Regulatory measures must be supported by adequate funding </a:t>
            </a:r>
          </a:p>
        </p:txBody>
      </p:sp>
    </p:spTree>
    <p:extLst>
      <p:ext uri="{BB962C8B-B14F-4D97-AF65-F5344CB8AC3E}">
        <p14:creationId xmlns:p14="http://schemas.microsoft.com/office/powerpoint/2010/main" val="177536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EDF’s position on digitalization and new technologies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1890583"/>
            <a:ext cx="11479427" cy="475735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States must guarantee involvement of persons with disabilities in digital policy development and implementation (obligation under CRPD, article 4)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Persons with disabilities and accessibility experts must be involved in the development of technologies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Digital skill-building must be accessible for everyone, and EU and States must support increasing pool of digital accessibility specialists </a:t>
            </a:r>
          </a:p>
          <a:p>
            <a:pPr>
              <a:lnSpc>
                <a:spcPct val="150000"/>
              </a:lnSpc>
            </a:pPr>
            <a:r>
              <a:rPr lang="en-GB" sz="2400" dirty="0"/>
              <a:t>It is necessary to be aware of the limits of technologies and always ensure non-digital ways of participation in society</a:t>
            </a:r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3334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707" y="365125"/>
            <a:ext cx="11763633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EDF’s position on digitalization and new technologies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561" y="2224216"/>
            <a:ext cx="11479427" cy="442371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GB" sz="2400" dirty="0"/>
              <a:t>The mentioned points are reflected in the: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3"/>
              </a:rPr>
              <a:t>EDF Resolution on the “EU Digital Principles for the inclusion of persons with disabilities</a:t>
            </a:r>
            <a:r>
              <a:rPr lang="en-GB" sz="2400" dirty="0"/>
              <a:t>”</a:t>
            </a:r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4"/>
              </a:rPr>
              <a:t>EDF Position Paper on the Digital Services Act and the Digital Markets Act</a:t>
            </a: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5"/>
              </a:rPr>
              <a:t>EDF Position Paper on the EU Artificial Intelligence Act, and  </a:t>
            </a:r>
            <a:endParaRPr lang="en-GB" sz="2400" dirty="0"/>
          </a:p>
          <a:p>
            <a:pPr lvl="1">
              <a:lnSpc>
                <a:spcPct val="150000"/>
              </a:lnSpc>
            </a:pPr>
            <a:r>
              <a:rPr lang="en-GB" sz="2400" dirty="0">
                <a:hlinkClick r:id="rId6"/>
              </a:rPr>
              <a:t>Joint civil society call on the EU to put fundamental rights first in the Artificial Intelligence Act</a:t>
            </a:r>
            <a:endParaRPr lang="en-GB" sz="2400" dirty="0"/>
          </a:p>
          <a:p>
            <a:pPr>
              <a:lnSpc>
                <a:spcPct val="15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9779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your attention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52512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European Disability Forum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www.edf-feph.org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Avenue des Arts 7-8, </a:t>
            </a:r>
            <a:r>
              <a:rPr lang="en-GB" dirty="0" err="1"/>
              <a:t>Bruxelles</a:t>
            </a:r>
            <a:r>
              <a:rPr lang="en-GB" dirty="0"/>
              <a:t> 1210, Belgium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Twitter: @</a:t>
            </a:r>
            <a:r>
              <a:rPr lang="en-GB" dirty="0" err="1"/>
              <a:t>MyEDF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Facebook: @</a:t>
            </a:r>
            <a:r>
              <a:rPr lang="en-GB" dirty="0" err="1"/>
              <a:t>MyEDF</a:t>
            </a:r>
            <a:endParaRPr lang="en-GB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537" y="2048427"/>
            <a:ext cx="2798095" cy="309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106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1004</Words>
  <Application>Microsoft Office PowerPoint</Application>
  <PresentationFormat>Widescreen</PresentationFormat>
  <Paragraphs>114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Verdana</vt:lpstr>
      <vt:lpstr>Office Theme</vt:lpstr>
      <vt:lpstr>Digitalisation and rights of persons with disabilities  </vt:lpstr>
      <vt:lpstr>Outline of Presentation </vt:lpstr>
      <vt:lpstr>Who we are</vt:lpstr>
      <vt:lpstr>Legal basis – UN Convention on Rights of Persons with Disabilities</vt:lpstr>
      <vt:lpstr>Overview of EDF’s work related to digital policies</vt:lpstr>
      <vt:lpstr>EDF’s position on digitalization and new technologies (1)</vt:lpstr>
      <vt:lpstr>EDF’s position on digitalization and new technologies (2)</vt:lpstr>
      <vt:lpstr>EDF’s position on digitalization and new technologies (3)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Naomi Mabita</dc:creator>
  <cp:lastModifiedBy>mher hakobyan</cp:lastModifiedBy>
  <cp:revision>42</cp:revision>
  <dcterms:created xsi:type="dcterms:W3CDTF">2019-03-25T10:17:14Z</dcterms:created>
  <dcterms:modified xsi:type="dcterms:W3CDTF">2022-03-09T19:01:41Z</dcterms:modified>
</cp:coreProperties>
</file>