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24"/>
  </p:notesMasterIdLst>
  <p:sldIdLst>
    <p:sldId id="258" r:id="rId2"/>
    <p:sldId id="274" r:id="rId3"/>
    <p:sldId id="259" r:id="rId4"/>
    <p:sldId id="271" r:id="rId5"/>
    <p:sldId id="257" r:id="rId6"/>
    <p:sldId id="272" r:id="rId7"/>
    <p:sldId id="273" r:id="rId8"/>
    <p:sldId id="275" r:id="rId9"/>
    <p:sldId id="276" r:id="rId10"/>
    <p:sldId id="277" r:id="rId11"/>
    <p:sldId id="278" r:id="rId12"/>
    <p:sldId id="279" r:id="rId13"/>
    <p:sldId id="280" r:id="rId14"/>
    <p:sldId id="281" r:id="rId15"/>
    <p:sldId id="282" r:id="rId16"/>
    <p:sldId id="283" r:id="rId17"/>
    <p:sldId id="284" r:id="rId18"/>
    <p:sldId id="285" r:id="rId19"/>
    <p:sldId id="286" r:id="rId20"/>
    <p:sldId id="287" r:id="rId21"/>
    <p:sldId id="288" r:id="rId22"/>
    <p:sldId id="289" r:id="rId23"/>
  </p:sldIdLst>
  <p:sldSz cx="9144000" cy="6858000" type="screen4x3"/>
  <p:notesSz cx="6858000" cy="9144000"/>
  <p:defaultTextStyle>
    <a:defPPr>
      <a:defRPr lang="en-US"/>
    </a:defPPr>
    <a:lvl1pPr marL="0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156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311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467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623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5777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2933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089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244" algn="l" defTabSz="914311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540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CF2C5DB-99E4-486E-A932-E836B211EE8C}" type="datetimeFigureOut">
              <a:rPr lang="fr-BE" smtClean="0"/>
              <a:t>22-04-15</a:t>
            </a:fld>
            <a:endParaRPr lang="fr-B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B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8E3090F-4B1D-4ADE-B514-076630EE42AE}" type="slidenum">
              <a:rPr lang="fr-BE" smtClean="0"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820342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156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311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467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623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5777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2933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089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244" algn="l" defTabSz="91431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31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B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8E3090F-4B1D-4ADE-B514-076630EE42AE}" type="slidenum">
              <a:rPr lang="fr-BE" smtClean="0"/>
              <a:t>2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266183774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433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686534" y="2125980"/>
            <a:ext cx="7780718" cy="144018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1373068" y="3840480"/>
            <a:ext cx="6407650" cy="1714500"/>
          </a:xfrm>
          <a:prstGeom prst="rect">
            <a:avLst/>
          </a:prstGeom>
        </p:spPr>
        <p:txBody>
          <a:bodyPr>
            <a:noAutofit/>
          </a:bodyPr>
          <a:lstStyle/>
          <a:p>
            <a:r>
              <a:rPr lang="en-US" smtClean="0"/>
              <a:t>Click to edit Master subtitle style</a:t>
            </a:r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fld id="{1D8BD707-D9CF-40AE-B4C6-C98DA3205C09}" type="datetimeFigureOut">
              <a:rPr lang="en-US" smtClean="0"/>
              <a:pPr/>
              <a:t>4/22/2015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020882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Holder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fld id="{1D8BD707-D9CF-40AE-B4C6-C98DA3205C09}" type="datetimeFigureOut">
              <a:rPr lang="en-US" smtClean="0"/>
              <a:pPr/>
              <a:t>4/22/2015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901179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457689" y="1577340"/>
            <a:ext cx="3981896" cy="4526280"/>
          </a:xfrm>
          <a:prstGeom prst="rect">
            <a:avLst/>
          </a:prstGeom>
        </p:spPr>
        <p:txBody>
          <a:bodyPr>
            <a:noAutofit/>
          </a:bodyPr>
          <a:lstStyle/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4714200" y="1577340"/>
            <a:ext cx="3981896" cy="4526280"/>
          </a:xfrm>
          <a:prstGeom prst="rect">
            <a:avLst/>
          </a:prstGeom>
        </p:spPr>
        <p:txBody>
          <a:bodyPr>
            <a:noAutofit/>
          </a:bodyPr>
          <a:lstStyle/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Holder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Holder 5"/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fld id="{1D8BD707-D9CF-40AE-B4C6-C98DA3205C09}" type="datetimeFigureOut">
              <a:rPr lang="en-US" smtClean="0"/>
              <a:pPr/>
              <a:t>4/22/2015</a:t>
            </a:fld>
            <a:endParaRPr lang="en-US"/>
          </a:p>
        </p:txBody>
      </p:sp>
      <p:sp>
        <p:nvSpPr>
          <p:cNvPr id="7" name="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0186176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Holder 4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Holder 5"/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fld id="{1D8BD707-D9CF-40AE-B4C6-C98DA3205C09}" type="datetimeFigureOut">
              <a:rPr lang="en-US" smtClean="0"/>
              <a:pPr/>
              <a:t>4/22/2015</a:t>
            </a:fld>
            <a:endParaRPr lang="en-US"/>
          </a:p>
        </p:txBody>
      </p:sp>
      <p:sp>
        <p:nvSpPr>
          <p:cNvPr id="5" name="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7512864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k object 16"/>
          <p:cNvSpPr/>
          <p:nvPr/>
        </p:nvSpPr>
        <p:spPr>
          <a:xfrm>
            <a:off x="0" y="1"/>
            <a:ext cx="9153514" cy="6837863"/>
          </a:xfrm>
          <a:custGeom>
            <a:avLst/>
            <a:gdLst/>
            <a:ahLst/>
            <a:cxnLst/>
            <a:rect l="l" t="t" r="r" b="b"/>
            <a:pathLst>
              <a:path w="10691997" h="7547295">
                <a:moveTo>
                  <a:pt x="8160137" y="0"/>
                </a:moveTo>
                <a:lnTo>
                  <a:pt x="0" y="0"/>
                </a:lnTo>
                <a:lnTo>
                  <a:pt x="0" y="7547295"/>
                </a:lnTo>
                <a:lnTo>
                  <a:pt x="10691997" y="7547295"/>
                </a:lnTo>
                <a:lnTo>
                  <a:pt x="10691997" y="2724355"/>
                </a:lnTo>
                <a:lnTo>
                  <a:pt x="10686739" y="2592733"/>
                </a:lnTo>
                <a:lnTo>
                  <a:pt x="10661473" y="2364244"/>
                </a:lnTo>
                <a:lnTo>
                  <a:pt x="10618517" y="2142118"/>
                </a:lnTo>
                <a:lnTo>
                  <a:pt x="10558643" y="1927022"/>
                </a:lnTo>
                <a:lnTo>
                  <a:pt x="10482618" y="1719625"/>
                </a:lnTo>
                <a:lnTo>
                  <a:pt x="10391213" y="1520597"/>
                </a:lnTo>
                <a:lnTo>
                  <a:pt x="10285197" y="1330606"/>
                </a:lnTo>
                <a:lnTo>
                  <a:pt x="10165339" y="1150321"/>
                </a:lnTo>
                <a:lnTo>
                  <a:pt x="10032409" y="980411"/>
                </a:lnTo>
                <a:lnTo>
                  <a:pt x="9887175" y="821546"/>
                </a:lnTo>
                <a:lnTo>
                  <a:pt x="9730409" y="674393"/>
                </a:lnTo>
                <a:lnTo>
                  <a:pt x="9562878" y="539622"/>
                </a:lnTo>
                <a:lnTo>
                  <a:pt x="9385353" y="417902"/>
                </a:lnTo>
                <a:lnTo>
                  <a:pt x="9198602" y="309901"/>
                </a:lnTo>
                <a:lnTo>
                  <a:pt x="9003395" y="216289"/>
                </a:lnTo>
                <a:lnTo>
                  <a:pt x="8800502" y="137735"/>
                </a:lnTo>
                <a:lnTo>
                  <a:pt x="8590692" y="74907"/>
                </a:lnTo>
                <a:lnTo>
                  <a:pt x="8374734" y="28474"/>
                </a:lnTo>
                <a:lnTo>
                  <a:pt x="8160137" y="0"/>
                </a:lnTo>
                <a:close/>
              </a:path>
            </a:pathLst>
          </a:custGeom>
          <a:solidFill>
            <a:srgbClr val="0085C7"/>
          </a:solidFill>
        </p:spPr>
        <p:txBody>
          <a:bodyPr lIns="0" tIns="0" rIns="0" bIns="0"/>
          <a:lstStyle/>
          <a:p>
            <a:endParaRPr lang="en-US">
              <a:latin typeface="Calibri" charset="0"/>
            </a:endParaRPr>
          </a:p>
        </p:txBody>
      </p:sp>
      <p:sp>
        <p:nvSpPr>
          <p:cNvPr id="3" name="Holder 2"/>
          <p:cNvSpPr>
            <a:spLocks noGrp="1"/>
          </p:cNvSpPr>
          <p:nvPr>
            <p:ph type="ftr" sz="quarter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Holder 3"/>
          <p:cNvSpPr>
            <a:spLocks noGrp="1"/>
          </p:cNvSpPr>
          <p:nvPr>
            <p:ph type="dt" sz="half" idx="11"/>
          </p:nvPr>
        </p:nvSpPr>
        <p:spPr/>
        <p:txBody>
          <a:bodyPr/>
          <a:lstStyle>
            <a:lvl1pPr>
              <a:defRPr/>
            </a:lvl1pPr>
          </a:lstStyle>
          <a:p>
            <a:fld id="{1D8BD707-D9CF-40AE-B4C6-C98DA3205C09}" type="datetimeFigureOut">
              <a:rPr lang="en-US" smtClean="0"/>
              <a:pPr/>
              <a:t>4/22/2015</a:t>
            </a:fld>
            <a:endParaRPr lang="en-US"/>
          </a:p>
        </p:txBody>
      </p:sp>
      <p:sp>
        <p:nvSpPr>
          <p:cNvPr id="5" name="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912312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k object 16"/>
          <p:cNvSpPr/>
          <p:nvPr/>
        </p:nvSpPr>
        <p:spPr>
          <a:xfrm>
            <a:off x="0" y="4920558"/>
            <a:ext cx="1747798" cy="1921621"/>
          </a:xfrm>
          <a:custGeom>
            <a:avLst/>
            <a:gdLst/>
            <a:ahLst/>
            <a:cxnLst/>
            <a:rect l="l" t="t" r="r" b="b"/>
            <a:pathLst>
              <a:path w="2042077" h="2119892">
                <a:moveTo>
                  <a:pt x="0" y="0"/>
                </a:moveTo>
                <a:lnTo>
                  <a:pt x="0" y="450746"/>
                </a:lnTo>
                <a:lnTo>
                  <a:pt x="1607911" y="2119892"/>
                </a:lnTo>
                <a:lnTo>
                  <a:pt x="2042077" y="2119892"/>
                </a:lnTo>
                <a:lnTo>
                  <a:pt x="0" y="0"/>
                </a:lnTo>
                <a:close/>
              </a:path>
            </a:pathLst>
          </a:custGeom>
          <a:solidFill>
            <a:srgbClr val="F7062F"/>
          </a:solidFill>
        </p:spPr>
        <p:txBody>
          <a:bodyPr lIns="0" tIns="0" rIns="0" bIns="0"/>
          <a:lstStyle/>
          <a:p>
            <a:endParaRPr lang="en-US">
              <a:latin typeface="Calibri" charset="0"/>
            </a:endParaRPr>
          </a:p>
        </p:txBody>
      </p:sp>
      <p:sp>
        <p:nvSpPr>
          <p:cNvPr id="17" name="bk object 17"/>
          <p:cNvSpPr/>
          <p:nvPr/>
        </p:nvSpPr>
        <p:spPr>
          <a:xfrm>
            <a:off x="0" y="5737535"/>
            <a:ext cx="1005731" cy="1104644"/>
          </a:xfrm>
          <a:custGeom>
            <a:avLst/>
            <a:gdLst/>
            <a:ahLst/>
            <a:cxnLst/>
            <a:rect l="l" t="t" r="r" b="b"/>
            <a:pathLst>
              <a:path w="1174143" h="1218773">
                <a:moveTo>
                  <a:pt x="0" y="416823"/>
                </a:moveTo>
                <a:lnTo>
                  <a:pt x="772549" y="1218773"/>
                </a:lnTo>
                <a:lnTo>
                  <a:pt x="1174143" y="1218773"/>
                </a:lnTo>
                <a:lnTo>
                  <a:pt x="0" y="0"/>
                </a:lnTo>
                <a:lnTo>
                  <a:pt x="0" y="416823"/>
                </a:lnTo>
              </a:path>
            </a:pathLst>
          </a:custGeom>
          <a:solidFill>
            <a:srgbClr val="F7062F"/>
          </a:solidFill>
        </p:spPr>
        <p:txBody>
          <a:bodyPr lIns="0" tIns="0" rIns="0" bIns="0"/>
          <a:lstStyle/>
          <a:p>
            <a:endParaRPr lang="en-US">
              <a:latin typeface="Calibri" charset="0"/>
            </a:endParaRPr>
          </a:p>
        </p:txBody>
      </p:sp>
      <p:sp>
        <p:nvSpPr>
          <p:cNvPr id="18" name="bk object 18"/>
          <p:cNvSpPr/>
          <p:nvPr/>
        </p:nvSpPr>
        <p:spPr>
          <a:xfrm>
            <a:off x="0" y="6524306"/>
            <a:ext cx="288128" cy="317873"/>
          </a:xfrm>
          <a:custGeom>
            <a:avLst/>
            <a:gdLst/>
            <a:ahLst/>
            <a:cxnLst/>
            <a:rect l="l" t="t" r="r" b="b"/>
            <a:pathLst>
              <a:path w="337205" h="350607">
                <a:moveTo>
                  <a:pt x="0" y="0"/>
                </a:moveTo>
                <a:lnTo>
                  <a:pt x="0" y="350607"/>
                </a:lnTo>
                <a:lnTo>
                  <a:pt x="337205" y="350607"/>
                </a:lnTo>
                <a:lnTo>
                  <a:pt x="0" y="0"/>
                </a:lnTo>
                <a:close/>
              </a:path>
            </a:pathLst>
          </a:custGeom>
          <a:solidFill>
            <a:srgbClr val="F7062F"/>
          </a:solidFill>
        </p:spPr>
        <p:txBody>
          <a:bodyPr lIns="0" tIns="0" rIns="0" bIns="0"/>
          <a:lstStyle/>
          <a:p>
            <a:endParaRPr lang="en-US">
              <a:latin typeface="Calibri" charset="0"/>
            </a:endParaRPr>
          </a:p>
        </p:txBody>
      </p:sp>
      <p:sp>
        <p:nvSpPr>
          <p:cNvPr id="1029" name="Holder 2"/>
          <p:cNvSpPr>
            <a:spLocks noGrp="1"/>
          </p:cNvSpPr>
          <p:nvPr>
            <p:ph type="title"/>
          </p:nvPr>
        </p:nvSpPr>
        <p:spPr bwMode="auto">
          <a:xfrm>
            <a:off x="963600" y="1265739"/>
            <a:ext cx="7226315" cy="5048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30" name="Holder 3"/>
          <p:cNvSpPr>
            <a:spLocks noGrp="1"/>
          </p:cNvSpPr>
          <p:nvPr>
            <p:ph type="body" idx="1"/>
          </p:nvPr>
        </p:nvSpPr>
        <p:spPr bwMode="auto">
          <a:xfrm>
            <a:off x="458016" y="1577858"/>
            <a:ext cx="8237482" cy="45264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3112331" y="6377595"/>
            <a:ext cx="2928853" cy="343763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noAutofit/>
          </a:bodyPr>
          <a:lstStyle>
            <a:lvl1pPr algn="ctr">
              <a:defRPr>
                <a:solidFill>
                  <a:srgbClr val="898989"/>
                </a:solidFill>
                <a:latin typeface="Calibri" charset="0"/>
              </a:defRPr>
            </a:lvl1pPr>
          </a:lstStyle>
          <a:p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458016" y="6377595"/>
            <a:ext cx="2105240" cy="343763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noAutofit/>
          </a:bodyPr>
          <a:lstStyle>
            <a:lvl1pPr>
              <a:defRPr>
                <a:solidFill>
                  <a:srgbClr val="898989"/>
                </a:solidFill>
                <a:latin typeface="Calibri" charset="0"/>
              </a:defRPr>
            </a:lvl1pPr>
          </a:lstStyle>
          <a:p>
            <a:fld id="{1D8BD707-D9CF-40AE-B4C6-C98DA3205C09}" type="datetimeFigureOut">
              <a:rPr lang="en-US" smtClean="0"/>
              <a:pPr/>
              <a:t>4/22/2015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6590259" y="6377595"/>
            <a:ext cx="2105240" cy="343763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  <a:noAutofit/>
          </a:bodyPr>
          <a:lstStyle>
            <a:lvl1pPr algn="r">
              <a:defRPr>
                <a:solidFill>
                  <a:srgbClr val="898989"/>
                </a:solidFill>
                <a:latin typeface="Calibri" charset="0"/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</p:sldLayoutIdLst>
  <p:txStyles>
    <p:titleStyle>
      <a:lvl1pPr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1pPr>
      <a:lvl2pPr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2pPr>
      <a:lvl3pPr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3pPr>
      <a:lvl4pPr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4pPr>
      <a:lvl5pPr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5pPr>
      <a:lvl6pPr marL="400873"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6pPr>
      <a:lvl7pPr marL="801746"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7pPr>
      <a:lvl8pPr marL="1202619"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8pPr>
      <a:lvl9pPr marL="1603492" algn="ctr" rtl="0" eaLnBrk="1" fontAlgn="base" hangingPunct="1">
        <a:spcBef>
          <a:spcPct val="0"/>
        </a:spcBef>
        <a:spcAft>
          <a:spcPct val="0"/>
        </a:spcAft>
        <a:defRPr sz="3900">
          <a:solidFill>
            <a:schemeClr val="tx2"/>
          </a:solidFill>
          <a:latin typeface="Arial" charset="0"/>
          <a:ea typeface="ＭＳ Ｐゴシック" charset="-128"/>
        </a:defRPr>
      </a:lvl9pPr>
    </p:titleStyle>
    <p:bodyStyle>
      <a:lvl1pPr marL="300655" indent="-300655" algn="l" rtl="0" eaLnBrk="1" fontAlgn="base" hangingPunct="1">
        <a:spcBef>
          <a:spcPct val="20000"/>
        </a:spcBef>
        <a:spcAft>
          <a:spcPct val="0"/>
        </a:spcAft>
        <a:buChar char="•"/>
        <a:defRPr sz="2800">
          <a:solidFill>
            <a:schemeClr val="tx1"/>
          </a:solidFill>
          <a:latin typeface="Arial" charset="0"/>
          <a:ea typeface="ＭＳ Ｐゴシック" charset="-128"/>
        </a:defRPr>
      </a:lvl1pPr>
      <a:lvl2pPr marL="651419" indent="-250546" algn="l" rtl="0" eaLnBrk="1" fontAlgn="base" hangingPunct="1">
        <a:spcBef>
          <a:spcPct val="20000"/>
        </a:spcBef>
        <a:spcAft>
          <a:spcPct val="0"/>
        </a:spcAft>
        <a:buChar char="–"/>
        <a:defRPr sz="2500">
          <a:solidFill>
            <a:schemeClr val="tx1"/>
          </a:solidFill>
          <a:latin typeface="Arial" charset="0"/>
          <a:ea typeface="ＭＳ Ｐゴシック" charset="-128"/>
        </a:defRPr>
      </a:lvl2pPr>
      <a:lvl3pPr marL="1002182" indent="-200436" algn="l" rtl="0" eaLnBrk="1" fontAlgn="base" hangingPunct="1">
        <a:spcBef>
          <a:spcPct val="20000"/>
        </a:spcBef>
        <a:spcAft>
          <a:spcPct val="0"/>
        </a:spcAft>
        <a:buChar char="•"/>
        <a:defRPr sz="2100">
          <a:solidFill>
            <a:schemeClr val="tx1"/>
          </a:solidFill>
          <a:latin typeface="Arial" charset="0"/>
          <a:ea typeface="ＭＳ Ｐゴシック" charset="-128"/>
        </a:defRPr>
      </a:lvl3pPr>
      <a:lvl4pPr marL="1403055" indent="-200436" algn="l" rtl="0" eaLnBrk="1" fontAlgn="base" hangingPunct="1">
        <a:spcBef>
          <a:spcPct val="20000"/>
        </a:spcBef>
        <a:spcAft>
          <a:spcPct val="0"/>
        </a:spcAft>
        <a:buChar char="–"/>
        <a:defRPr sz="1800">
          <a:solidFill>
            <a:schemeClr val="tx1"/>
          </a:solidFill>
          <a:latin typeface="Arial" charset="0"/>
          <a:ea typeface="ＭＳ Ｐゴシック" charset="-128"/>
        </a:defRPr>
      </a:lvl4pPr>
      <a:lvl5pPr marL="1803928" indent="-200436" algn="l" rtl="0" eaLnBrk="1" fontAlgn="base" hangingPunct="1">
        <a:spcBef>
          <a:spcPct val="20000"/>
        </a:spcBef>
        <a:spcAft>
          <a:spcPct val="0"/>
        </a:spcAft>
        <a:buChar char="»"/>
        <a:defRPr sz="1800">
          <a:solidFill>
            <a:schemeClr val="tx1"/>
          </a:solidFill>
          <a:latin typeface="Arial" charset="0"/>
          <a:ea typeface="ＭＳ Ｐゴシック" charset="-128"/>
        </a:defRPr>
      </a:lvl5pPr>
      <a:lvl6pPr marL="2204801" indent="-200436" algn="l" rtl="0" eaLnBrk="1" fontAlgn="base" hangingPunct="1">
        <a:spcBef>
          <a:spcPct val="20000"/>
        </a:spcBef>
        <a:spcAft>
          <a:spcPct val="0"/>
        </a:spcAft>
        <a:buChar char="»"/>
        <a:defRPr sz="1800">
          <a:solidFill>
            <a:schemeClr val="tx1"/>
          </a:solidFill>
          <a:latin typeface="Arial" charset="0"/>
          <a:ea typeface="ＭＳ Ｐゴシック" charset="-128"/>
        </a:defRPr>
      </a:lvl6pPr>
      <a:lvl7pPr marL="2605674" indent="-200436" algn="l" rtl="0" eaLnBrk="1" fontAlgn="base" hangingPunct="1">
        <a:spcBef>
          <a:spcPct val="20000"/>
        </a:spcBef>
        <a:spcAft>
          <a:spcPct val="0"/>
        </a:spcAft>
        <a:buChar char="»"/>
        <a:defRPr sz="1800">
          <a:solidFill>
            <a:schemeClr val="tx1"/>
          </a:solidFill>
          <a:latin typeface="Arial" charset="0"/>
          <a:ea typeface="ＭＳ Ｐゴシック" charset="-128"/>
        </a:defRPr>
      </a:lvl7pPr>
      <a:lvl8pPr marL="3006547" indent="-200436" algn="l" rtl="0" eaLnBrk="1" fontAlgn="base" hangingPunct="1">
        <a:spcBef>
          <a:spcPct val="20000"/>
        </a:spcBef>
        <a:spcAft>
          <a:spcPct val="0"/>
        </a:spcAft>
        <a:buChar char="»"/>
        <a:defRPr sz="1800">
          <a:solidFill>
            <a:schemeClr val="tx1"/>
          </a:solidFill>
          <a:latin typeface="Arial" charset="0"/>
          <a:ea typeface="ＭＳ Ｐゴシック" charset="-128"/>
        </a:defRPr>
      </a:lvl8pPr>
      <a:lvl9pPr marL="3407420" indent="-200436" algn="l" rtl="0" eaLnBrk="1" fontAlgn="base" hangingPunct="1">
        <a:spcBef>
          <a:spcPct val="20000"/>
        </a:spcBef>
        <a:spcAft>
          <a:spcPct val="0"/>
        </a:spcAft>
        <a:buChar char="»"/>
        <a:defRPr sz="1800">
          <a:solidFill>
            <a:schemeClr val="tx1"/>
          </a:solidFill>
          <a:latin typeface="Arial" charset="0"/>
          <a:ea typeface="ＭＳ Ｐゴシック" charset="-128"/>
        </a:defRPr>
      </a:lvl9pPr>
    </p:bodyStyle>
    <p:otherStyle/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5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object 2"/>
          <p:cNvSpPr txBox="1"/>
          <p:nvPr/>
        </p:nvSpPr>
        <p:spPr>
          <a:xfrm>
            <a:off x="503248" y="4419601"/>
            <a:ext cx="8640752" cy="1782190"/>
          </a:xfrm>
          <a:prstGeom prst="rect">
            <a:avLst/>
          </a:prstGeom>
        </p:spPr>
        <p:txBody>
          <a:bodyPr lIns="0" tIns="0" rIns="0" bIns="0"/>
          <a:lstStyle>
            <a:lvl1pPr marL="12700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37931725" indent="-37474525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4572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9144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1371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18288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r>
              <a:rPr lang="en-US" sz="2100" b="1" dirty="0" smtClean="0">
                <a:solidFill>
                  <a:schemeClr val="bg1"/>
                </a:solidFill>
                <a:latin typeface="Arial" charset="0"/>
                <a:cs typeface="Arial" charset="0"/>
              </a:rPr>
              <a:t>10</a:t>
            </a:r>
            <a:r>
              <a:rPr lang="en-US" sz="2100" b="1" baseline="30000" dirty="0" smtClean="0">
                <a:solidFill>
                  <a:schemeClr val="bg1"/>
                </a:solidFill>
                <a:latin typeface="Arial" charset="0"/>
                <a:cs typeface="Arial" charset="0"/>
              </a:rPr>
              <a:t>th</a:t>
            </a:r>
            <a:r>
              <a:rPr lang="en-US" sz="2100" b="1" dirty="0" smtClean="0">
                <a:solidFill>
                  <a:schemeClr val="bg1"/>
                </a:solidFill>
                <a:latin typeface="Arial" charset="0"/>
                <a:cs typeface="Arial" charset="0"/>
              </a:rPr>
              <a:t> National Seminar of European Ombudsmen</a:t>
            </a:r>
          </a:p>
          <a:p>
            <a:r>
              <a:rPr lang="en-US" sz="2100" b="1" dirty="0" smtClean="0">
                <a:solidFill>
                  <a:schemeClr val="bg1"/>
                </a:solidFill>
                <a:latin typeface="Arial" charset="0"/>
                <a:cs typeface="Arial" charset="0"/>
              </a:rPr>
              <a:t>Ombudsmen Against Discrimination </a:t>
            </a:r>
          </a:p>
          <a:p>
            <a:endParaRPr lang="en-US" sz="2100" b="1" dirty="0" smtClean="0">
              <a:solidFill>
                <a:schemeClr val="bg1"/>
              </a:solidFill>
              <a:latin typeface="Arial" charset="0"/>
              <a:cs typeface="Arial" charset="0"/>
            </a:endParaRPr>
          </a:p>
          <a:p>
            <a:r>
              <a:rPr lang="en-US" sz="2100" b="1" dirty="0" smtClean="0">
                <a:solidFill>
                  <a:schemeClr val="bg1"/>
                </a:solidFill>
                <a:latin typeface="Arial" charset="0"/>
                <a:cs typeface="Arial" charset="0"/>
              </a:rPr>
              <a:t>The Ombudsman and the UN CRPD: </a:t>
            </a:r>
          </a:p>
          <a:p>
            <a:r>
              <a:rPr lang="en-US" sz="2100" b="1" dirty="0" smtClean="0">
                <a:solidFill>
                  <a:schemeClr val="bg1"/>
                </a:solidFill>
                <a:latin typeface="Arial" charset="0"/>
                <a:cs typeface="Arial" charset="0"/>
              </a:rPr>
              <a:t>Perspectives of the Disability Movement </a:t>
            </a:r>
          </a:p>
          <a:p>
            <a:r>
              <a:rPr lang="en-US" b="1" dirty="0" smtClean="0">
                <a:solidFill>
                  <a:schemeClr val="bg1"/>
                </a:solidFill>
                <a:latin typeface="Arial" charset="0"/>
                <a:cs typeface="Arial" charset="0"/>
              </a:rPr>
              <a:t>CATHERINE </a:t>
            </a:r>
            <a:r>
              <a:rPr lang="en-US" b="1" dirty="0">
                <a:solidFill>
                  <a:schemeClr val="bg1"/>
                </a:solidFill>
                <a:latin typeface="Arial" charset="0"/>
                <a:cs typeface="Arial" charset="0"/>
              </a:rPr>
              <a:t>NAUGHTON, EDF</a:t>
            </a:r>
          </a:p>
          <a:p>
            <a:r>
              <a:rPr lang="en-US" b="1" dirty="0">
                <a:solidFill>
                  <a:schemeClr val="bg1"/>
                </a:solidFill>
                <a:latin typeface="Arial" charset="0"/>
                <a:cs typeface="Arial" charset="0"/>
              </a:rPr>
              <a:t>April 27</a:t>
            </a:r>
            <a:r>
              <a:rPr lang="en-US" b="1" baseline="30000" dirty="0">
                <a:solidFill>
                  <a:schemeClr val="bg1"/>
                </a:solidFill>
                <a:latin typeface="Arial" charset="0"/>
                <a:cs typeface="Arial" charset="0"/>
              </a:rPr>
              <a:t>th</a:t>
            </a:r>
            <a:r>
              <a:rPr lang="en-US" b="1" dirty="0">
                <a:solidFill>
                  <a:schemeClr val="bg1"/>
                </a:solidFill>
                <a:latin typeface="Arial" charset="0"/>
                <a:cs typeface="Arial" charset="0"/>
              </a:rPr>
              <a:t> 2015</a:t>
            </a:r>
          </a:p>
          <a:p>
            <a:endParaRPr lang="en-US" sz="2100" b="1" dirty="0" smtClean="0">
              <a:solidFill>
                <a:schemeClr val="bg1"/>
              </a:solidFill>
              <a:latin typeface="Arial" charset="0"/>
              <a:cs typeface="Arial" charset="0"/>
            </a:endParaRPr>
          </a:p>
        </p:txBody>
      </p:sp>
      <p:sp>
        <p:nvSpPr>
          <p:cNvPr id="3" name="object 3"/>
          <p:cNvSpPr txBox="1"/>
          <p:nvPr/>
        </p:nvSpPr>
        <p:spPr>
          <a:xfrm>
            <a:off x="770608" y="5321022"/>
            <a:ext cx="9411337" cy="581089"/>
          </a:xfrm>
          <a:prstGeom prst="rect">
            <a:avLst/>
          </a:prstGeom>
        </p:spPr>
        <p:txBody>
          <a:bodyPr lIns="0" tIns="0" rIns="0" bIns="0"/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1pPr>
            <a:lvl2pPr marL="37931725" indent="-37474525"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2pPr>
            <a:lvl3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3pPr>
            <a:lvl4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4pPr>
            <a:lvl5pPr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5pPr>
            <a:lvl6pPr marL="4572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6pPr>
            <a:lvl7pPr marL="9144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7pPr>
            <a:lvl8pPr marL="1371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8pPr>
            <a:lvl9pPr marL="18288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-128"/>
              </a:defRPr>
            </a:lvl9pPr>
          </a:lstStyle>
          <a:p>
            <a:endParaRPr lang="en-US" sz="2500" dirty="0">
              <a:latin typeface="Arial" charset="0"/>
              <a:cs typeface="Arial" charset="0"/>
            </a:endParaRPr>
          </a:p>
        </p:txBody>
      </p:sp>
      <p:pic>
        <p:nvPicPr>
          <p:cNvPr id="7210" name="Picture 42" descr="EDF_logo_CMJN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14837" y="828483"/>
            <a:ext cx="2556460" cy="336715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767044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457200"/>
            <a:ext cx="7226315" cy="504857"/>
          </a:xfrm>
        </p:spPr>
        <p:txBody>
          <a:bodyPr/>
          <a:lstStyle/>
          <a:p>
            <a:pPr algn="l"/>
            <a:r>
              <a:rPr lang="en-GB" dirty="0" smtClean="0"/>
              <a:t>Objectives of this presentation </a:t>
            </a:r>
            <a:endParaRPr lang="en-GB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06518" y="1371600"/>
            <a:ext cx="8237482" cy="4526452"/>
          </a:xfrm>
        </p:spPr>
        <p:txBody>
          <a:bodyPr/>
          <a:lstStyle/>
          <a:p>
            <a:pPr lvl="0"/>
            <a:r>
              <a:rPr lang="en-GB" sz="2400" dirty="0"/>
              <a:t>To explain </a:t>
            </a:r>
            <a:r>
              <a:rPr lang="en-GB" sz="2400" dirty="0" smtClean="0"/>
              <a:t>what </a:t>
            </a:r>
            <a:r>
              <a:rPr lang="en-GB" sz="2400" dirty="0"/>
              <a:t>EDF </a:t>
            </a:r>
            <a:r>
              <a:rPr lang="en-GB" sz="2400" dirty="0" smtClean="0"/>
              <a:t>is, what </a:t>
            </a:r>
            <a:r>
              <a:rPr lang="en-GB" sz="2400" dirty="0"/>
              <a:t>DPOs are and what they do</a:t>
            </a:r>
            <a:endParaRPr lang="fr-BE" sz="2400" dirty="0"/>
          </a:p>
          <a:p>
            <a:pPr lvl="0"/>
            <a:r>
              <a:rPr lang="en-GB" sz="2400" dirty="0"/>
              <a:t>To outline </a:t>
            </a:r>
            <a:r>
              <a:rPr lang="fr-BE" sz="2400" dirty="0" smtClean="0"/>
              <a:t>the </a:t>
            </a:r>
            <a:r>
              <a:rPr lang="en-AU" sz="2400" dirty="0" smtClean="0"/>
              <a:t>concrete</a:t>
            </a:r>
            <a:r>
              <a:rPr lang="fr-BE" sz="2400" dirty="0" smtClean="0"/>
              <a:t> </a:t>
            </a:r>
            <a:r>
              <a:rPr lang="fr-BE" sz="2400" dirty="0" smtClean="0"/>
              <a:t>actions </a:t>
            </a:r>
            <a:r>
              <a:rPr lang="fr-BE" sz="2400" dirty="0" smtClean="0"/>
              <a:t>t</a:t>
            </a:r>
            <a:r>
              <a:rPr lang="en-AU" sz="2400" dirty="0" smtClean="0"/>
              <a:t>o defend the rights of persons with disabilities </a:t>
            </a:r>
          </a:p>
          <a:p>
            <a:pPr lvl="0"/>
            <a:r>
              <a:rPr lang="en-GB" sz="2400" dirty="0" smtClean="0"/>
              <a:t>To </a:t>
            </a:r>
            <a:r>
              <a:rPr lang="en-GB" sz="2400" dirty="0" smtClean="0"/>
              <a:t>reflect </a:t>
            </a:r>
            <a:r>
              <a:rPr lang="en-GB" sz="2400" dirty="0"/>
              <a:t>on the inclusiveness and accessibility of </a:t>
            </a:r>
            <a:r>
              <a:rPr lang="fr-BE" sz="2400" dirty="0" smtClean="0"/>
              <a:t>the services of the Ombudsman </a:t>
            </a:r>
            <a:endParaRPr lang="fr-BE" sz="2400" dirty="0"/>
          </a:p>
          <a:p>
            <a:pPr lvl="0"/>
            <a:r>
              <a:rPr lang="en-GB" sz="2400" dirty="0"/>
              <a:t>To share ideas </a:t>
            </a:r>
            <a:r>
              <a:rPr lang="en-GB" sz="2400" dirty="0" smtClean="0"/>
              <a:t>on </a:t>
            </a:r>
            <a:r>
              <a:rPr lang="en-GB" sz="2400" dirty="0"/>
              <a:t>how DPOs can support </a:t>
            </a:r>
            <a:r>
              <a:rPr lang="en-GB" sz="2400" dirty="0" smtClean="0"/>
              <a:t>the work to the Ombudsman, and gather more ideas from this session to improve our work</a:t>
            </a:r>
            <a:endParaRPr lang="fr-BE" sz="2400" dirty="0"/>
          </a:p>
          <a:p>
            <a:pPr lvl="0"/>
            <a:r>
              <a:rPr lang="en-GB" sz="2400" dirty="0" smtClean="0"/>
              <a:t>To </a:t>
            </a:r>
            <a:r>
              <a:rPr lang="en-GB" sz="2400" dirty="0"/>
              <a:t>promote </a:t>
            </a:r>
            <a:r>
              <a:rPr lang="en-GB" sz="2400" dirty="0" smtClean="0"/>
              <a:t>the implementation and monitoring of the CRPD through improved </a:t>
            </a:r>
            <a:r>
              <a:rPr lang="en-GB" sz="2400" dirty="0"/>
              <a:t>cooperation between DPOs and ombudspersons at the EU and national level </a:t>
            </a:r>
            <a:endParaRPr lang="fr-BE" sz="2400" dirty="0"/>
          </a:p>
          <a:p>
            <a:endParaRPr lang="fr-BE" sz="2400" dirty="0"/>
          </a:p>
        </p:txBody>
      </p:sp>
    </p:spTree>
    <p:extLst>
      <p:ext uri="{BB962C8B-B14F-4D97-AF65-F5344CB8AC3E}">
        <p14:creationId xmlns:p14="http://schemas.microsoft.com/office/powerpoint/2010/main" val="210301939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/>
          <p:cNvSpPr txBox="1"/>
          <p:nvPr/>
        </p:nvSpPr>
        <p:spPr>
          <a:xfrm>
            <a:off x="533400" y="602806"/>
            <a:ext cx="8887343" cy="681121"/>
          </a:xfrm>
          <a:prstGeom prst="rect">
            <a:avLst/>
          </a:prstGeom>
          <a:noFill/>
        </p:spPr>
        <p:txBody>
          <a:bodyPr wrap="square" lIns="80175" tIns="40087" rIns="80175" bIns="40087" rtlCol="0">
            <a:spAutoFit/>
          </a:bodyPr>
          <a:lstStyle/>
          <a:p>
            <a:r>
              <a:rPr lang="en-US" sz="2500" b="1" dirty="0" smtClean="0">
                <a:solidFill>
                  <a:schemeClr val="accent1">
                    <a:lumMod val="75000"/>
                  </a:schemeClr>
                </a:solidFill>
              </a:rPr>
              <a:t>THE EUROPEAN DISABILITY FORUM </a:t>
            </a:r>
            <a:endParaRPr lang="en-US" sz="2500" b="1" dirty="0">
              <a:solidFill>
                <a:schemeClr val="accent1">
                  <a:lumMod val="75000"/>
                </a:schemeClr>
              </a:solidFill>
            </a:endParaRPr>
          </a:p>
          <a:p>
            <a:r>
              <a:rPr lang="en-US" sz="1400" dirty="0"/>
              <a:t>……………………………………………………………………………………………..</a:t>
            </a:r>
          </a:p>
        </p:txBody>
      </p:sp>
      <p:sp>
        <p:nvSpPr>
          <p:cNvPr id="2" name="Rectangle 1"/>
          <p:cNvSpPr/>
          <p:nvPr/>
        </p:nvSpPr>
        <p:spPr>
          <a:xfrm>
            <a:off x="838200" y="1742788"/>
            <a:ext cx="6781800" cy="44012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US" sz="2800" dirty="0"/>
              <a:t>Introduction </a:t>
            </a:r>
            <a:endParaRPr lang="fr-BE" sz="2800" dirty="0"/>
          </a:p>
          <a:p>
            <a:pPr marL="914356" lvl="1" indent="-457200">
              <a:buFont typeface="Arial" panose="020B0604020202020204" pitchFamily="34" charset="0"/>
              <a:buChar char="•"/>
            </a:pPr>
            <a:r>
              <a:rPr lang="en-GB" sz="2800" dirty="0" smtClean="0"/>
              <a:t>80 </a:t>
            </a:r>
            <a:r>
              <a:rPr lang="en-GB" sz="2800" dirty="0"/>
              <a:t>millions persons with disabilities </a:t>
            </a:r>
            <a:endParaRPr lang="fr-BE" sz="2800" dirty="0"/>
          </a:p>
          <a:p>
            <a:pPr marL="914356" lvl="1" indent="-457200">
              <a:buFont typeface="Arial" panose="020B0604020202020204" pitchFamily="34" charset="0"/>
              <a:buChar char="•"/>
            </a:pPr>
            <a:r>
              <a:rPr lang="en-GB" sz="2800" dirty="0"/>
              <a:t>Independent NGO </a:t>
            </a:r>
            <a:endParaRPr lang="fr-BE" sz="2800" dirty="0"/>
          </a:p>
          <a:p>
            <a:pPr marL="914356" lvl="1" indent="-457200">
              <a:buFont typeface="Arial" panose="020B0604020202020204" pitchFamily="34" charset="0"/>
              <a:buChar char="•"/>
            </a:pPr>
            <a:r>
              <a:rPr lang="en-GB" sz="2800" dirty="0"/>
              <a:t>Umbrella organisation for persons with disabilities in </a:t>
            </a:r>
            <a:r>
              <a:rPr lang="en-GB" sz="2800" dirty="0" smtClean="0"/>
              <a:t>Europe</a:t>
            </a:r>
          </a:p>
          <a:p>
            <a:pPr lvl="0"/>
            <a:r>
              <a:rPr lang="en-US" sz="2800" dirty="0" smtClean="0"/>
              <a:t>Our </a:t>
            </a:r>
            <a:r>
              <a:rPr lang="en-US" sz="2800" dirty="0"/>
              <a:t>members</a:t>
            </a:r>
            <a:endParaRPr lang="fr-BE" sz="2800" dirty="0"/>
          </a:p>
          <a:p>
            <a:pPr marL="914356" lvl="1" indent="-457200">
              <a:buFont typeface="Arial" panose="020B0604020202020204" pitchFamily="34" charset="0"/>
              <a:buChar char="•"/>
            </a:pPr>
            <a:r>
              <a:rPr lang="en-US" sz="2800" dirty="0"/>
              <a:t>More than 100 </a:t>
            </a:r>
            <a:r>
              <a:rPr lang="en-US" sz="2800" dirty="0" err="1" smtClean="0"/>
              <a:t>organisations</a:t>
            </a:r>
            <a:endParaRPr lang="en-US" sz="2800" dirty="0" smtClean="0"/>
          </a:p>
          <a:p>
            <a:pPr marL="914356" lvl="1" indent="-457200">
              <a:buFont typeface="Arial" panose="020B0604020202020204" pitchFamily="34" charset="0"/>
              <a:buChar char="•"/>
            </a:pPr>
            <a:r>
              <a:rPr lang="en-US" sz="2800" dirty="0" smtClean="0"/>
              <a:t>Full and Ordinary members</a:t>
            </a:r>
          </a:p>
          <a:p>
            <a:pPr marL="914356" lvl="1" indent="-457200">
              <a:buFont typeface="Arial" panose="020B0604020202020204" pitchFamily="34" charset="0"/>
              <a:buChar char="•"/>
            </a:pPr>
            <a:r>
              <a:rPr lang="en-US" sz="2800" dirty="0" smtClean="0"/>
              <a:t>Observer members</a:t>
            </a:r>
          </a:p>
          <a:p>
            <a:pPr marL="914356" lvl="1" indent="-457200">
              <a:buFont typeface="Arial" panose="020B0604020202020204" pitchFamily="34" charset="0"/>
              <a:buChar char="•"/>
            </a:pPr>
            <a:r>
              <a:rPr lang="en-US" sz="2800" dirty="0" smtClean="0"/>
              <a:t>Associate members </a:t>
            </a:r>
            <a:endParaRPr lang="fr-BE" sz="2800" dirty="0"/>
          </a:p>
        </p:txBody>
      </p:sp>
    </p:spTree>
    <p:extLst>
      <p:ext uri="{BB962C8B-B14F-4D97-AF65-F5344CB8AC3E}">
        <p14:creationId xmlns:p14="http://schemas.microsoft.com/office/powerpoint/2010/main" val="7644010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09600"/>
            <a:ext cx="7226315" cy="504857"/>
          </a:xfrm>
        </p:spPr>
        <p:txBody>
          <a:bodyPr/>
          <a:lstStyle/>
          <a:p>
            <a:pPr algn="l"/>
            <a:r>
              <a:rPr lang="en-US" sz="3200" b="1" dirty="0">
                <a:solidFill>
                  <a:schemeClr val="accent1">
                    <a:lumMod val="75000"/>
                  </a:schemeClr>
                </a:solidFill>
              </a:rPr>
              <a:t>THE EUROPEAN DISABILITY FORUM </a:t>
            </a:r>
            <a:r>
              <a:rPr lang="en-US" sz="4000" b="1" dirty="0">
                <a:solidFill>
                  <a:srgbClr val="007AB7"/>
                </a:solidFill>
              </a:rPr>
              <a:t/>
            </a:r>
            <a:br>
              <a:rPr lang="en-US" sz="4000" b="1" dirty="0">
                <a:solidFill>
                  <a:srgbClr val="007AB7"/>
                </a:solidFill>
              </a:rPr>
            </a:b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8016" y="1447800"/>
            <a:ext cx="8237482" cy="4656510"/>
          </a:xfrm>
        </p:spPr>
        <p:txBody>
          <a:bodyPr/>
          <a:lstStyle/>
          <a:p>
            <a:pPr lvl="0"/>
            <a:r>
              <a:rPr lang="en-US" dirty="0" smtClean="0"/>
              <a:t>Secretariat </a:t>
            </a:r>
            <a:r>
              <a:rPr lang="en-US" dirty="0"/>
              <a:t>in Brussels </a:t>
            </a:r>
            <a:endParaRPr lang="fr-BE" dirty="0"/>
          </a:p>
          <a:p>
            <a:pPr lvl="0"/>
            <a:r>
              <a:rPr lang="en-US" dirty="0" smtClean="0"/>
              <a:t>10 </a:t>
            </a:r>
            <a:r>
              <a:rPr lang="en-US" dirty="0"/>
              <a:t>staff, focusing on various policy areas (human rights, European parliament, Accessibility, social/ employment issues), </a:t>
            </a:r>
            <a:r>
              <a:rPr lang="en-US" dirty="0" smtClean="0"/>
              <a:t>communications</a:t>
            </a:r>
            <a:r>
              <a:rPr lang="en-US" dirty="0"/>
              <a:t>, finance and administration </a:t>
            </a:r>
            <a:endParaRPr lang="en-US" dirty="0" smtClean="0"/>
          </a:p>
          <a:p>
            <a:pPr lvl="0"/>
            <a:r>
              <a:rPr lang="en-US" dirty="0" smtClean="0"/>
              <a:t>Advocacy towards the EU on CRPD and related areas</a:t>
            </a:r>
          </a:p>
          <a:p>
            <a:pPr lvl="0"/>
            <a:r>
              <a:rPr lang="en-US" dirty="0" smtClean="0"/>
              <a:t>Involvement in projects which bring added value in progressing the CRPD in the European region</a:t>
            </a:r>
          </a:p>
          <a:p>
            <a:pPr lvl="0"/>
            <a:endParaRPr lang="fr-BE" sz="2400" dirty="0"/>
          </a:p>
          <a:p>
            <a:endParaRPr lang="fr-BE" sz="2400" dirty="0"/>
          </a:p>
          <a:p>
            <a:endParaRPr lang="fr-BE" sz="2400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33153639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762000"/>
            <a:ext cx="7226315" cy="504857"/>
          </a:xfrm>
        </p:spPr>
        <p:txBody>
          <a:bodyPr/>
          <a:lstStyle/>
          <a:p>
            <a:pPr algn="l"/>
            <a:r>
              <a:rPr lang="fr-FR" sz="3200" dirty="0" err="1" smtClean="0">
                <a:solidFill>
                  <a:schemeClr val="accent1">
                    <a:lumMod val="75000"/>
                  </a:schemeClr>
                </a:solidFill>
              </a:rPr>
              <a:t>Membership</a:t>
            </a:r>
            <a:endParaRPr lang="fr-BE" sz="32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US" dirty="0"/>
              <a:t>Full members  (representative </a:t>
            </a:r>
            <a:r>
              <a:rPr lang="en-US" dirty="0" err="1"/>
              <a:t>organisations</a:t>
            </a:r>
            <a:r>
              <a:rPr lang="en-US" dirty="0"/>
              <a:t> of persons with disabilities within the EEA)</a:t>
            </a:r>
            <a:endParaRPr lang="fr-BE" sz="2400" dirty="0"/>
          </a:p>
          <a:p>
            <a:pPr lvl="1"/>
            <a:r>
              <a:rPr lang="en-US" sz="2800" dirty="0"/>
              <a:t>National Disability </a:t>
            </a:r>
            <a:r>
              <a:rPr lang="en-US" sz="2800" dirty="0" smtClean="0"/>
              <a:t>Councils </a:t>
            </a:r>
            <a:endParaRPr lang="en-US" sz="2800" dirty="0" smtClean="0"/>
          </a:p>
          <a:p>
            <a:pPr lvl="1"/>
            <a:r>
              <a:rPr lang="en-US" sz="2800" dirty="0" smtClean="0"/>
              <a:t>European </a:t>
            </a:r>
            <a:r>
              <a:rPr lang="en-US" sz="2800" dirty="0"/>
              <a:t>NGOs with members in more than half of EU </a:t>
            </a:r>
            <a:r>
              <a:rPr lang="en-US" sz="2800" dirty="0" smtClean="0"/>
              <a:t>MS </a:t>
            </a:r>
            <a:endParaRPr lang="en-US" sz="2800" dirty="0" smtClean="0"/>
          </a:p>
          <a:p>
            <a:pPr lvl="0"/>
            <a:r>
              <a:rPr lang="en-GB" dirty="0"/>
              <a:t>Observer members (National Councils outside the EEA)</a:t>
            </a:r>
          </a:p>
          <a:p>
            <a:r>
              <a:rPr lang="en-GB" dirty="0"/>
              <a:t>Ordinary members</a:t>
            </a:r>
          </a:p>
          <a:p>
            <a:r>
              <a:rPr lang="fr-FR" dirty="0" err="1"/>
              <a:t>Associate</a:t>
            </a:r>
            <a:r>
              <a:rPr lang="fr-FR" dirty="0"/>
              <a:t> </a:t>
            </a:r>
            <a:r>
              <a:rPr lang="fr-FR" dirty="0" err="1"/>
              <a:t>members</a:t>
            </a:r>
            <a:endParaRPr lang="fr-FR" dirty="0"/>
          </a:p>
          <a:p>
            <a:pPr marL="0" indent="0">
              <a:buNone/>
            </a:pPr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57037737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09600"/>
            <a:ext cx="7226315" cy="504857"/>
          </a:xfrm>
        </p:spPr>
        <p:txBody>
          <a:bodyPr/>
          <a:lstStyle/>
          <a:p>
            <a:pPr algn="l"/>
            <a:r>
              <a:rPr lang="en-US" sz="3200" b="1" dirty="0" smtClean="0">
                <a:solidFill>
                  <a:schemeClr val="accent1">
                    <a:lumMod val="75000"/>
                  </a:schemeClr>
                </a:solidFill>
              </a:rPr>
              <a:t>What is a DPO?   </a:t>
            </a:r>
            <a:r>
              <a:rPr lang="en-US" sz="4000" b="1" dirty="0">
                <a:solidFill>
                  <a:srgbClr val="007AB7"/>
                </a:solidFill>
              </a:rPr>
              <a:t/>
            </a:r>
            <a:br>
              <a:rPr lang="en-US" sz="4000" b="1" dirty="0">
                <a:solidFill>
                  <a:srgbClr val="007AB7"/>
                </a:solidFill>
              </a:rPr>
            </a:b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8016" y="1447800"/>
            <a:ext cx="8237482" cy="4656510"/>
          </a:xfrm>
        </p:spPr>
        <p:txBody>
          <a:bodyPr/>
          <a:lstStyle/>
          <a:p>
            <a:r>
              <a:rPr lang="en-GB" sz="2400" dirty="0" smtClean="0"/>
              <a:t>Representative </a:t>
            </a:r>
            <a:r>
              <a:rPr lang="en-GB" sz="2400" dirty="0" smtClean="0"/>
              <a:t>organisation of persons with disabilities</a:t>
            </a:r>
          </a:p>
          <a:p>
            <a:r>
              <a:rPr lang="en-GB" sz="2400" dirty="0" smtClean="0"/>
              <a:t>Run by persons with </a:t>
            </a:r>
            <a:r>
              <a:rPr lang="en-GB" sz="2400" dirty="0" smtClean="0"/>
              <a:t>disabilities</a:t>
            </a:r>
          </a:p>
          <a:p>
            <a:r>
              <a:rPr lang="en-GB" sz="2400" dirty="0" smtClean="0"/>
              <a:t>A range of roles, and range of issues depending on membership base…including for example</a:t>
            </a:r>
          </a:p>
          <a:p>
            <a:pPr lvl="1"/>
            <a:r>
              <a:rPr lang="en-GB" sz="2100" dirty="0" smtClean="0"/>
              <a:t>Direct advocacy towards government</a:t>
            </a:r>
          </a:p>
          <a:p>
            <a:pPr lvl="1"/>
            <a:r>
              <a:rPr lang="en-GB" sz="2100" dirty="0"/>
              <a:t>Direct support and advice to members</a:t>
            </a:r>
          </a:p>
          <a:p>
            <a:pPr lvl="1"/>
            <a:r>
              <a:rPr lang="en-GB" sz="2100" dirty="0" smtClean="0"/>
              <a:t>Training and technical support</a:t>
            </a:r>
          </a:p>
          <a:p>
            <a:pPr lvl="1"/>
            <a:r>
              <a:rPr lang="en-GB" sz="2100" dirty="0" smtClean="0"/>
              <a:t>International cooperation</a:t>
            </a:r>
          </a:p>
          <a:p>
            <a:pPr lvl="1"/>
            <a:r>
              <a:rPr lang="en-GB" sz="2100" dirty="0" smtClean="0"/>
              <a:t>Public awareness raising, and more</a:t>
            </a:r>
          </a:p>
          <a:p>
            <a:pPr marL="400873" lvl="1" indent="0">
              <a:buNone/>
            </a:pPr>
            <a:endParaRPr lang="en-GB" sz="2100" dirty="0" smtClean="0"/>
          </a:p>
          <a:p>
            <a:endParaRPr lang="en-GB" sz="2400" dirty="0" smtClean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331536391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7226315" cy="504857"/>
          </a:xfrm>
        </p:spPr>
        <p:txBody>
          <a:bodyPr/>
          <a:lstStyle/>
          <a:p>
            <a:pPr algn="l"/>
            <a:r>
              <a:rPr lang="fr-BE" dirty="0" smtClean="0"/>
              <a:t>UN CRPD- the </a:t>
            </a:r>
            <a:r>
              <a:rPr lang="fr-BE" dirty="0" err="1" smtClean="0"/>
              <a:t>potential</a:t>
            </a:r>
            <a:r>
              <a:rPr lang="fr-BE" dirty="0" smtClean="0"/>
              <a:t> 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 smtClean="0"/>
              <a:t>Signed by all EU member states</a:t>
            </a:r>
          </a:p>
          <a:p>
            <a:r>
              <a:rPr lang="en-GB" dirty="0" smtClean="0"/>
              <a:t>Ratified by 25</a:t>
            </a:r>
          </a:p>
          <a:p>
            <a:r>
              <a:rPr lang="en-GB" dirty="0" smtClean="0"/>
              <a:t>Concluded by the EU- which is under review right now</a:t>
            </a:r>
          </a:p>
          <a:p>
            <a:r>
              <a:rPr lang="en-GB" dirty="0" smtClean="0"/>
              <a:t>The EU has just received its list of issues from the UN CRPD </a:t>
            </a:r>
            <a:r>
              <a:rPr lang="en-GB" dirty="0" smtClean="0"/>
              <a:t>committee</a:t>
            </a:r>
          </a:p>
          <a:p>
            <a:r>
              <a:rPr lang="en-GB" dirty="0" smtClean="0"/>
              <a:t>Comprehensive rights agenda for persons with disabilities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5000001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609600"/>
            <a:ext cx="7226315" cy="504857"/>
          </a:xfrm>
        </p:spPr>
        <p:txBody>
          <a:bodyPr/>
          <a:lstStyle/>
          <a:p>
            <a:pPr algn="l"/>
            <a:r>
              <a:rPr lang="fr-BE" dirty="0" smtClean="0"/>
              <a:t>UN CRPD- </a:t>
            </a:r>
            <a:r>
              <a:rPr lang="fr-BE" dirty="0" err="1" smtClean="0"/>
              <a:t>some</a:t>
            </a:r>
            <a:r>
              <a:rPr lang="fr-BE" dirty="0" smtClean="0"/>
              <a:t> challenges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Discrimination towards persons with disabilities is a daily reality in each member state</a:t>
            </a:r>
          </a:p>
          <a:p>
            <a:r>
              <a:rPr lang="en-AU" dirty="0" smtClean="0"/>
              <a:t>Limited awareness (people human rights organisations, legal experts, </a:t>
            </a:r>
            <a:r>
              <a:rPr lang="en-AU" dirty="0" err="1" smtClean="0"/>
              <a:t>etc</a:t>
            </a:r>
            <a:r>
              <a:rPr lang="en-AU" dirty="0" smtClean="0"/>
              <a:t>)</a:t>
            </a:r>
          </a:p>
          <a:p>
            <a:r>
              <a:rPr lang="en-AU" dirty="0" smtClean="0"/>
              <a:t>Barriers to rights claiming</a:t>
            </a:r>
          </a:p>
          <a:p>
            <a:r>
              <a:rPr lang="en-AU" dirty="0" smtClean="0"/>
              <a:t>Increasing poverty and inequality in Europe</a:t>
            </a:r>
          </a:p>
          <a:p>
            <a:r>
              <a:rPr lang="en-AU" dirty="0" smtClean="0"/>
              <a:t>Diversity of the disability community includes people denied their legal capacity </a:t>
            </a:r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173848717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609600"/>
            <a:ext cx="7226315" cy="504857"/>
          </a:xfrm>
        </p:spPr>
        <p:txBody>
          <a:bodyPr/>
          <a:lstStyle/>
          <a:p>
            <a:pPr algn="l"/>
            <a:r>
              <a:rPr lang="fr-BE" dirty="0" smtClean="0"/>
              <a:t>The Ombudsman- </a:t>
            </a:r>
            <a:r>
              <a:rPr lang="fr-BE" dirty="0" err="1" smtClean="0"/>
              <a:t>Enquiries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Role is different in relation to the CRPD depending on national context</a:t>
            </a:r>
          </a:p>
          <a:p>
            <a:r>
              <a:rPr lang="en-AU" dirty="0" smtClean="0"/>
              <a:t>Investigating individual complaints</a:t>
            </a:r>
          </a:p>
          <a:p>
            <a:r>
              <a:rPr lang="en-AU" dirty="0" smtClean="0"/>
              <a:t>Making enquiries into the rights of persons with disabilities </a:t>
            </a:r>
          </a:p>
          <a:p>
            <a:r>
              <a:rPr lang="en-AU" dirty="0" smtClean="0"/>
              <a:t>Including persons with disabilities into general enquiries </a:t>
            </a:r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160422647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533400"/>
            <a:ext cx="8153400" cy="504857"/>
          </a:xfrm>
        </p:spPr>
        <p:txBody>
          <a:bodyPr/>
          <a:lstStyle/>
          <a:p>
            <a:pPr algn="l"/>
            <a:r>
              <a:rPr lang="fr-BE" dirty="0" smtClean="0"/>
              <a:t>The CRPD, </a:t>
            </a:r>
            <a:r>
              <a:rPr lang="fr-BE" dirty="0" err="1" smtClean="0"/>
              <a:t>policy</a:t>
            </a:r>
            <a:r>
              <a:rPr lang="fr-BE" dirty="0" smtClean="0"/>
              <a:t> and </a:t>
            </a:r>
            <a:r>
              <a:rPr lang="fr-BE" dirty="0" err="1" smtClean="0"/>
              <a:t>legislation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8016" y="1828800"/>
            <a:ext cx="8237482" cy="4275510"/>
          </a:xfrm>
        </p:spPr>
        <p:txBody>
          <a:bodyPr/>
          <a:lstStyle/>
          <a:p>
            <a:r>
              <a:rPr lang="en-AU" dirty="0" smtClean="0"/>
              <a:t>Role within the Monitoring framework, under article 33 of the CRPD</a:t>
            </a:r>
          </a:p>
          <a:p>
            <a:r>
              <a:rPr lang="en-AU" dirty="0" smtClean="0"/>
              <a:t>Importance of working with DPOs in this context, article 33.3 and 4.3</a:t>
            </a:r>
          </a:p>
          <a:p>
            <a:r>
              <a:rPr lang="en-AU" dirty="0" smtClean="0"/>
              <a:t>Adopting general recommendations</a:t>
            </a:r>
          </a:p>
          <a:p>
            <a:r>
              <a:rPr lang="en-AU" dirty="0" smtClean="0"/>
              <a:t>Investigating existing legislation</a:t>
            </a:r>
          </a:p>
          <a:p>
            <a:r>
              <a:rPr lang="en-AU" dirty="0" smtClean="0"/>
              <a:t>Giving opinions on draft legislation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143169819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533400"/>
            <a:ext cx="7226315" cy="504857"/>
          </a:xfrm>
        </p:spPr>
        <p:txBody>
          <a:bodyPr/>
          <a:lstStyle/>
          <a:p>
            <a:pPr algn="l"/>
            <a:r>
              <a:rPr lang="fr-BE" dirty="0" err="1" smtClean="0"/>
              <a:t>Convening</a:t>
            </a:r>
            <a:r>
              <a:rPr lang="fr-BE" dirty="0" smtClean="0"/>
              <a:t> power 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Convening experts and key topics, to develop recommendations </a:t>
            </a:r>
          </a:p>
          <a:p>
            <a:r>
              <a:rPr lang="en-AU" dirty="0" smtClean="0"/>
              <a:t>Ensuring in all processes the involvement of persons with disabilities</a:t>
            </a:r>
          </a:p>
          <a:p>
            <a:r>
              <a:rPr lang="en-AU" dirty="0" smtClean="0"/>
              <a:t>Holding public events related to disability</a:t>
            </a:r>
          </a:p>
          <a:p>
            <a:r>
              <a:rPr lang="en-AU" dirty="0" smtClean="0"/>
              <a:t>Including persons with disabilities and their issues in general public events </a:t>
            </a:r>
          </a:p>
          <a:p>
            <a:endParaRPr lang="en-AU" dirty="0" smtClean="0"/>
          </a:p>
          <a:p>
            <a:endParaRPr lang="en-AU" dirty="0" smtClean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91073867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609600"/>
            <a:ext cx="7226315" cy="504857"/>
          </a:xfrm>
        </p:spPr>
        <p:txBody>
          <a:bodyPr/>
          <a:lstStyle/>
          <a:p>
            <a:r>
              <a:rPr lang="fr-BE" dirty="0" smtClean="0"/>
              <a:t>Documentation and publication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sz="3600" dirty="0" smtClean="0"/>
              <a:t>Publishing findings and recommendations- ensuring DPOs receive them</a:t>
            </a:r>
          </a:p>
          <a:p>
            <a:pPr lvl="1"/>
            <a:r>
              <a:rPr lang="en-AU" sz="3600" dirty="0" smtClean="0"/>
              <a:t>Annual reports</a:t>
            </a:r>
          </a:p>
          <a:p>
            <a:pPr lvl="1"/>
            <a:r>
              <a:rPr lang="en-AU" sz="3600" dirty="0" smtClean="0"/>
              <a:t>Disability specific publications</a:t>
            </a:r>
          </a:p>
          <a:p>
            <a:pPr lvl="1"/>
            <a:r>
              <a:rPr lang="en-AU" sz="3600" dirty="0" smtClean="0"/>
              <a:t>Inclusion across all publications </a:t>
            </a:r>
            <a:endParaRPr lang="en-AU" sz="3600" dirty="0"/>
          </a:p>
        </p:txBody>
      </p:sp>
    </p:spTree>
    <p:extLst>
      <p:ext uri="{BB962C8B-B14F-4D97-AF65-F5344CB8AC3E}">
        <p14:creationId xmlns:p14="http://schemas.microsoft.com/office/powerpoint/2010/main" val="302148930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609600"/>
            <a:ext cx="7226315" cy="504857"/>
          </a:xfrm>
        </p:spPr>
        <p:txBody>
          <a:bodyPr/>
          <a:lstStyle/>
          <a:p>
            <a:pPr algn="l"/>
            <a:r>
              <a:rPr lang="en-AU" dirty="0" smtClean="0"/>
              <a:t>Working directly with DPOs </a:t>
            </a:r>
            <a:endParaRPr lang="en-AU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 smtClean="0"/>
          </a:p>
          <a:p>
            <a:r>
              <a:rPr lang="en-AU" dirty="0" smtClean="0"/>
              <a:t>Article 4.3 </a:t>
            </a:r>
          </a:p>
          <a:p>
            <a:r>
              <a:rPr lang="en-AU" dirty="0" smtClean="0"/>
              <a:t>Diversity of the disability community </a:t>
            </a:r>
          </a:p>
          <a:p>
            <a:r>
              <a:rPr lang="en-AU" dirty="0" smtClean="0"/>
              <a:t>Regular meetings</a:t>
            </a:r>
          </a:p>
          <a:p>
            <a:r>
              <a:rPr lang="en-AU" dirty="0" smtClean="0"/>
              <a:t>Forming working committees on specific themes</a:t>
            </a:r>
          </a:p>
          <a:p>
            <a:r>
              <a:rPr lang="en-AU" dirty="0" smtClean="0"/>
              <a:t>Working together in the framework of article 33 of the CRPD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83015081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85800"/>
            <a:ext cx="7226315" cy="504857"/>
          </a:xfrm>
        </p:spPr>
        <p:txBody>
          <a:bodyPr/>
          <a:lstStyle/>
          <a:p>
            <a:pPr algn="l"/>
            <a:r>
              <a:rPr lang="fr-BE" dirty="0" smtClean="0"/>
              <a:t>Building </a:t>
            </a:r>
            <a:r>
              <a:rPr lang="fr-BE" dirty="0" err="1" smtClean="0"/>
              <a:t>knowledge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Training own team on CRPD</a:t>
            </a:r>
          </a:p>
          <a:p>
            <a:r>
              <a:rPr lang="en-AU" dirty="0" smtClean="0"/>
              <a:t>Training professionals</a:t>
            </a:r>
          </a:p>
          <a:p>
            <a:r>
              <a:rPr lang="en-AU" dirty="0" smtClean="0"/>
              <a:t>Participating in projects to build capacity and generate new evidence/knowledge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65678084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33400"/>
            <a:ext cx="7226315" cy="504857"/>
          </a:xfrm>
        </p:spPr>
        <p:txBody>
          <a:bodyPr/>
          <a:lstStyle/>
          <a:p>
            <a:pPr algn="l"/>
            <a:r>
              <a:rPr lang="fr-BE" dirty="0" smtClean="0"/>
              <a:t>Inclusive accessible services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GB" dirty="0"/>
              <a:t>Does my staff have a basic awareness on disability issues? Is my staff all trained in the CRPD? </a:t>
            </a:r>
            <a:r>
              <a:rPr lang="en-GB" dirty="0" smtClean="0"/>
              <a:t>How </a:t>
            </a:r>
            <a:r>
              <a:rPr lang="en-GB" dirty="0"/>
              <a:t>much does my staff know about the CRPD in our country? </a:t>
            </a:r>
            <a:endParaRPr lang="fr-BE" dirty="0"/>
          </a:p>
          <a:p>
            <a:pPr lvl="0"/>
            <a:r>
              <a:rPr lang="en-GB" dirty="0"/>
              <a:t>Is our website accessible to persons with disabilities? </a:t>
            </a:r>
            <a:endParaRPr lang="fr-BE" dirty="0"/>
          </a:p>
          <a:p>
            <a:pPr lvl="0"/>
            <a:r>
              <a:rPr lang="en-GB" dirty="0"/>
              <a:t>Are our offices accessible to persons with disabilities? Can they reach us by public transport? </a:t>
            </a:r>
            <a:endParaRPr lang="fr-BE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150518838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533400"/>
            <a:ext cx="7226315" cy="504857"/>
          </a:xfrm>
        </p:spPr>
        <p:txBody>
          <a:bodyPr/>
          <a:lstStyle/>
          <a:p>
            <a:pPr algn="l"/>
            <a:r>
              <a:rPr lang="fr-BE" dirty="0"/>
              <a:t>Inclusive accessible services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GB" dirty="0"/>
              <a:t>Do persons with disabilities in our country know about us and what we do? </a:t>
            </a:r>
            <a:endParaRPr lang="fr-BE" dirty="0"/>
          </a:p>
          <a:p>
            <a:pPr lvl="0"/>
            <a:r>
              <a:rPr lang="en-GB" dirty="0"/>
              <a:t>Are our publications accessible? </a:t>
            </a:r>
            <a:endParaRPr lang="fr-BE" dirty="0"/>
          </a:p>
          <a:p>
            <a:pPr lvl="0"/>
            <a:r>
              <a:rPr lang="en-GB" dirty="0"/>
              <a:t>Are our decisions disseminated in accessible formats? </a:t>
            </a:r>
            <a:endParaRPr lang="fr-BE" dirty="0"/>
          </a:p>
          <a:p>
            <a:pPr lvl="0"/>
            <a:r>
              <a:rPr lang="en-GB" dirty="0"/>
              <a:t>Do we proactively ensure all our publications reach persons with disabilities?</a:t>
            </a:r>
            <a:endParaRPr lang="fr-BE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136496944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09600"/>
            <a:ext cx="7226315" cy="504857"/>
          </a:xfrm>
        </p:spPr>
        <p:txBody>
          <a:bodyPr/>
          <a:lstStyle/>
          <a:p>
            <a:pPr algn="l"/>
            <a:r>
              <a:rPr lang="fr-BE" dirty="0"/>
              <a:t>Inclusive accessible services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GB" dirty="0"/>
              <a:t>Do we have regular on going contacts with Disabled Peoples Organisations? </a:t>
            </a:r>
            <a:endParaRPr lang="en-GB" dirty="0" smtClean="0"/>
          </a:p>
          <a:p>
            <a:r>
              <a:rPr lang="en-GB" dirty="0"/>
              <a:t>Do we look for feedback from DPOs or arrange face to face meetings? </a:t>
            </a:r>
            <a:endParaRPr lang="en-GB" dirty="0" smtClean="0"/>
          </a:p>
          <a:p>
            <a:pPr lvl="0"/>
            <a:r>
              <a:rPr lang="en-GB" dirty="0"/>
              <a:t>Have we asked DPOs what would be their top priorities for Ombudsman’s enquiries? </a:t>
            </a:r>
            <a:endParaRPr lang="fr-BE" dirty="0"/>
          </a:p>
          <a:p>
            <a:pPr lvl="0"/>
            <a:endParaRPr lang="fr-BE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414891835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685800"/>
            <a:ext cx="7226315" cy="504857"/>
          </a:xfrm>
        </p:spPr>
        <p:txBody>
          <a:bodyPr/>
          <a:lstStyle/>
          <a:p>
            <a:pPr algn="l"/>
            <a:r>
              <a:rPr lang="fr-BE" dirty="0"/>
              <a:t>Inclusive accessible services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GB" dirty="0" smtClean="0"/>
              <a:t>Do </a:t>
            </a:r>
            <a:r>
              <a:rPr lang="en-GB" dirty="0"/>
              <a:t>we reach out to Deaf people and include sign interpretation at our events? </a:t>
            </a:r>
            <a:endParaRPr lang="fr-BE" dirty="0"/>
          </a:p>
          <a:p>
            <a:pPr lvl="0"/>
            <a:r>
              <a:rPr lang="en-GB" dirty="0"/>
              <a:t>Would we know how to handle complains for persons with intellectual disability? </a:t>
            </a:r>
            <a:endParaRPr lang="fr-BE" dirty="0"/>
          </a:p>
          <a:p>
            <a:r>
              <a:rPr lang="en-GB" dirty="0"/>
              <a:t>Are digitally based options to file complaints accessible for persons with disabilities</a:t>
            </a:r>
            <a:r>
              <a:rPr lang="en-GB" dirty="0" smtClean="0"/>
              <a:t>?</a:t>
            </a:r>
            <a:r>
              <a:rPr lang="en-GB" dirty="0"/>
              <a:t> </a:t>
            </a:r>
            <a:endParaRPr lang="en-GB" dirty="0" smtClean="0"/>
          </a:p>
          <a:p>
            <a:r>
              <a:rPr lang="en-GB" dirty="0" smtClean="0"/>
              <a:t>Would </a:t>
            </a:r>
            <a:r>
              <a:rPr lang="en-GB" dirty="0"/>
              <a:t>we know how to handle complaints from children with disabilities? </a:t>
            </a:r>
            <a:endParaRPr lang="fr-BE" dirty="0"/>
          </a:p>
          <a:p>
            <a:pPr lvl="0"/>
            <a:endParaRPr lang="fr-BE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193474550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0" y="762000"/>
            <a:ext cx="7226315" cy="504857"/>
          </a:xfrm>
        </p:spPr>
        <p:txBody>
          <a:bodyPr/>
          <a:lstStyle/>
          <a:p>
            <a:pPr algn="l"/>
            <a:r>
              <a:rPr lang="fr-BE" dirty="0"/>
              <a:t>Inclusive accessible services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8016" y="1905000"/>
            <a:ext cx="8237482" cy="4199310"/>
          </a:xfrm>
        </p:spPr>
        <p:txBody>
          <a:bodyPr/>
          <a:lstStyle/>
          <a:p>
            <a:pPr lvl="0"/>
            <a:r>
              <a:rPr lang="en-GB" dirty="0" smtClean="0"/>
              <a:t>Have </a:t>
            </a:r>
            <a:r>
              <a:rPr lang="en-GB" dirty="0"/>
              <a:t>we been able to devote adequate human and financial resources to defending the rights of persons with disabilities? </a:t>
            </a:r>
            <a:endParaRPr lang="en-GB" dirty="0" smtClean="0"/>
          </a:p>
          <a:p>
            <a:r>
              <a:rPr lang="en-GB" dirty="0"/>
              <a:t>Do we have staff with disabilities? Are our HR processes inclusive and accessible</a:t>
            </a:r>
            <a:r>
              <a:rPr lang="en-GB" dirty="0" smtClean="0"/>
              <a:t>?</a:t>
            </a:r>
          </a:p>
          <a:p>
            <a:pPr lvl="0"/>
            <a:r>
              <a:rPr lang="en-GB" dirty="0" smtClean="0"/>
              <a:t> </a:t>
            </a:r>
            <a:r>
              <a:rPr lang="en-GB" dirty="0"/>
              <a:t>Is there a special department exclusively for disability issues? </a:t>
            </a:r>
            <a:endParaRPr lang="fr-BE" dirty="0"/>
          </a:p>
          <a:p>
            <a:endParaRPr lang="en-GB" dirty="0" smtClean="0"/>
          </a:p>
          <a:p>
            <a:endParaRPr lang="fr-BE" dirty="0"/>
          </a:p>
          <a:p>
            <a:pPr lvl="0"/>
            <a:endParaRPr lang="fr-BE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1652330803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57200"/>
            <a:ext cx="7226315" cy="504857"/>
          </a:xfrm>
        </p:spPr>
        <p:txBody>
          <a:bodyPr/>
          <a:lstStyle/>
          <a:p>
            <a:pPr algn="l"/>
            <a:r>
              <a:rPr lang="fr-BE" dirty="0"/>
              <a:t>Inclusive accessible services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GB" dirty="0"/>
              <a:t>Do I include persons with disabilities in our annual report? In pictures, in the text in the case studies? </a:t>
            </a:r>
            <a:endParaRPr lang="fr-BE" dirty="0"/>
          </a:p>
          <a:p>
            <a:pPr lvl="0"/>
            <a:r>
              <a:rPr lang="en-GB" dirty="0"/>
              <a:t>Is it is to do a comprehensive report on our work with persons with disabilities? </a:t>
            </a:r>
            <a:endParaRPr lang="fr-BE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322558316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685800"/>
            <a:ext cx="7226315" cy="504857"/>
          </a:xfrm>
        </p:spPr>
        <p:txBody>
          <a:bodyPr/>
          <a:lstStyle/>
          <a:p>
            <a:pPr algn="l"/>
            <a:r>
              <a:rPr lang="fr-BE" dirty="0" smtClean="0"/>
              <a:t>And </a:t>
            </a:r>
            <a:r>
              <a:rPr lang="fr-BE" dirty="0" err="1" smtClean="0"/>
              <a:t>what</a:t>
            </a:r>
            <a:r>
              <a:rPr lang="fr-BE" dirty="0" smtClean="0"/>
              <a:t> </a:t>
            </a:r>
            <a:r>
              <a:rPr lang="fr-BE" dirty="0" err="1" smtClean="0"/>
              <a:t>should</a:t>
            </a:r>
            <a:r>
              <a:rPr lang="fr-BE" dirty="0" smtClean="0"/>
              <a:t> </a:t>
            </a:r>
            <a:r>
              <a:rPr lang="fr-BE" dirty="0" err="1" smtClean="0"/>
              <a:t>DPOs</a:t>
            </a:r>
            <a:r>
              <a:rPr lang="fr-BE" dirty="0" smtClean="0"/>
              <a:t> do?</a:t>
            </a:r>
            <a:endParaRPr lang="fr-B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0"/>
            <a:r>
              <a:rPr lang="en-GB" sz="2000" dirty="0"/>
              <a:t>Contact the Ombudsman and communicate about what the DPOs do </a:t>
            </a:r>
            <a:endParaRPr lang="en-GB" sz="2000" dirty="0" smtClean="0"/>
          </a:p>
          <a:p>
            <a:pPr lvl="0"/>
            <a:r>
              <a:rPr lang="en-GB" sz="2000" dirty="0" smtClean="0"/>
              <a:t>Transmit </a:t>
            </a:r>
            <a:r>
              <a:rPr lang="en-GB" sz="2000" dirty="0"/>
              <a:t>individual cases of discrimination </a:t>
            </a:r>
            <a:endParaRPr lang="en-GB" sz="2000" dirty="0"/>
          </a:p>
          <a:p>
            <a:pPr lvl="0"/>
            <a:r>
              <a:rPr lang="en-GB" sz="2000" dirty="0" smtClean="0"/>
              <a:t>Inform </a:t>
            </a:r>
            <a:r>
              <a:rPr lang="en-GB" sz="2000" dirty="0"/>
              <a:t>Ombudsman about existing discriminatory </a:t>
            </a:r>
            <a:r>
              <a:rPr lang="en-GB" sz="2000" dirty="0" smtClean="0"/>
              <a:t>practices</a:t>
            </a:r>
          </a:p>
          <a:p>
            <a:pPr lvl="0"/>
            <a:r>
              <a:rPr lang="en-GB" sz="2000" dirty="0" smtClean="0"/>
              <a:t>Transmit </a:t>
            </a:r>
            <a:r>
              <a:rPr lang="en-GB" sz="2000" dirty="0"/>
              <a:t>key information on the CPRD, </a:t>
            </a:r>
            <a:r>
              <a:rPr lang="en-GB" sz="2000" dirty="0" err="1"/>
              <a:t>etc</a:t>
            </a:r>
            <a:r>
              <a:rPr lang="en-GB" sz="2000" dirty="0"/>
              <a:t> (via newsletters, or at events)</a:t>
            </a:r>
            <a:endParaRPr lang="fr-BE" sz="2000" dirty="0"/>
          </a:p>
          <a:p>
            <a:pPr lvl="0"/>
            <a:r>
              <a:rPr lang="en-GB" sz="2000" dirty="0" smtClean="0"/>
              <a:t>Keep Ombudsman informed when </a:t>
            </a:r>
            <a:r>
              <a:rPr lang="en-GB" sz="2000" dirty="0"/>
              <a:t>sending important letters to Ministries on issues of discrimination towards persons with disabilities, </a:t>
            </a:r>
            <a:endParaRPr lang="en-GB" sz="2000" dirty="0" smtClean="0"/>
          </a:p>
          <a:p>
            <a:pPr lvl="0"/>
            <a:r>
              <a:rPr lang="en-GB" sz="2000" dirty="0" smtClean="0"/>
              <a:t>Ensure </a:t>
            </a:r>
            <a:r>
              <a:rPr lang="en-GB" sz="2000" dirty="0"/>
              <a:t>that information from the Ombudsman is disseminated throughout our networks and directly to members</a:t>
            </a:r>
            <a:endParaRPr lang="fr-BE" sz="2000" dirty="0"/>
          </a:p>
          <a:p>
            <a:pPr lvl="0"/>
            <a:r>
              <a:rPr lang="en-GB" sz="2000" dirty="0"/>
              <a:t>Participate on request in the work of the Ombudsman, in trainings, conferences, legislative reviews, </a:t>
            </a:r>
            <a:r>
              <a:rPr lang="en-GB" sz="2000" dirty="0" err="1"/>
              <a:t>etc</a:t>
            </a:r>
            <a:endParaRPr lang="fr-BE" sz="2000" dirty="0"/>
          </a:p>
          <a:p>
            <a:pPr marL="0" indent="0">
              <a:buNone/>
            </a:pPr>
            <a:endParaRPr lang="fr-BE" sz="2000" dirty="0"/>
          </a:p>
          <a:p>
            <a:endParaRPr lang="fr-BE" dirty="0"/>
          </a:p>
        </p:txBody>
      </p:sp>
    </p:spTree>
    <p:extLst>
      <p:ext uri="{BB962C8B-B14F-4D97-AF65-F5344CB8AC3E}">
        <p14:creationId xmlns:p14="http://schemas.microsoft.com/office/powerpoint/2010/main" val="2912944924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r-BE" dirty="0" err="1" smtClean="0"/>
              <a:t>Thank</a:t>
            </a:r>
            <a:r>
              <a:rPr lang="fr-BE" dirty="0" smtClean="0"/>
              <a:t> </a:t>
            </a:r>
            <a:r>
              <a:rPr lang="fr-BE" dirty="0" err="1" smtClean="0"/>
              <a:t>you</a:t>
            </a:r>
            <a:endParaRPr lang="fr-BE" dirty="0"/>
          </a:p>
        </p:txBody>
      </p:sp>
      <p:sp>
        <p:nvSpPr>
          <p:cNvPr id="5" name="Subtitle 4"/>
          <p:cNvSpPr>
            <a:spLocks noGrp="1"/>
          </p:cNvSpPr>
          <p:nvPr>
            <p:ph type="subTitle" idx="4"/>
          </p:nvPr>
        </p:nvSpPr>
        <p:spPr>
          <a:xfrm>
            <a:off x="533400" y="3840480"/>
            <a:ext cx="8305800" cy="1714500"/>
          </a:xfrm>
        </p:spPr>
        <p:txBody>
          <a:bodyPr/>
          <a:lstStyle/>
          <a:p>
            <a:pPr marL="0" indent="0" algn="ctr">
              <a:buNone/>
            </a:pPr>
            <a:r>
              <a:rPr lang="en-AU" dirty="0" smtClean="0"/>
              <a:t>Especially to the members of EDF who gave all the input to make this presentations, especially our National Councils in France, Hungary, Iceland, Lithuania, Greece, Belgium, Denmark, and NUI Galway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00585748"/>
      </p:ext>
    </p:extLst>
  </p:cSld>
  <p:clrMapOvr>
    <a:masterClrMapping/>
  </p:clrMapOvr>
</p:sld>
</file>

<file path=ppt/theme/theme1.xml><?xml version="1.0" encoding="utf-8"?>
<a:theme xmlns:a="http://schemas.openxmlformats.org/drawingml/2006/main" name="Power point templat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EC Alternative report Art 32 and 11 March 2015_asl</Template>
  <TotalTime>135</TotalTime>
  <Words>1014</Words>
  <Application>Microsoft Office PowerPoint</Application>
  <PresentationFormat>On-screen Show (4:3)</PresentationFormat>
  <Paragraphs>131</Paragraphs>
  <Slides>22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3" baseType="lpstr">
      <vt:lpstr>Power point template</vt:lpstr>
      <vt:lpstr>PowerPoint Presentation</vt:lpstr>
      <vt:lpstr>Objectives of this presentation </vt:lpstr>
      <vt:lpstr>PowerPoint Presentation</vt:lpstr>
      <vt:lpstr>THE EUROPEAN DISABILITY FORUM  </vt:lpstr>
      <vt:lpstr>Membership</vt:lpstr>
      <vt:lpstr>What is a DPO?    </vt:lpstr>
      <vt:lpstr>UN CRPD- the potential </vt:lpstr>
      <vt:lpstr>UN CRPD- some challenges</vt:lpstr>
      <vt:lpstr>The Ombudsman- Enquiries</vt:lpstr>
      <vt:lpstr>The CRPD, policy and legislation</vt:lpstr>
      <vt:lpstr>Convening power </vt:lpstr>
      <vt:lpstr>Documentation and publication</vt:lpstr>
      <vt:lpstr>Working directly with DPOs </vt:lpstr>
      <vt:lpstr>Building knowledge</vt:lpstr>
      <vt:lpstr>Inclusive accessible services</vt:lpstr>
      <vt:lpstr>Inclusive accessible services</vt:lpstr>
      <vt:lpstr>Inclusive accessible services</vt:lpstr>
      <vt:lpstr>Inclusive accessible services</vt:lpstr>
      <vt:lpstr>Inclusive accessible services</vt:lpstr>
      <vt:lpstr>Inclusive accessible services</vt:lpstr>
      <vt:lpstr>And what should DPOs do?</vt:lpstr>
      <vt:lpstr>Thank you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Catherine Naughton</dc:creator>
  <cp:lastModifiedBy>Catherine Naughton</cp:lastModifiedBy>
  <cp:revision>17</cp:revision>
  <dcterms:created xsi:type="dcterms:W3CDTF">2006-08-16T00:00:00Z</dcterms:created>
  <dcterms:modified xsi:type="dcterms:W3CDTF">2015-04-22T20:00:59Z</dcterms:modified>
</cp:coreProperties>
</file>