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Ex1.xml" ContentType="application/vnd.ms-office.chartex+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0"/>
  </p:notesMasterIdLst>
  <p:sldIdLst>
    <p:sldId id="256" r:id="rId5"/>
    <p:sldId id="276" r:id="rId6"/>
    <p:sldId id="330" r:id="rId7"/>
    <p:sldId id="331" r:id="rId8"/>
    <p:sldId id="277" r:id="rId9"/>
    <p:sldId id="278" r:id="rId10"/>
    <p:sldId id="279" r:id="rId11"/>
    <p:sldId id="280" r:id="rId12"/>
    <p:sldId id="291" r:id="rId13"/>
    <p:sldId id="282" r:id="rId14"/>
    <p:sldId id="283" r:id="rId15"/>
    <p:sldId id="281" r:id="rId16"/>
    <p:sldId id="285" r:id="rId17"/>
    <p:sldId id="284" r:id="rId18"/>
    <p:sldId id="286" r:id="rId19"/>
    <p:sldId id="287" r:id="rId20"/>
    <p:sldId id="289" r:id="rId21"/>
    <p:sldId id="290" r:id="rId22"/>
    <p:sldId id="292" r:id="rId23"/>
    <p:sldId id="293" r:id="rId24"/>
    <p:sldId id="294" r:id="rId25"/>
    <p:sldId id="295" r:id="rId26"/>
    <p:sldId id="296" r:id="rId27"/>
    <p:sldId id="297" r:id="rId28"/>
    <p:sldId id="298" r:id="rId29"/>
    <p:sldId id="299" r:id="rId30"/>
    <p:sldId id="300" r:id="rId31"/>
    <p:sldId id="302" r:id="rId32"/>
    <p:sldId id="303" r:id="rId33"/>
    <p:sldId id="304" r:id="rId34"/>
    <p:sldId id="305" r:id="rId35"/>
    <p:sldId id="306" r:id="rId36"/>
    <p:sldId id="307" r:id="rId37"/>
    <p:sldId id="309" r:id="rId38"/>
    <p:sldId id="308" r:id="rId39"/>
    <p:sldId id="310" r:id="rId40"/>
    <p:sldId id="311" r:id="rId41"/>
    <p:sldId id="312" r:id="rId42"/>
    <p:sldId id="313" r:id="rId43"/>
    <p:sldId id="314" r:id="rId44"/>
    <p:sldId id="315" r:id="rId45"/>
    <p:sldId id="316" r:id="rId46"/>
    <p:sldId id="317" r:id="rId47"/>
    <p:sldId id="318" r:id="rId48"/>
    <p:sldId id="319" r:id="rId49"/>
    <p:sldId id="320" r:id="rId50"/>
    <p:sldId id="323" r:id="rId51"/>
    <p:sldId id="324" r:id="rId52"/>
    <p:sldId id="321" r:id="rId53"/>
    <p:sldId id="325" r:id="rId54"/>
    <p:sldId id="326" r:id="rId55"/>
    <p:sldId id="327" r:id="rId56"/>
    <p:sldId id="328" r:id="rId57"/>
    <p:sldId id="329" r:id="rId58"/>
    <p:sldId id="270" r:id="rId5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271D"/>
    <a:srgbClr val="0A77B3"/>
    <a:srgbClr val="BBDC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5" autoAdjust="0"/>
    <p:restoredTop sz="77678" autoAdjust="0"/>
  </p:normalViewPr>
  <p:slideViewPr>
    <p:cSldViewPr snapToGrid="0">
      <p:cViewPr varScale="1">
        <p:scale>
          <a:sx n="66" d="100"/>
          <a:sy n="66" d="100"/>
        </p:scale>
        <p:origin x="1330" y="6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Book1" TargetMode="External"/></Relationships>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Blad1!$A$1:$A$9</cx:f>
        <cx:lvl ptCount="9">
          <cx:pt idx="0">EU-wetgeving </cx:pt>
          <cx:pt idx="1">Nieuwe structuur/praktijk in EU-instellingen </cx:pt>
          <cx:pt idx="2">Richtsnoeren/toolkit </cx:pt>
          <cx:pt idx="3">Investeringen via EU-financiering </cx:pt>
          <cx:pt idx="4">Steun aan lidstaten </cx:pt>
          <cx:pt idx="5">monitoring</cx:pt>
          <cx:pt idx="6">Onderzoek of bestudering van de situatie</cx:pt>
          <cx:pt idx="7">Aanpak via een andere strategie</cx:pt>
          <cx:pt idx="8">dialoog met belanghebbenden</cx:pt>
        </cx:lvl>
      </cx:strDim>
      <cx:numDim type="val">
        <cx:f>Blad1!$B$1:$B$9</cx:f>
        <cx:lvl ptCount="9" formatCode="Standard">
          <cx:pt idx="0">5</cx:pt>
          <cx:pt idx="1">14</cx:pt>
          <cx:pt idx="2">10</cx:pt>
          <cx:pt idx="3">11</cx:pt>
          <cx:pt idx="4">9</cx:pt>
          <cx:pt idx="5">6</cx:pt>
          <cx:pt idx="6">14</cx:pt>
          <cx:pt idx="7">21</cx:pt>
          <cx:pt idx="8">7</cx:pt>
        </cx:lvl>
      </cx:numDim>
    </cx:data>
  </cx:chartData>
  <cx:chart>
    <cx:plotArea>
      <cx:plotAreaRegion>
        <cx:series layoutId="funnel" uniqueId="{2F483DF9-39C0-437C-A95A-74857650E284}">
          <cx:dataPt idx="0">
            <cx:spPr>
              <a:solidFill>
                <a:srgbClr val="C00000"/>
              </a:solidFill>
            </cx:spPr>
          </cx:dataPt>
          <cx:dataPt idx="1">
            <cx:spPr>
              <a:solidFill>
                <a:srgbClr val="FF0000"/>
              </a:solidFill>
            </cx:spPr>
          </cx:dataPt>
          <cx:dataPt idx="2">
            <cx:spPr>
              <a:solidFill>
                <a:srgbClr val="FFC000"/>
              </a:solidFill>
            </cx:spPr>
          </cx:dataPt>
          <cx:dataPt idx="3">
            <cx:spPr>
              <a:solidFill>
                <a:srgbClr val="FFFF00"/>
              </a:solidFill>
            </cx:spPr>
          </cx:dataPt>
          <cx:dataPt idx="4">
            <cx:spPr>
              <a:solidFill>
                <a:srgbClr val="00B050"/>
              </a:solidFill>
            </cx:spPr>
          </cx:dataPt>
          <cx:dataPt idx="5">
            <cx:spPr>
              <a:solidFill>
                <a:srgbClr val="00B0F0"/>
              </a:solidFill>
            </cx:spPr>
          </cx:dataPt>
          <cx:dataPt idx="6">
            <cx:spPr>
              <a:solidFill>
                <a:srgbClr val="0070C0"/>
              </a:solidFill>
            </cx:spPr>
          </cx:dataPt>
          <cx:dataPt idx="7">
            <cx:spPr>
              <a:solidFill>
                <a:srgbClr val="002060"/>
              </a:solidFill>
            </cx:spPr>
          </cx:dataPt>
          <cx:dataPt idx="8">
            <cx:spPr>
              <a:solidFill>
                <a:srgbClr val="7030A0"/>
              </a:solidFill>
            </cx:spPr>
          </cx:dataPt>
          <cx:dataLabels>
            <cx:txPr>
              <a:bodyPr spcFirstLastPara="1" vertOverflow="ellipsis" horzOverflow="overflow" wrap="square" lIns="0" tIns="0" rIns="0" bIns="0" anchor="ctr" anchorCtr="1"/>
              <a:lstStyle/>
              <a:p>
                <a:pPr algn="ctr" rtl="0">
                  <a:defRPr sz="2400">
                    <a:solidFill>
                      <a:schemeClr val="tx1"/>
                    </a:solidFill>
                    <a:latin typeface="Arial" panose="020B0604020202020204" pitchFamily="34" charset="0"/>
                    <a:ea typeface="Arial" panose="020B0604020202020204" pitchFamily="34" charset="0"/>
                    <a:cs typeface="Arial" panose="020B0604020202020204" pitchFamily="34" charset="0"/>
                  </a:defRPr>
                </a:pPr>
                <a:endParaRPr lang="en-US" sz="2400" b="0" i="0" u="none" strike="noStrike" baseline="0">
                  <a:solidFill>
                    <a:schemeClr val="tx1"/>
                  </a:solidFill>
                  <a:latin typeface="Arial" panose="020B0604020202020204" pitchFamily="34" charset="0"/>
                  <a:cs typeface="Arial" panose="020B0604020202020204" pitchFamily="34" charset="0"/>
                </a:endParaRPr>
              </a:p>
            </cx:txPr>
            <cx:visibility seriesName="0" categoryName="0" value="1"/>
            <cx:dataLabel idx="7">
              <cx:txPr>
                <a:bodyPr spcFirstLastPara="1" vertOverflow="ellipsis" horzOverflow="overflow" wrap="square" lIns="0" tIns="0" rIns="0" bIns="0" anchor="ctr" anchorCtr="1"/>
                <a:lstStyle/>
                <a:p>
                  <a:pPr algn="ctr" rtl="0">
                    <a:defRPr>
                      <a:solidFill>
                        <a:schemeClr val="bg1"/>
                      </a:solidFill>
                    </a:defRPr>
                  </a:pPr>
                  <a:r>
                    <a:rPr lang="en-US" sz="2400" b="0" i="0" u="none" strike="noStrike" baseline="0">
                      <a:solidFill>
                        <a:schemeClr val="bg1"/>
                      </a:solidFill>
                      <a:latin typeface="Arial" panose="020B0604020202020204" pitchFamily="34" charset="0"/>
                      <a:cs typeface="Arial" panose="020B0604020202020204" pitchFamily="34" charset="0"/>
                    </a:rPr>
                    <a:t>21</a:t>
                  </a:r>
                </a:p>
              </cx:txPr>
              <cx:visibility seriesName="0" categoryName="0" value="1"/>
            </cx:dataLabel>
            <cx:dataLabel idx="8">
              <cx:txPr>
                <a:bodyPr spcFirstLastPara="1" vertOverflow="ellipsis" horzOverflow="overflow" wrap="square" lIns="0" tIns="0" rIns="0" bIns="0" anchor="ctr" anchorCtr="1"/>
                <a:lstStyle/>
                <a:p>
                  <a:pPr algn="ctr" rtl="0">
                    <a:defRPr>
                      <a:solidFill>
                        <a:schemeClr val="bg1"/>
                      </a:solidFill>
                    </a:defRPr>
                  </a:pPr>
                  <a:r>
                    <a:rPr lang="en-US" sz="2400" b="0" i="0" u="none" strike="noStrike" baseline="0">
                      <a:solidFill>
                        <a:schemeClr val="bg1"/>
                      </a:solidFill>
                      <a:latin typeface="Arial" panose="020B0604020202020204" pitchFamily="34" charset="0"/>
                      <a:cs typeface="Arial" panose="020B0604020202020204" pitchFamily="34" charset="0"/>
                    </a:rPr>
                    <a:t>7</a:t>
                  </a:r>
                </a:p>
              </cx:txPr>
              <cx:visibility seriesName="0" categoryName="0" value="1"/>
            </cx:dataLabel>
          </cx:dataLabels>
          <cx:dataId val="0"/>
        </cx:series>
      </cx:plotAreaRegion>
      <cx:axis id="0">
        <cx:catScaling gapWidth="0.0599999987"/>
        <cx:tickLabels/>
        <cx:txPr>
          <a:bodyPr spcFirstLastPara="1" vertOverflow="ellipsis" horzOverflow="overflow" wrap="square" lIns="0" tIns="0" rIns="0" bIns="0" anchor="ctr" anchorCtr="1"/>
          <a:lstStyle/>
          <a:p>
            <a:pPr algn="ctr" rtl="0">
              <a:defRPr sz="1600">
                <a:solidFill>
                  <a:schemeClr val="tx1"/>
                </a:solidFill>
                <a:latin typeface="Arial" panose="020B0604020202020204" pitchFamily="34" charset="0"/>
                <a:ea typeface="Arial" panose="020B0604020202020204" pitchFamily="34" charset="0"/>
                <a:cs typeface="Arial" panose="020B0604020202020204" pitchFamily="34" charset="0"/>
              </a:defRPr>
            </a:pPr>
            <a:endParaRPr lang="en-US" sz="1600" b="0" i="0" u="none" strike="noStrike" baseline="0">
              <a:solidFill>
                <a:schemeClr val="tx1"/>
              </a:solidFill>
              <a:latin typeface="Arial" panose="020B0604020202020204" pitchFamily="34" charset="0"/>
              <a:cs typeface="Arial" panose="020B0604020202020204" pitchFamily="34" charset="0"/>
            </a:endParaRPr>
          </a:p>
        </cx:txPr>
      </cx:axis>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419">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CB6C69-F9C8-476A-A22F-04F238FB09DF}" type="datetimeFigureOut">
              <a:rPr lang="en-GB" smtClean="0"/>
              <a:t>28/03/2021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Master tekststijlen bewerken</a:t>
            </a:r>
          </a:p>
          <a:p>
            <a:pPr lvl="1"/>
            <a:r>
              <a:rPr lang="en-US"/>
              <a:t>Tweede niveau</a:t>
            </a:r>
          </a:p>
          <a:p>
            <a:pPr lvl="2"/>
            <a:r>
              <a:rPr lang="en-US"/>
              <a:t>Derde niveau</a:t>
            </a:r>
          </a:p>
          <a:p>
            <a:pPr lvl="3"/>
            <a:r>
              <a:rPr lang="en-US"/>
              <a:t>Vierde niveau</a:t>
            </a:r>
          </a:p>
          <a:p>
            <a:pPr lvl="4"/>
            <a:r>
              <a:rPr lang="en-US"/>
              <a:t>Vijfde niveau </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3637DA-ECFF-4E30-8019-BCDA5E2DDEE1}" type="slidenum">
              <a:rPr lang="en-GB" smtClean="0"/>
              <a:t>‹nr.›</a:t>
            </a:fld>
            <a:endParaRPr lang="en-GB"/>
          </a:p>
        </p:txBody>
      </p:sp>
    </p:spTree>
    <p:extLst>
      <p:ext uri="{BB962C8B-B14F-4D97-AF65-F5344CB8AC3E}">
        <p14:creationId xmlns:p14="http://schemas.microsoft.com/office/powerpoint/2010/main" val="728411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EDF logo</a:t>
            </a:r>
          </a:p>
          <a:p>
            <a:r>
              <a:rPr lang="fr-BE" b="1" dirty="0" err="1"/>
              <a:t>Titel </a:t>
            </a:r>
            <a:r>
              <a:rPr lang="fr-BE" b="1" dirty="0"/>
              <a:t>van de </a:t>
            </a:r>
            <a:r>
              <a:rPr lang="fr-BE" b="1" dirty="0" err="1"/>
              <a:t>presentatie </a:t>
            </a:r>
            <a:endParaRPr lang="fr-BE" b="1" dirty="0"/>
          </a:p>
          <a:p>
            <a:r>
              <a:rPr lang="en-GB" baseline="0" dirty="0"/>
              <a:t>Vervang deze sectie door uw naam</a:t>
            </a:r>
          </a:p>
          <a:p>
            <a:r>
              <a:rPr lang="en-GB" baseline="0" dirty="0"/>
              <a:t>En deze met de datum</a:t>
            </a:r>
          </a:p>
        </p:txBody>
      </p:sp>
      <p:sp>
        <p:nvSpPr>
          <p:cNvPr id="4" name="Slide Number Placeholder 3"/>
          <p:cNvSpPr>
            <a:spLocks noGrp="1"/>
          </p:cNvSpPr>
          <p:nvPr>
            <p:ph type="sldNum" sz="quarter" idx="10"/>
          </p:nvPr>
        </p:nvSpPr>
        <p:spPr/>
        <p:txBody>
          <a:bodyPr/>
          <a:lstStyle/>
          <a:p>
            <a:fld id="{6C3637DA-ECFF-4E30-8019-BCDA5E2DDEE1}" type="slidenum">
              <a:rPr lang="en-GB" smtClean="0"/>
              <a:t>1</a:t>
            </a:fld>
            <a:endParaRPr lang="en-GB"/>
          </a:p>
        </p:txBody>
      </p:sp>
    </p:spTree>
    <p:extLst>
      <p:ext uri="{BB962C8B-B14F-4D97-AF65-F5344CB8AC3E}">
        <p14:creationId xmlns:p14="http://schemas.microsoft.com/office/powerpoint/2010/main" val="1610774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Dank u voor uw aandacht</a:t>
            </a:r>
          </a:p>
          <a:p>
            <a:r>
              <a:rPr lang="en-GB" dirty="0"/>
              <a:t>Het European Disability Forum</a:t>
            </a:r>
          </a:p>
          <a:p>
            <a:r>
              <a:rPr lang="en-GB" dirty="0"/>
              <a:t>www.edf-feph.org</a:t>
            </a:r>
          </a:p>
          <a:p>
            <a:r>
              <a:rPr lang="en-GB" baseline="0" dirty="0"/>
              <a:t>Kunstlaan 7-8, </a:t>
            </a:r>
            <a:r>
              <a:rPr lang="en-GB" baseline="0" dirty="0" err="1"/>
              <a:t>Brussel </a:t>
            </a:r>
            <a:r>
              <a:rPr lang="en-GB" baseline="0" dirty="0"/>
              <a:t>1210</a:t>
            </a:r>
          </a:p>
          <a:p>
            <a:r>
              <a:rPr lang="en-GB" baseline="0" dirty="0"/>
              <a:t>België</a:t>
            </a:r>
          </a:p>
          <a:p>
            <a:r>
              <a:rPr lang="en-GB" baseline="0" dirty="0"/>
              <a:t>Twitter: @</a:t>
            </a:r>
            <a:r>
              <a:rPr lang="en-GB" baseline="0" dirty="0" err="1"/>
              <a:t>MyEdf</a:t>
            </a:r>
            <a:r>
              <a:rPr lang="en-GB" baseline="0" dirty="0"/>
              <a:t> </a:t>
            </a:r>
          </a:p>
          <a:p>
            <a:r>
              <a:rPr lang="en-GB" baseline="0" dirty="0"/>
              <a:t>Facebook: @?</a:t>
            </a:r>
          </a:p>
        </p:txBody>
      </p:sp>
      <p:sp>
        <p:nvSpPr>
          <p:cNvPr id="4" name="Slide Number Placeholder 3"/>
          <p:cNvSpPr>
            <a:spLocks noGrp="1"/>
          </p:cNvSpPr>
          <p:nvPr>
            <p:ph type="sldNum" sz="quarter" idx="10"/>
          </p:nvPr>
        </p:nvSpPr>
        <p:spPr/>
        <p:txBody>
          <a:bodyPr/>
          <a:lstStyle/>
          <a:p>
            <a:fld id="{6C3637DA-ECFF-4E30-8019-BCDA5E2DDEE1}" type="slidenum">
              <a:rPr lang="en-GB" smtClean="0"/>
              <a:t>55</a:t>
            </a:fld>
            <a:endParaRPr lang="en-GB"/>
          </a:p>
        </p:txBody>
      </p:sp>
    </p:spTree>
    <p:extLst>
      <p:ext uri="{BB962C8B-B14F-4D97-AF65-F5344CB8AC3E}">
        <p14:creationId xmlns:p14="http://schemas.microsoft.com/office/powerpoint/2010/main" val="1821178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2278" y="169082"/>
            <a:ext cx="10410908" cy="1465488"/>
          </a:xfrm>
          <a:prstGeom prst="rect">
            <a:avLst/>
          </a:prstGeom>
        </p:spPr>
        <p:txBody>
          <a:bodyPr anchor="b">
            <a:normAutofit/>
          </a:bodyPr>
          <a:lstStyle>
            <a:lvl1pPr algn="l">
              <a:defRPr sz="4800" b="0">
                <a:solidFill>
                  <a:srgbClr val="002060"/>
                </a:solidFill>
              </a:defRPr>
            </a:lvl1pPr>
          </a:lstStyle>
          <a:p>
            <a:r>
              <a:rPr lang="en-US" dirty="0"/>
              <a:t>Click to edit Master title style</a:t>
            </a:r>
            <a:endParaRPr lang="fr-BE" dirty="0"/>
          </a:p>
        </p:txBody>
      </p:sp>
      <p:sp>
        <p:nvSpPr>
          <p:cNvPr id="3" name="Subtitle 2"/>
          <p:cNvSpPr>
            <a:spLocks noGrp="1"/>
          </p:cNvSpPr>
          <p:nvPr>
            <p:ph type="subTitle" idx="1"/>
          </p:nvPr>
        </p:nvSpPr>
        <p:spPr>
          <a:xfrm>
            <a:off x="235888" y="1892507"/>
            <a:ext cx="9144000" cy="1655762"/>
          </a:xfrm>
        </p:spPr>
        <p:txBody>
          <a:bodyPr>
            <a:normAutofit/>
          </a:bodyPr>
          <a:lstStyle>
            <a:lvl1pPr marL="0" indent="0" algn="l">
              <a:buNone/>
              <a:defRPr sz="3200" b="1">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fr-BE" dirty="0"/>
          </a:p>
        </p:txBody>
      </p:sp>
      <p:sp>
        <p:nvSpPr>
          <p:cNvPr id="4" name="Date Placeholder 3"/>
          <p:cNvSpPr>
            <a:spLocks noGrp="1"/>
          </p:cNvSpPr>
          <p:nvPr>
            <p:ph type="dt" sz="half" idx="10"/>
          </p:nvPr>
        </p:nvSpPr>
        <p:spPr>
          <a:xfrm>
            <a:off x="838200" y="6207983"/>
            <a:ext cx="2743200" cy="365125"/>
          </a:xfrm>
        </p:spPr>
        <p:txBody>
          <a:bodyPr/>
          <a:lstStyle/>
          <a:p>
            <a:fld id="{5B872FB7-52F7-47EC-87D7-765A0F918F4F}" type="datetimeFigureOut">
              <a:rPr lang="fr-BE" smtClean="0"/>
              <a:t>28-03-21</a:t>
            </a:fld>
            <a:endParaRPr lang="fr-BE" dirty="0"/>
          </a:p>
        </p:txBody>
      </p:sp>
      <p:sp>
        <p:nvSpPr>
          <p:cNvPr id="5" name="Footer Placeholder 4"/>
          <p:cNvSpPr>
            <a:spLocks noGrp="1"/>
          </p:cNvSpPr>
          <p:nvPr>
            <p:ph type="ftr" sz="quarter" idx="11"/>
          </p:nvPr>
        </p:nvSpPr>
        <p:spPr>
          <a:xfrm>
            <a:off x="4038600" y="6124051"/>
            <a:ext cx="4114800" cy="365125"/>
          </a:xfrm>
        </p:spPr>
        <p:txBody>
          <a:bodyPr/>
          <a:lstStyle/>
          <a:p>
            <a:endParaRPr lang="fr-BE" dirty="0"/>
          </a:p>
        </p:txBody>
      </p:sp>
      <p:sp>
        <p:nvSpPr>
          <p:cNvPr id="6" name="Slide Number Placeholder 5"/>
          <p:cNvSpPr>
            <a:spLocks noGrp="1"/>
          </p:cNvSpPr>
          <p:nvPr>
            <p:ph type="sldNum" sz="quarter" idx="12"/>
          </p:nvPr>
        </p:nvSpPr>
        <p:spPr>
          <a:xfrm>
            <a:off x="8610600" y="6136696"/>
            <a:ext cx="2743200" cy="365125"/>
          </a:xfrm>
        </p:spPr>
        <p:txBody>
          <a:bodyPr/>
          <a:lstStyle/>
          <a:p>
            <a:fld id="{0CC06037-44A0-42BA-8800-9704F8DAAE06}" type="slidenum">
              <a:rPr lang="fr-BE" smtClean="0"/>
              <a:t>‹nr.›</a:t>
            </a:fld>
            <a:endParaRPr lang="fr-BE"/>
          </a:p>
        </p:txBody>
      </p:sp>
    </p:spTree>
    <p:extLst>
      <p:ext uri="{BB962C8B-B14F-4D97-AF65-F5344CB8AC3E}">
        <p14:creationId xmlns:p14="http://schemas.microsoft.com/office/powerpoint/2010/main" val="1425282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5463" y="312066"/>
            <a:ext cx="10515600" cy="1325563"/>
          </a:xfrm>
          <a:prstGeom prst="rect">
            <a:avLst/>
          </a:prstGeom>
        </p:spPr>
        <p:txBody>
          <a:bodyPr/>
          <a:lstStyle>
            <a:lvl1pPr>
              <a:defRPr b="1">
                <a:solidFill>
                  <a:srgbClr val="002060"/>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endParaRPr lang="fr-BE" dirty="0"/>
          </a:p>
        </p:txBody>
      </p:sp>
      <p:sp>
        <p:nvSpPr>
          <p:cNvPr id="3" name="Content Placeholder 2"/>
          <p:cNvSpPr>
            <a:spLocks noGrp="1"/>
          </p:cNvSpPr>
          <p:nvPr>
            <p:ph idx="1"/>
          </p:nvPr>
        </p:nvSpPr>
        <p:spPr/>
        <p:txBody>
          <a:bodyPr/>
          <a:lstStyle>
            <a:lvl1pPr>
              <a:defRPr sz="2800">
                <a:latin typeface="Verdana" panose="020B0604030504040204" pitchFamily="34" charset="0"/>
                <a:ea typeface="Verdana" panose="020B0604030504040204" pitchFamily="34" charset="0"/>
                <a:cs typeface="Verdana" panose="020B0604030504040204" pitchFamily="34" charset="0"/>
              </a:defRPr>
            </a:lvl1pPr>
            <a:lvl2pPr>
              <a:defRPr sz="2800">
                <a:latin typeface="Verdana" panose="020B0604030504040204" pitchFamily="34" charset="0"/>
                <a:ea typeface="Verdana" panose="020B0604030504040204" pitchFamily="34" charset="0"/>
                <a:cs typeface="Verdana" panose="020B0604030504040204" pitchFamily="34" charset="0"/>
              </a:defRPr>
            </a:lvl2pPr>
            <a:lvl3pPr>
              <a:defRPr sz="2800">
                <a:latin typeface="Verdana" panose="020B0604030504040204" pitchFamily="34" charset="0"/>
                <a:ea typeface="Verdana" panose="020B0604030504040204" pitchFamily="34" charset="0"/>
                <a:cs typeface="Verdana" panose="020B0604030504040204" pitchFamily="34" charset="0"/>
              </a:defRPr>
            </a:lvl3pPr>
            <a:lvl4pPr>
              <a:defRPr sz="2800">
                <a:latin typeface="Verdana" panose="020B0604030504040204" pitchFamily="34" charset="0"/>
                <a:ea typeface="Verdana" panose="020B0604030504040204" pitchFamily="34" charset="0"/>
                <a:cs typeface="Verdana" panose="020B0604030504040204" pitchFamily="34" charset="0"/>
              </a:defRPr>
            </a:lvl4pPr>
            <a:lvl5pPr>
              <a:defRPr sz="280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r-BE" dirty="0"/>
          </a:p>
        </p:txBody>
      </p:sp>
      <p:sp>
        <p:nvSpPr>
          <p:cNvPr id="4" name="Date Placeholder 3"/>
          <p:cNvSpPr>
            <a:spLocks noGrp="1"/>
          </p:cNvSpPr>
          <p:nvPr>
            <p:ph type="dt" sz="half" idx="10"/>
          </p:nvPr>
        </p:nvSpPr>
        <p:spPr/>
        <p:txBody>
          <a:bodyPr/>
          <a:lstStyle/>
          <a:p>
            <a:fld id="{5B872FB7-52F7-47EC-87D7-765A0F918F4F}" type="datetimeFigureOut">
              <a:rPr lang="fr-BE" smtClean="0"/>
              <a:t>28-03-21</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0CC06037-44A0-42BA-8800-9704F8DAAE06}" type="slidenum">
              <a:rPr lang="fr-BE" smtClean="0"/>
              <a:t>‹nr.›</a:t>
            </a:fld>
            <a:endParaRPr lang="fr-BE"/>
          </a:p>
        </p:txBody>
      </p:sp>
    </p:spTree>
    <p:extLst>
      <p:ext uri="{BB962C8B-B14F-4D97-AF65-F5344CB8AC3E}">
        <p14:creationId xmlns:p14="http://schemas.microsoft.com/office/powerpoint/2010/main" val="1532487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48586" y="320675"/>
            <a:ext cx="10515600" cy="1325563"/>
          </a:xfrm>
          <a:prstGeom prst="rect">
            <a:avLst/>
          </a:prstGeom>
        </p:spPr>
        <p:txBody>
          <a:bodyPr/>
          <a:lstStyle>
            <a:lvl1pPr>
              <a:defRPr b="1">
                <a:solidFill>
                  <a:srgbClr val="002060"/>
                </a:solidFill>
              </a:defRPr>
            </a:lvl1pPr>
          </a:lstStyle>
          <a:p>
            <a:r>
              <a:rPr lang="en-US" dirty="0"/>
              <a:t>Click to edit Master title style</a:t>
            </a:r>
            <a:endParaRPr lang="fr-BE" dirty="0"/>
          </a:p>
        </p:txBody>
      </p:sp>
      <p:sp>
        <p:nvSpPr>
          <p:cNvPr id="3" name="Content Placeholder 2"/>
          <p:cNvSpPr>
            <a:spLocks noGrp="1"/>
          </p:cNvSpPr>
          <p:nvPr>
            <p:ph sz="half" idx="1"/>
          </p:nvPr>
        </p:nvSpPr>
        <p:spPr>
          <a:xfrm>
            <a:off x="838200" y="1825625"/>
            <a:ext cx="5181600" cy="4351338"/>
          </a:xfrm>
        </p:spPr>
        <p:txBody>
          <a:bodyPr>
            <a:normAutofit/>
          </a:bodyPr>
          <a:lstStyle>
            <a:lvl1pPr>
              <a:defRPr sz="2800"/>
            </a:lvl1pPr>
            <a:lvl2pPr>
              <a:defRPr sz="2800"/>
            </a:lvl2pPr>
            <a:lvl3pPr>
              <a:defRPr sz="2800"/>
            </a:lvl3pPr>
            <a:lvl4pPr>
              <a:defRPr sz="2800"/>
            </a:lvl4pPr>
            <a:lvl5pPr>
              <a:defRPr sz="2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r-BE" dirty="0"/>
          </a:p>
        </p:txBody>
      </p:sp>
      <p:sp>
        <p:nvSpPr>
          <p:cNvPr id="4" name="Content Placeholder 3"/>
          <p:cNvSpPr>
            <a:spLocks noGrp="1"/>
          </p:cNvSpPr>
          <p:nvPr>
            <p:ph sz="half" idx="2"/>
          </p:nvPr>
        </p:nvSpPr>
        <p:spPr>
          <a:xfrm>
            <a:off x="6172200" y="1825625"/>
            <a:ext cx="5181600" cy="4351338"/>
          </a:xfrm>
        </p:spPr>
        <p:txBody>
          <a:bodyPr>
            <a:normAutofit/>
          </a:bodyPr>
          <a:lstStyle>
            <a:lvl1pPr>
              <a:defRPr sz="2800"/>
            </a:lvl1pPr>
            <a:lvl2pPr>
              <a:defRPr sz="2800"/>
            </a:lvl2pPr>
            <a:lvl3pPr>
              <a:defRPr sz="2800"/>
            </a:lvl3pPr>
            <a:lvl4pPr>
              <a:defRPr sz="2800"/>
            </a:lvl4pPr>
            <a:lvl5pPr>
              <a:defRPr sz="2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r-BE" dirty="0"/>
          </a:p>
        </p:txBody>
      </p:sp>
      <p:sp>
        <p:nvSpPr>
          <p:cNvPr id="5" name="Date Placeholder 4"/>
          <p:cNvSpPr>
            <a:spLocks noGrp="1"/>
          </p:cNvSpPr>
          <p:nvPr>
            <p:ph type="dt" sz="half" idx="10"/>
          </p:nvPr>
        </p:nvSpPr>
        <p:spPr/>
        <p:txBody>
          <a:bodyPr/>
          <a:lstStyle/>
          <a:p>
            <a:fld id="{5B872FB7-52F7-47EC-87D7-765A0F918F4F}" type="datetimeFigureOut">
              <a:rPr lang="fr-BE" smtClean="0"/>
              <a:t>28-03-21</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0CC06037-44A0-42BA-8800-9704F8DAAE06}" type="slidenum">
              <a:rPr lang="fr-BE" smtClean="0"/>
              <a:t>‹nr.›</a:t>
            </a:fld>
            <a:endParaRPr lang="fr-BE"/>
          </a:p>
        </p:txBody>
      </p:sp>
    </p:spTree>
    <p:extLst>
      <p:ext uri="{BB962C8B-B14F-4D97-AF65-F5344CB8AC3E}">
        <p14:creationId xmlns:p14="http://schemas.microsoft.com/office/powerpoint/2010/main" val="34123468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5463" y="1819791"/>
            <a:ext cx="10515600" cy="4351338"/>
          </a:xfrm>
          <a:prstGeom prst="rect">
            <a:avLst/>
          </a:prstGeom>
        </p:spPr>
        <p:txBody>
          <a:bodyPr vert="horz" lIns="91440" tIns="45720" rIns="91440" bIns="45720" rtlCol="0">
            <a:normAutofit/>
          </a:bodyPr>
          <a:lstStyle/>
          <a:p>
            <a:pPr lvl="0"/>
            <a:r>
              <a:rPr lang="en-US" dirty="0"/>
              <a:t>Master tekststijlen bewerken</a:t>
            </a:r>
          </a:p>
          <a:p>
            <a:pPr lvl="1"/>
            <a:r>
              <a:rPr lang="en-US" dirty="0"/>
              <a:t>Tweede niveau</a:t>
            </a:r>
          </a:p>
          <a:p>
            <a:pPr lvl="2"/>
            <a:r>
              <a:rPr lang="en-US" dirty="0"/>
              <a:t>Derde niveau</a:t>
            </a:r>
          </a:p>
          <a:p>
            <a:pPr lvl="3"/>
            <a:r>
              <a:rPr lang="en-US" dirty="0"/>
              <a:t>Vierde niveau</a:t>
            </a:r>
          </a:p>
          <a:p>
            <a:pPr lvl="4"/>
            <a:r>
              <a:rPr lang="en-US" dirty="0"/>
              <a:t>Vijfde niveau </a:t>
            </a:r>
            <a:endParaRPr lang="fr-BE"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872FB7-52F7-47EC-87D7-765A0F918F4F}" type="datetimeFigureOut">
              <a:rPr lang="fr-BE" smtClean="0"/>
              <a:t>28-03-21</a:t>
            </a:fld>
            <a:endParaRPr lang="fr-B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C06037-44A0-42BA-8800-9704F8DAAE06}" type="slidenum">
              <a:rPr lang="fr-BE" smtClean="0"/>
              <a:t>‹nr.›</a:t>
            </a:fld>
            <a:endParaRPr lang="fr-BE"/>
          </a:p>
        </p:txBody>
      </p:sp>
      <p:sp>
        <p:nvSpPr>
          <p:cNvPr id="7" name="Title 1">
            <a:extLst>
              <a:ext uri="{FF2B5EF4-FFF2-40B4-BE49-F238E27FC236}">
                <a16:creationId xmlns:a16="http://schemas.microsoft.com/office/drawing/2014/main" id="{88525216-3E7B-4F80-9A3B-A7B36602BEAD}"/>
              </a:ext>
            </a:extLst>
          </p:cNvPr>
          <p:cNvSpPr txBox="1">
            <a:spLocks/>
          </p:cNvSpPr>
          <p:nvPr userDrawn="1"/>
        </p:nvSpPr>
        <p:spPr>
          <a:xfrm>
            <a:off x="172278" y="169082"/>
            <a:ext cx="10410908" cy="1465488"/>
          </a:xfrm>
          <a:prstGeom prst="rect">
            <a:avLst/>
          </a:prstGeom>
        </p:spPr>
        <p:txBody>
          <a:bodyPr anchor="b">
            <a:normAutofit/>
          </a:bodyPr>
          <a:lstStyle>
            <a:lvl1pPr algn="l" defTabSz="914400" rtl="0" eaLnBrk="1" latinLnBrk="0" hangingPunct="1">
              <a:lnSpc>
                <a:spcPct val="90000"/>
              </a:lnSpc>
              <a:spcBef>
                <a:spcPct val="0"/>
              </a:spcBef>
              <a:buNone/>
              <a:defRPr sz="4800" b="1" kern="1200">
                <a:solidFill>
                  <a:srgbClr val="002060"/>
                </a:solidFill>
                <a:latin typeface="Verdana" panose="020B0604030504040204" pitchFamily="34" charset="0"/>
                <a:ea typeface="Verdana" panose="020B0604030504040204" pitchFamily="34" charset="0"/>
                <a:cs typeface="Verdana" panose="020B0604030504040204" pitchFamily="34" charset="0"/>
              </a:defRPr>
            </a:lvl1pPr>
          </a:lstStyle>
          <a:p>
            <a:endParaRPr lang="fr-BE" dirty="0"/>
          </a:p>
        </p:txBody>
      </p:sp>
      <p:cxnSp>
        <p:nvCxnSpPr>
          <p:cNvPr id="8" name="Straight Connector 7">
            <a:extLst>
              <a:ext uri="{FF2B5EF4-FFF2-40B4-BE49-F238E27FC236}">
                <a16:creationId xmlns:a16="http://schemas.microsoft.com/office/drawing/2014/main" id="{40110929-D99F-4F93-8D79-DA1EE21A6EEC}"/>
              </a:ext>
            </a:extLst>
          </p:cNvPr>
          <p:cNvCxnSpPr/>
          <p:nvPr userDrawn="1"/>
        </p:nvCxnSpPr>
        <p:spPr>
          <a:xfrm>
            <a:off x="0" y="6721475"/>
            <a:ext cx="12192000" cy="0"/>
          </a:xfrm>
          <a:prstGeom prst="line">
            <a:avLst/>
          </a:prstGeom>
          <a:ln w="38100">
            <a:solidFill>
              <a:srgbClr val="0A77B3"/>
            </a:solidFill>
            <a:prstDash val="solid"/>
          </a:ln>
        </p:spPr>
        <p:style>
          <a:lnRef idx="1">
            <a:schemeClr val="accent1"/>
          </a:lnRef>
          <a:fillRef idx="0">
            <a:schemeClr val="accent1"/>
          </a:fillRef>
          <a:effectRef idx="0">
            <a:schemeClr val="accent1"/>
          </a:effectRef>
          <a:fontRef idx="minor">
            <a:schemeClr val="tx1"/>
          </a:fontRef>
        </p:style>
      </p:cxnSp>
      <p:sp>
        <p:nvSpPr>
          <p:cNvPr id="9" name="Title Placeholder 8">
            <a:extLst>
              <a:ext uri="{FF2B5EF4-FFF2-40B4-BE49-F238E27FC236}">
                <a16:creationId xmlns:a16="http://schemas.microsoft.com/office/drawing/2014/main" id="{DC48BE74-70CC-4BC3-8F90-5BF2C2F29983}"/>
              </a:ext>
            </a:extLst>
          </p:cNvPr>
          <p:cNvSpPr>
            <a:spLocks noGrp="1"/>
          </p:cNvSpPr>
          <p:nvPr>
            <p:ph type="title"/>
          </p:nvPr>
        </p:nvSpPr>
        <p:spPr>
          <a:xfrm>
            <a:off x="305463" y="309007"/>
            <a:ext cx="10515600" cy="1325563"/>
          </a:xfrm>
          <a:prstGeom prst="rect">
            <a:avLst/>
          </a:prstGeom>
        </p:spPr>
        <p:txBody>
          <a:bodyPr vert="horz" lIns="91440" tIns="45720" rIns="91440" bIns="45720" rtlCol="0" anchor="ctr">
            <a:normAutofit/>
          </a:bodyPr>
          <a:lstStyle/>
          <a:p>
            <a:r>
              <a:rPr lang="en-US" dirty="0"/>
              <a:t>Klik om de Master titelstijl te bewerken </a:t>
            </a:r>
            <a:endParaRPr lang="en-GB" dirty="0"/>
          </a:p>
        </p:txBody>
      </p:sp>
      <p:cxnSp>
        <p:nvCxnSpPr>
          <p:cNvPr id="11" name="Straight Connector 10">
            <a:extLst>
              <a:ext uri="{FF2B5EF4-FFF2-40B4-BE49-F238E27FC236}">
                <a16:creationId xmlns:a16="http://schemas.microsoft.com/office/drawing/2014/main" id="{A6037BFE-069D-45AE-AAA2-DBA37783E36D}"/>
              </a:ext>
            </a:extLst>
          </p:cNvPr>
          <p:cNvCxnSpPr/>
          <p:nvPr userDrawn="1"/>
        </p:nvCxnSpPr>
        <p:spPr>
          <a:xfrm>
            <a:off x="0" y="6628342"/>
            <a:ext cx="12192000" cy="0"/>
          </a:xfrm>
          <a:prstGeom prst="line">
            <a:avLst/>
          </a:prstGeom>
          <a:ln w="38100">
            <a:solidFill>
              <a:srgbClr val="C00000"/>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8823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Lst>
  <p:txStyles>
    <p:titleStyle>
      <a:lvl1pPr algn="l" defTabSz="914400" rtl="0" eaLnBrk="1" latinLnBrk="0" hangingPunct="1">
        <a:lnSpc>
          <a:spcPct val="90000"/>
        </a:lnSpc>
        <a:spcBef>
          <a:spcPct val="0"/>
        </a:spcBef>
        <a:buNone/>
        <a:defRPr sz="4400" kern="1200">
          <a:solidFill>
            <a:srgbClr val="002060"/>
          </a:solidFill>
          <a:latin typeface="Verdana" panose="020B0604030504040204" pitchFamily="34" charset="0"/>
          <a:ea typeface="Verdana" panose="020B0604030504040204" pitchFamily="34" charset="0"/>
          <a:cs typeface="Verdana" panose="020B060403050404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0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www.edf-feph.org/"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microsoft.com/office/2014/relationships/chartEx" Target="../charts/chartEx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288954"/>
            <a:ext cx="9144000" cy="1277126"/>
          </a:xfrm>
        </p:spPr>
        <p:txBody>
          <a:bodyPr>
            <a:normAutofit fontScale="90000"/>
          </a:bodyPr>
          <a:lstStyle/>
          <a:p>
            <a:r>
              <a:rPr lang="fr-BE" b="1" dirty="0" err="1"/>
              <a:t>Overzicht</a:t>
            </a:r>
            <a:r>
              <a:rPr lang="fr-BE" b="1" dirty="0"/>
              <a:t> van de EU-strategie inzake de </a:t>
            </a:r>
            <a:r>
              <a:rPr lang="fr-BE" b="1" dirty="0" err="1"/>
              <a:t>rechten</a:t>
            </a:r>
            <a:r>
              <a:rPr lang="fr-BE" b="1" dirty="0"/>
              <a:t> van </a:t>
            </a:r>
            <a:r>
              <a:rPr lang="fr-BE" b="1" dirty="0" err="1"/>
              <a:t>personen</a:t>
            </a:r>
            <a:r>
              <a:rPr lang="fr-BE" b="1" dirty="0"/>
              <a:t> met </a:t>
            </a:r>
            <a:r>
              <a:rPr lang="fr-BE" b="1" dirty="0" err="1"/>
              <a:t>een</a:t>
            </a:r>
            <a:r>
              <a:rPr lang="fr-BE" b="1" dirty="0"/>
              <a:t> handicap</a:t>
            </a:r>
          </a:p>
        </p:txBody>
      </p:sp>
      <p:sp>
        <p:nvSpPr>
          <p:cNvPr id="3" name="Subtitle 2"/>
          <p:cNvSpPr>
            <a:spLocks noGrp="1"/>
          </p:cNvSpPr>
          <p:nvPr>
            <p:ph type="subTitle" idx="1"/>
          </p:nvPr>
        </p:nvSpPr>
        <p:spPr>
          <a:xfrm>
            <a:off x="1524000" y="4816046"/>
            <a:ext cx="9144000" cy="1168476"/>
          </a:xfrm>
        </p:spPr>
        <p:txBody>
          <a:bodyPr>
            <a:normAutofit/>
          </a:bodyPr>
          <a:lstStyle/>
          <a:p>
            <a:r>
              <a:rPr lang="en-US" dirty="0"/>
              <a:t>17 </a:t>
            </a:r>
            <a:r>
              <a:rPr lang="en-US" dirty="0" err="1"/>
              <a:t>maart</a:t>
            </a:r>
            <a:r>
              <a:rPr lang="en-US" dirty="0"/>
              <a:t> </a:t>
            </a:r>
            <a:endParaRPr lang="en-GB" sz="28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90890" y="226704"/>
            <a:ext cx="1872108" cy="2071504"/>
          </a:xfrm>
          <a:prstGeom prst="rect">
            <a:avLst/>
          </a:prstGeom>
        </p:spPr>
      </p:pic>
    </p:spTree>
    <p:extLst>
      <p:ext uri="{BB962C8B-B14F-4D97-AF65-F5344CB8AC3E}">
        <p14:creationId xmlns:p14="http://schemas.microsoft.com/office/powerpoint/2010/main" val="4181077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39721A2-A9A7-47CB-A2FB-013146234D1C}"/>
              </a:ext>
            </a:extLst>
          </p:cNvPr>
          <p:cNvSpPr>
            <a:spLocks noGrp="1"/>
          </p:cNvSpPr>
          <p:nvPr>
            <p:ph type="title"/>
          </p:nvPr>
        </p:nvSpPr>
        <p:spPr>
          <a:xfrm>
            <a:off x="2608847" y="2541920"/>
            <a:ext cx="6974305" cy="1325563"/>
          </a:xfrm>
        </p:spPr>
        <p:txBody>
          <a:bodyPr/>
          <a:lstStyle/>
          <a:p>
            <a:pPr algn="ctr"/>
            <a:r>
              <a:rPr lang="en-GB" dirty="0"/>
              <a:t>De harde wetgeving </a:t>
            </a:r>
            <a:endParaRPr lang="fr-BE" dirty="0"/>
          </a:p>
        </p:txBody>
      </p:sp>
    </p:spTree>
    <p:extLst>
      <p:ext uri="{BB962C8B-B14F-4D97-AF65-F5344CB8AC3E}">
        <p14:creationId xmlns:p14="http://schemas.microsoft.com/office/powerpoint/2010/main" val="1940423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4CF0A-74DD-4BB2-BEF5-1DCFCA743D11}"/>
              </a:ext>
            </a:extLst>
          </p:cNvPr>
          <p:cNvSpPr>
            <a:spLocks noGrp="1"/>
          </p:cNvSpPr>
          <p:nvPr>
            <p:ph type="title"/>
          </p:nvPr>
        </p:nvSpPr>
        <p:spPr/>
        <p:txBody>
          <a:bodyPr/>
          <a:lstStyle/>
          <a:p>
            <a:r>
              <a:rPr lang="en-GB" dirty="0"/>
              <a:t>De harde wetgeving </a:t>
            </a:r>
            <a:endParaRPr lang="fr-BE" dirty="0"/>
          </a:p>
        </p:txBody>
      </p:sp>
      <p:sp>
        <p:nvSpPr>
          <p:cNvPr id="5" name="Content Placeholder 4">
            <a:extLst>
              <a:ext uri="{FF2B5EF4-FFF2-40B4-BE49-F238E27FC236}">
                <a16:creationId xmlns:a16="http://schemas.microsoft.com/office/drawing/2014/main" id="{C42C747B-075C-4132-9117-A78D77906255}"/>
              </a:ext>
            </a:extLst>
          </p:cNvPr>
          <p:cNvSpPr>
            <a:spLocks noGrp="1"/>
          </p:cNvSpPr>
          <p:nvPr>
            <p:ph idx="1"/>
          </p:nvPr>
        </p:nvSpPr>
        <p:spPr>
          <a:xfrm>
            <a:off x="305463" y="1383957"/>
            <a:ext cx="11075110" cy="4787172"/>
          </a:xfrm>
        </p:spPr>
        <p:txBody>
          <a:bodyPr>
            <a:normAutofit fontScale="92500" lnSpcReduction="20000"/>
          </a:bodyPr>
          <a:lstStyle/>
          <a:p>
            <a:r>
              <a:rPr lang="en-GB" b="1" dirty="0"/>
              <a:t>4 herziening van de bestaande wetgeving</a:t>
            </a:r>
          </a:p>
          <a:p>
            <a:pPr marL="360000">
              <a:buFont typeface="Courier New" panose="02070309020205020404" pitchFamily="49" charset="0"/>
              <a:buChar char="o"/>
            </a:pPr>
            <a:r>
              <a:rPr lang="en-US" dirty="0"/>
              <a:t>wetgevingskader betreffende de </a:t>
            </a:r>
            <a:r>
              <a:rPr lang="en-US" dirty="0" err="1"/>
              <a:t>energieprestatie</a:t>
            </a:r>
            <a:r>
              <a:rPr lang="en-US" dirty="0"/>
              <a:t> van gebouwen, met gevolgen voor de toegankelijkheid</a:t>
            </a:r>
          </a:p>
          <a:p>
            <a:pPr marL="360000">
              <a:buFont typeface="Courier New" panose="02070309020205020404" pitchFamily="49" charset="0"/>
              <a:buChar char="o"/>
            </a:pPr>
            <a:r>
              <a:rPr lang="en-US" dirty="0"/>
              <a:t>Regelgevingskader inzake passagiersrechten, met inbegrip van de rechten van personen met een handicap en personen met </a:t>
            </a:r>
            <a:r>
              <a:rPr lang="en-US" dirty="0" err="1"/>
              <a:t>verminderde</a:t>
            </a:r>
            <a:r>
              <a:rPr lang="en-US" dirty="0"/>
              <a:t> </a:t>
            </a:r>
            <a:r>
              <a:rPr lang="en-US" dirty="0" err="1"/>
              <a:t>mobiliteit</a:t>
            </a:r>
            <a:endParaRPr lang="en-US" dirty="0"/>
          </a:p>
          <a:p>
            <a:pPr marL="360000">
              <a:buFont typeface="Courier New" panose="02070309020205020404" pitchFamily="49" charset="0"/>
              <a:buChar char="o"/>
            </a:pPr>
            <a:r>
              <a:rPr lang="nl-BE" dirty="0"/>
              <a:t>Verordening betreffende richtsnoeren van de Unie voor de ontwikkeling van het trans-Europees vervoersnetwerk</a:t>
            </a:r>
            <a:r>
              <a:rPr lang="en-US" dirty="0"/>
              <a:t> ter verbetering van de toegankelijkheid</a:t>
            </a:r>
          </a:p>
          <a:p>
            <a:pPr marL="360000">
              <a:buFont typeface="Courier New" panose="02070309020205020404" pitchFamily="49" charset="0"/>
              <a:buChar char="o"/>
            </a:pPr>
            <a:r>
              <a:rPr lang="en-US" dirty="0" err="1"/>
              <a:t>Opneming</a:t>
            </a:r>
            <a:r>
              <a:rPr lang="en-US" dirty="0"/>
              <a:t> van het VN-Verdrag </a:t>
            </a:r>
            <a:r>
              <a:rPr lang="en-US" dirty="0" err="1"/>
              <a:t>inzake</a:t>
            </a:r>
            <a:r>
              <a:rPr lang="en-US" dirty="0"/>
              <a:t> de </a:t>
            </a:r>
            <a:r>
              <a:rPr lang="en-US" dirty="0" err="1"/>
              <a:t>rechten</a:t>
            </a:r>
            <a:r>
              <a:rPr lang="en-US" dirty="0"/>
              <a:t> van </a:t>
            </a:r>
            <a:r>
              <a:rPr lang="en-US" dirty="0" err="1"/>
              <a:t>personen</a:t>
            </a:r>
            <a:r>
              <a:rPr lang="en-US" dirty="0"/>
              <a:t> met </a:t>
            </a:r>
            <a:r>
              <a:rPr lang="en-US" dirty="0" err="1"/>
              <a:t>een</a:t>
            </a:r>
            <a:r>
              <a:rPr lang="en-US" dirty="0"/>
              <a:t> handicap in de </a:t>
            </a:r>
            <a:r>
              <a:rPr lang="en-US" dirty="0" err="1"/>
              <a:t>herziening</a:t>
            </a:r>
            <a:r>
              <a:rPr lang="en-US" dirty="0"/>
              <a:t> van de </a:t>
            </a:r>
            <a:r>
              <a:rPr lang="en-US" dirty="0" err="1"/>
              <a:t>verordening</a:t>
            </a:r>
            <a:r>
              <a:rPr lang="en-US" dirty="0"/>
              <a:t> </a:t>
            </a:r>
            <a:r>
              <a:rPr lang="nl-BE" dirty="0"/>
              <a:t>houdende toepassing van een schema van algemene tariefpreferenties</a:t>
            </a:r>
            <a:r>
              <a:rPr lang="en-US" dirty="0"/>
              <a:t>, </a:t>
            </a:r>
            <a:r>
              <a:rPr lang="en-US" dirty="0" err="1"/>
              <a:t>waarbij</a:t>
            </a:r>
            <a:r>
              <a:rPr lang="en-US" dirty="0"/>
              <a:t> de naleving door de betrokken handelspartners wordt gestimuleerd (internationale samenwerking).</a:t>
            </a:r>
          </a:p>
          <a:p>
            <a:endParaRPr lang="fr-BE" dirty="0"/>
          </a:p>
        </p:txBody>
      </p:sp>
    </p:spTree>
    <p:extLst>
      <p:ext uri="{BB962C8B-B14F-4D97-AF65-F5344CB8AC3E}">
        <p14:creationId xmlns:p14="http://schemas.microsoft.com/office/powerpoint/2010/main" val="3556880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4CF0A-74DD-4BB2-BEF5-1DCFCA743D11}"/>
              </a:ext>
            </a:extLst>
          </p:cNvPr>
          <p:cNvSpPr>
            <a:spLocks noGrp="1"/>
          </p:cNvSpPr>
          <p:nvPr>
            <p:ph type="title"/>
          </p:nvPr>
        </p:nvSpPr>
        <p:spPr/>
        <p:txBody>
          <a:bodyPr/>
          <a:lstStyle/>
          <a:p>
            <a:r>
              <a:rPr lang="en-GB" dirty="0"/>
              <a:t>De harde wetgeving </a:t>
            </a:r>
            <a:endParaRPr lang="fr-BE" dirty="0"/>
          </a:p>
        </p:txBody>
      </p:sp>
      <p:sp>
        <p:nvSpPr>
          <p:cNvPr id="3" name="Content Placeholder 2">
            <a:extLst>
              <a:ext uri="{FF2B5EF4-FFF2-40B4-BE49-F238E27FC236}">
                <a16:creationId xmlns:a16="http://schemas.microsoft.com/office/drawing/2014/main" id="{60C040CE-A2F0-4354-8D91-C5E125EBF6AB}"/>
              </a:ext>
            </a:extLst>
          </p:cNvPr>
          <p:cNvSpPr>
            <a:spLocks noGrp="1"/>
          </p:cNvSpPr>
          <p:nvPr>
            <p:ph idx="1"/>
          </p:nvPr>
        </p:nvSpPr>
        <p:spPr/>
        <p:txBody>
          <a:bodyPr>
            <a:normAutofit/>
          </a:bodyPr>
          <a:lstStyle/>
          <a:p>
            <a:pPr marL="131400" indent="0">
              <a:buNone/>
            </a:pPr>
            <a:endParaRPr lang="en-GB" dirty="0"/>
          </a:p>
          <a:p>
            <a:r>
              <a:rPr lang="en-GB" b="1" dirty="0"/>
              <a:t>1 nieuw stuk wetgeving "indien nodig"</a:t>
            </a:r>
          </a:p>
          <a:p>
            <a:pPr marL="360000">
              <a:buFont typeface="Courier New" panose="02070309020205020404" pitchFamily="49" charset="0"/>
              <a:buChar char="o"/>
            </a:pPr>
            <a:r>
              <a:rPr lang="en-US" dirty="0"/>
              <a:t>Follow-up met een wetgevingsvoorstel om de rol van organen voor gelijke behandeling te versterken (ter ondersteuning van de uitvoering van de EU-richtlijn inzake gelijke behandeling in arbeid en beroep) </a:t>
            </a:r>
            <a:endParaRPr lang="fr-BE" dirty="0"/>
          </a:p>
        </p:txBody>
      </p:sp>
    </p:spTree>
    <p:extLst>
      <p:ext uri="{BB962C8B-B14F-4D97-AF65-F5344CB8AC3E}">
        <p14:creationId xmlns:p14="http://schemas.microsoft.com/office/powerpoint/2010/main" val="3654744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39721A2-A9A7-47CB-A2FB-013146234D1C}"/>
              </a:ext>
            </a:extLst>
          </p:cNvPr>
          <p:cNvSpPr>
            <a:spLocks noGrp="1"/>
          </p:cNvSpPr>
          <p:nvPr>
            <p:ph type="title"/>
          </p:nvPr>
        </p:nvSpPr>
        <p:spPr>
          <a:xfrm>
            <a:off x="2250907" y="2541920"/>
            <a:ext cx="7690185" cy="1325563"/>
          </a:xfrm>
        </p:spPr>
        <p:txBody>
          <a:bodyPr>
            <a:normAutofit fontScale="90000"/>
          </a:bodyPr>
          <a:lstStyle/>
          <a:p>
            <a:pPr algn="ctr"/>
            <a:r>
              <a:rPr lang="en-GB" dirty="0"/>
              <a:t>De vlaggenschipinitiatieven </a:t>
            </a:r>
            <a:endParaRPr lang="fr-BE" dirty="0"/>
          </a:p>
        </p:txBody>
      </p:sp>
    </p:spTree>
    <p:extLst>
      <p:ext uri="{BB962C8B-B14F-4D97-AF65-F5344CB8AC3E}">
        <p14:creationId xmlns:p14="http://schemas.microsoft.com/office/powerpoint/2010/main" val="34390182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45925-81D8-44CB-B8BE-3A11016D2450}"/>
              </a:ext>
            </a:extLst>
          </p:cNvPr>
          <p:cNvSpPr>
            <a:spLocks noGrp="1"/>
          </p:cNvSpPr>
          <p:nvPr>
            <p:ph type="title"/>
          </p:nvPr>
        </p:nvSpPr>
        <p:spPr/>
        <p:txBody>
          <a:bodyPr/>
          <a:lstStyle/>
          <a:p>
            <a:r>
              <a:rPr lang="en-GB" dirty="0"/>
              <a:t>Vlaggenschip 1 </a:t>
            </a:r>
            <a:endParaRPr lang="fr-BE" dirty="0"/>
          </a:p>
        </p:txBody>
      </p:sp>
      <p:sp>
        <p:nvSpPr>
          <p:cNvPr id="3" name="Content Placeholder 2">
            <a:extLst>
              <a:ext uri="{FF2B5EF4-FFF2-40B4-BE49-F238E27FC236}">
                <a16:creationId xmlns:a16="http://schemas.microsoft.com/office/drawing/2014/main" id="{736103FE-56C7-4BD4-B9DA-3A9C9752F4E2}"/>
              </a:ext>
            </a:extLst>
          </p:cNvPr>
          <p:cNvSpPr>
            <a:spLocks noGrp="1"/>
          </p:cNvSpPr>
          <p:nvPr>
            <p:ph idx="1"/>
          </p:nvPr>
        </p:nvSpPr>
        <p:spPr/>
        <p:txBody>
          <a:bodyPr>
            <a:normAutofit fontScale="92500" lnSpcReduction="10000"/>
          </a:bodyPr>
          <a:lstStyle/>
          <a:p>
            <a:r>
              <a:rPr lang="en-US" b="1" dirty="0">
                <a:solidFill>
                  <a:srgbClr val="C00000"/>
                </a:solidFill>
              </a:rPr>
              <a:t>In 2022 </a:t>
            </a:r>
            <a:r>
              <a:rPr lang="en-US" dirty="0"/>
              <a:t>zal de Commissie een Europees centrum </a:t>
            </a:r>
            <a:r>
              <a:rPr lang="en-US" dirty="0" err="1"/>
              <a:t>voor</a:t>
            </a:r>
            <a:r>
              <a:rPr lang="en-US" dirty="0"/>
              <a:t> </a:t>
            </a:r>
            <a:r>
              <a:rPr lang="en-US" dirty="0" err="1"/>
              <a:t>hulpbronnen</a:t>
            </a:r>
            <a:r>
              <a:rPr lang="en-US" dirty="0"/>
              <a:t> opstarten </a:t>
            </a:r>
            <a:r>
              <a:rPr lang="en-US" b="1" dirty="0" err="1"/>
              <a:t>AccessibleEU</a:t>
            </a:r>
            <a:r>
              <a:rPr lang="en-US" b="1" dirty="0"/>
              <a:t> </a:t>
            </a:r>
          </a:p>
          <a:p>
            <a:r>
              <a:rPr lang="en-US" dirty="0" err="1"/>
              <a:t>Dit</a:t>
            </a:r>
            <a:r>
              <a:rPr lang="en-US" dirty="0"/>
              <a:t> </a:t>
            </a:r>
            <a:r>
              <a:rPr lang="en-US" dirty="0" err="1"/>
              <a:t>zal</a:t>
            </a:r>
            <a:r>
              <a:rPr lang="en-US" dirty="0"/>
              <a:t> </a:t>
            </a:r>
            <a:r>
              <a:rPr lang="en-US" dirty="0" err="1"/>
              <a:t>zorgen</a:t>
            </a:r>
            <a:r>
              <a:rPr lang="en-US" dirty="0"/>
              <a:t> </a:t>
            </a:r>
            <a:r>
              <a:rPr lang="en-US" dirty="0" err="1"/>
              <a:t>voor</a:t>
            </a:r>
            <a:r>
              <a:rPr lang="en-US" dirty="0"/>
              <a:t> </a:t>
            </a:r>
            <a:r>
              <a:rPr lang="en-US" dirty="0" err="1"/>
              <a:t>meer</a:t>
            </a:r>
            <a:r>
              <a:rPr lang="en-US" dirty="0"/>
              <a:t> samenhang in het </a:t>
            </a:r>
            <a:r>
              <a:rPr lang="en-US" dirty="0" err="1"/>
              <a:t>toegankelijkheidsbeleid</a:t>
            </a:r>
            <a:r>
              <a:rPr lang="en-US" dirty="0"/>
              <a:t> </a:t>
            </a:r>
            <a:r>
              <a:rPr lang="en-US" dirty="0" err="1"/>
              <a:t>en</a:t>
            </a:r>
            <a:r>
              <a:rPr lang="en-US" dirty="0"/>
              <a:t> </a:t>
            </a:r>
            <a:r>
              <a:rPr lang="en-US" dirty="0" err="1"/>
              <a:t>een</a:t>
            </a:r>
            <a:r>
              <a:rPr lang="en-US" dirty="0"/>
              <a:t> </a:t>
            </a:r>
            <a:r>
              <a:rPr lang="en-US" dirty="0" err="1"/>
              <a:t>vlottere</a:t>
            </a:r>
            <a:r>
              <a:rPr lang="en-US" dirty="0"/>
              <a:t> </a:t>
            </a:r>
            <a:r>
              <a:rPr lang="en-US" dirty="0" err="1"/>
              <a:t>toegang</a:t>
            </a:r>
            <a:r>
              <a:rPr lang="en-US" dirty="0"/>
              <a:t> tot </a:t>
            </a:r>
            <a:r>
              <a:rPr lang="en-US" dirty="0" err="1"/>
              <a:t>relevante</a:t>
            </a:r>
            <a:r>
              <a:rPr lang="en-US" dirty="0"/>
              <a:t> </a:t>
            </a:r>
            <a:r>
              <a:rPr lang="en-US" dirty="0" err="1"/>
              <a:t>kennis</a:t>
            </a:r>
            <a:r>
              <a:rPr lang="en-US" dirty="0"/>
              <a:t>. </a:t>
            </a:r>
          </a:p>
          <a:p>
            <a:r>
              <a:rPr lang="en-US" dirty="0"/>
              <a:t>zal de nationale autoriteiten die verantwoordelijk zijn voor de uitvoering en handhaving van de toegankelijkheidsregels bijeenbrengen met deskundigen en professionals op alle gebieden van toegankelijkheid</a:t>
            </a:r>
          </a:p>
          <a:p>
            <a:r>
              <a:rPr lang="en-US" dirty="0"/>
              <a:t>Uitwisseling van goede praktijken tussen sectoren en ontwikkeling van instrumenten en normen om de uitvoering van de EU-wetgeving </a:t>
            </a:r>
            <a:r>
              <a:rPr lang="en-US" dirty="0" err="1"/>
              <a:t>te</a:t>
            </a:r>
            <a:r>
              <a:rPr lang="en-US" dirty="0"/>
              <a:t> </a:t>
            </a:r>
            <a:r>
              <a:rPr lang="en-US" dirty="0" err="1"/>
              <a:t>faciliteren</a:t>
            </a:r>
            <a:r>
              <a:rPr lang="en-US" dirty="0"/>
              <a:t>. </a:t>
            </a:r>
            <a:endParaRPr lang="fr-BE" dirty="0"/>
          </a:p>
        </p:txBody>
      </p:sp>
    </p:spTree>
    <p:extLst>
      <p:ext uri="{BB962C8B-B14F-4D97-AF65-F5344CB8AC3E}">
        <p14:creationId xmlns:p14="http://schemas.microsoft.com/office/powerpoint/2010/main" val="11080132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45925-81D8-44CB-B8BE-3A11016D2450}"/>
              </a:ext>
            </a:extLst>
          </p:cNvPr>
          <p:cNvSpPr>
            <a:spLocks noGrp="1"/>
          </p:cNvSpPr>
          <p:nvPr>
            <p:ph type="title"/>
          </p:nvPr>
        </p:nvSpPr>
        <p:spPr/>
        <p:txBody>
          <a:bodyPr/>
          <a:lstStyle/>
          <a:p>
            <a:r>
              <a:rPr lang="en-GB" dirty="0"/>
              <a:t>Vlaggenschip 2 </a:t>
            </a:r>
            <a:endParaRPr lang="fr-BE" dirty="0"/>
          </a:p>
        </p:txBody>
      </p:sp>
      <p:sp>
        <p:nvSpPr>
          <p:cNvPr id="3" name="Content Placeholder 2">
            <a:extLst>
              <a:ext uri="{FF2B5EF4-FFF2-40B4-BE49-F238E27FC236}">
                <a16:creationId xmlns:a16="http://schemas.microsoft.com/office/drawing/2014/main" id="{736103FE-56C7-4BD4-B9DA-3A9C9752F4E2}"/>
              </a:ext>
            </a:extLst>
          </p:cNvPr>
          <p:cNvSpPr>
            <a:spLocks noGrp="1"/>
          </p:cNvSpPr>
          <p:nvPr>
            <p:ph idx="1"/>
          </p:nvPr>
        </p:nvSpPr>
        <p:spPr/>
        <p:txBody>
          <a:bodyPr>
            <a:normAutofit/>
          </a:bodyPr>
          <a:lstStyle/>
          <a:p>
            <a:r>
              <a:rPr lang="en-US" dirty="0"/>
              <a:t>Invoering van een </a:t>
            </a:r>
            <a:r>
              <a:rPr lang="en-US" b="1" dirty="0" err="1"/>
              <a:t>Europese</a:t>
            </a:r>
            <a:r>
              <a:rPr lang="en-US" b="1" dirty="0"/>
              <a:t> </a:t>
            </a:r>
            <a:r>
              <a:rPr lang="en-US" b="1" dirty="0" err="1"/>
              <a:t>handicapkaart</a:t>
            </a:r>
            <a:r>
              <a:rPr lang="en-US" b="1" dirty="0"/>
              <a:t> </a:t>
            </a:r>
            <a:r>
              <a:rPr lang="en-US" dirty="0"/>
              <a:t>tegen </a:t>
            </a:r>
            <a:r>
              <a:rPr lang="en-US" b="1" dirty="0">
                <a:solidFill>
                  <a:srgbClr val="C00000"/>
                </a:solidFill>
              </a:rPr>
              <a:t>eind 2023</a:t>
            </a:r>
          </a:p>
          <a:p>
            <a:r>
              <a:rPr lang="en-US" dirty="0" err="1"/>
              <a:t>Erkenning</a:t>
            </a:r>
            <a:r>
              <a:rPr lang="en-US" dirty="0"/>
              <a:t> van de </a:t>
            </a:r>
            <a:r>
              <a:rPr lang="en-US" dirty="0" err="1"/>
              <a:t>kaart</a:t>
            </a:r>
            <a:r>
              <a:rPr lang="en-US" dirty="0"/>
              <a:t> in </a:t>
            </a:r>
            <a:r>
              <a:rPr lang="en-US" dirty="0" err="1"/>
              <a:t>alle</a:t>
            </a:r>
            <a:r>
              <a:rPr lang="en-US" dirty="0"/>
              <a:t> </a:t>
            </a:r>
            <a:r>
              <a:rPr lang="en-US" dirty="0" err="1"/>
              <a:t>lidstaten</a:t>
            </a:r>
            <a:endParaRPr lang="en-US" dirty="0"/>
          </a:p>
          <a:p>
            <a:r>
              <a:rPr lang="en-US" dirty="0"/>
              <a:t>zal voortbouwen op de ervaringen van het lopende EU-</a:t>
            </a:r>
            <a:r>
              <a:rPr lang="en-US" dirty="0" err="1"/>
              <a:t>proefproject</a:t>
            </a:r>
            <a:r>
              <a:rPr lang="en-US" dirty="0"/>
              <a:t> </a:t>
            </a:r>
            <a:r>
              <a:rPr lang="en-US" dirty="0" err="1"/>
              <a:t>handicapkaart</a:t>
            </a:r>
            <a:r>
              <a:rPr lang="en-US" dirty="0"/>
              <a:t> en op de Europese parkeerkaart voor personen met een handicap. </a:t>
            </a:r>
            <a:endParaRPr lang="fr-BE" dirty="0"/>
          </a:p>
        </p:txBody>
      </p:sp>
    </p:spTree>
    <p:extLst>
      <p:ext uri="{BB962C8B-B14F-4D97-AF65-F5344CB8AC3E}">
        <p14:creationId xmlns:p14="http://schemas.microsoft.com/office/powerpoint/2010/main" val="3749066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45925-81D8-44CB-B8BE-3A11016D2450}"/>
              </a:ext>
            </a:extLst>
          </p:cNvPr>
          <p:cNvSpPr>
            <a:spLocks noGrp="1"/>
          </p:cNvSpPr>
          <p:nvPr>
            <p:ph type="title"/>
          </p:nvPr>
        </p:nvSpPr>
        <p:spPr/>
        <p:txBody>
          <a:bodyPr/>
          <a:lstStyle/>
          <a:p>
            <a:r>
              <a:rPr lang="en-GB" dirty="0"/>
              <a:t>Vlaggenschip 3 </a:t>
            </a:r>
            <a:endParaRPr lang="fr-BE" dirty="0"/>
          </a:p>
        </p:txBody>
      </p:sp>
      <p:sp>
        <p:nvSpPr>
          <p:cNvPr id="3" name="Content Placeholder 2">
            <a:extLst>
              <a:ext uri="{FF2B5EF4-FFF2-40B4-BE49-F238E27FC236}">
                <a16:creationId xmlns:a16="http://schemas.microsoft.com/office/drawing/2014/main" id="{736103FE-56C7-4BD4-B9DA-3A9C9752F4E2}"/>
              </a:ext>
            </a:extLst>
          </p:cNvPr>
          <p:cNvSpPr>
            <a:spLocks noGrp="1"/>
          </p:cNvSpPr>
          <p:nvPr>
            <p:ph idx="1"/>
          </p:nvPr>
        </p:nvSpPr>
        <p:spPr/>
        <p:txBody>
          <a:bodyPr>
            <a:normAutofit/>
          </a:bodyPr>
          <a:lstStyle/>
          <a:p>
            <a:r>
              <a:rPr lang="en-US" b="1" dirty="0">
                <a:solidFill>
                  <a:srgbClr val="C00000"/>
                </a:solidFill>
              </a:rPr>
              <a:t>tegen 2023 </a:t>
            </a:r>
            <a:r>
              <a:rPr lang="en-US" dirty="0" err="1"/>
              <a:t>komen</a:t>
            </a:r>
            <a:r>
              <a:rPr lang="en-US" dirty="0"/>
              <a:t> </a:t>
            </a:r>
            <a:r>
              <a:rPr lang="en-US" dirty="0" err="1"/>
              <a:t>er</a:t>
            </a:r>
            <a:r>
              <a:rPr lang="en-US" dirty="0"/>
              <a:t> </a:t>
            </a:r>
            <a:r>
              <a:rPr lang="en-US" dirty="0" err="1"/>
              <a:t>richtsnoeren</a:t>
            </a:r>
            <a:r>
              <a:rPr lang="en-US" dirty="0"/>
              <a:t> </a:t>
            </a:r>
            <a:r>
              <a:rPr lang="en-US" dirty="0" err="1"/>
              <a:t>waarin</a:t>
            </a:r>
            <a:r>
              <a:rPr lang="en-US" dirty="0"/>
              <a:t> de lidstaten wordt aanbevolen het zelfstandig wonen </a:t>
            </a:r>
            <a:r>
              <a:rPr lang="en-US" dirty="0" err="1"/>
              <a:t>en</a:t>
            </a:r>
            <a:r>
              <a:rPr lang="en-US" dirty="0"/>
              <a:t> </a:t>
            </a:r>
            <a:r>
              <a:rPr lang="en-US" dirty="0" err="1"/>
              <a:t>maatschappelijke</a:t>
            </a:r>
            <a:r>
              <a:rPr lang="en-US" dirty="0"/>
              <a:t> </a:t>
            </a:r>
            <a:r>
              <a:rPr lang="en-US" dirty="0" err="1"/>
              <a:t>inclusie</a:t>
            </a:r>
            <a:r>
              <a:rPr lang="en-US" dirty="0"/>
              <a:t> </a:t>
            </a:r>
            <a:r>
              <a:rPr lang="en-US" dirty="0" err="1"/>
              <a:t>te</a:t>
            </a:r>
            <a:r>
              <a:rPr lang="en-US" dirty="0"/>
              <a:t> verbeteren</a:t>
            </a:r>
          </a:p>
          <a:p>
            <a:r>
              <a:rPr lang="en-US" dirty="0"/>
              <a:t>De lidstaten moeten personen met een handicap in staat stellen in toegankelijke, ondersteunde huisvesting in de gemeenschap te wonen, of thuis te blijven wonen (met inbegrip van regelingen voor persoonlijke bijstand). </a:t>
            </a:r>
            <a:endParaRPr lang="fr-BE" dirty="0"/>
          </a:p>
        </p:txBody>
      </p:sp>
    </p:spTree>
    <p:extLst>
      <p:ext uri="{BB962C8B-B14F-4D97-AF65-F5344CB8AC3E}">
        <p14:creationId xmlns:p14="http://schemas.microsoft.com/office/powerpoint/2010/main" val="335186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45925-81D8-44CB-B8BE-3A11016D2450}"/>
              </a:ext>
            </a:extLst>
          </p:cNvPr>
          <p:cNvSpPr>
            <a:spLocks noGrp="1"/>
          </p:cNvSpPr>
          <p:nvPr>
            <p:ph type="title"/>
          </p:nvPr>
        </p:nvSpPr>
        <p:spPr/>
        <p:txBody>
          <a:bodyPr/>
          <a:lstStyle/>
          <a:p>
            <a:r>
              <a:rPr lang="en-GB" dirty="0"/>
              <a:t>Vlaggenschip 4 </a:t>
            </a:r>
            <a:endParaRPr lang="fr-BE" dirty="0"/>
          </a:p>
        </p:txBody>
      </p:sp>
      <p:sp>
        <p:nvSpPr>
          <p:cNvPr id="3" name="Content Placeholder 2">
            <a:extLst>
              <a:ext uri="{FF2B5EF4-FFF2-40B4-BE49-F238E27FC236}">
                <a16:creationId xmlns:a16="http://schemas.microsoft.com/office/drawing/2014/main" id="{736103FE-56C7-4BD4-B9DA-3A9C9752F4E2}"/>
              </a:ext>
            </a:extLst>
          </p:cNvPr>
          <p:cNvSpPr>
            <a:spLocks noGrp="1"/>
          </p:cNvSpPr>
          <p:nvPr>
            <p:ph idx="1"/>
          </p:nvPr>
        </p:nvSpPr>
        <p:spPr/>
        <p:txBody>
          <a:bodyPr>
            <a:normAutofit/>
          </a:bodyPr>
          <a:lstStyle/>
          <a:p>
            <a:r>
              <a:rPr lang="en-US" b="1" dirty="0">
                <a:solidFill>
                  <a:srgbClr val="C00000"/>
                </a:solidFill>
              </a:rPr>
              <a:t>Tegen 2024 </a:t>
            </a:r>
            <a:r>
              <a:rPr lang="en-US" dirty="0"/>
              <a:t>is </a:t>
            </a:r>
            <a:r>
              <a:rPr lang="en-US" dirty="0" err="1"/>
              <a:t>er</a:t>
            </a:r>
            <a:r>
              <a:rPr lang="en-US" dirty="0"/>
              <a:t> </a:t>
            </a:r>
            <a:r>
              <a:rPr lang="en-US" dirty="0" err="1"/>
              <a:t>een</a:t>
            </a:r>
            <a:r>
              <a:rPr lang="en-US" dirty="0"/>
              <a:t> </a:t>
            </a:r>
            <a:r>
              <a:rPr lang="en-US" b="1" dirty="0"/>
              <a:t>kader </a:t>
            </a:r>
            <a:r>
              <a:rPr lang="en-US" b="1" dirty="0" err="1"/>
              <a:t>voor</a:t>
            </a:r>
            <a:r>
              <a:rPr lang="en-US" b="1" dirty="0"/>
              <a:t> </a:t>
            </a:r>
            <a:r>
              <a:rPr lang="en-US" b="1" dirty="0" err="1"/>
              <a:t>uitmuntende</a:t>
            </a:r>
            <a:r>
              <a:rPr lang="en-US" b="1" dirty="0"/>
              <a:t> </a:t>
            </a:r>
            <a:r>
              <a:rPr lang="en-US" b="1" dirty="0" err="1"/>
              <a:t>sociale</a:t>
            </a:r>
            <a:r>
              <a:rPr lang="en-US" b="1" dirty="0"/>
              <a:t> </a:t>
            </a:r>
            <a:r>
              <a:rPr lang="en-US" b="1" dirty="0" err="1"/>
              <a:t>diensten</a:t>
            </a:r>
            <a:r>
              <a:rPr lang="en-US" b="1" dirty="0"/>
              <a:t> </a:t>
            </a:r>
            <a:r>
              <a:rPr lang="en-US" dirty="0" err="1"/>
              <a:t>voor</a:t>
            </a:r>
            <a:r>
              <a:rPr lang="en-US" dirty="0"/>
              <a:t> personen met een handicap</a:t>
            </a:r>
          </a:p>
          <a:p>
            <a:r>
              <a:rPr lang="en-US" dirty="0"/>
              <a:t>de dienstverlening aan personen met </a:t>
            </a:r>
            <a:r>
              <a:rPr lang="en-US" dirty="0" err="1"/>
              <a:t>een</a:t>
            </a:r>
            <a:r>
              <a:rPr lang="en-US" dirty="0"/>
              <a:t> handicap verbeteren </a:t>
            </a:r>
            <a:r>
              <a:rPr lang="en-US" dirty="0" err="1"/>
              <a:t>en</a:t>
            </a:r>
            <a:r>
              <a:rPr lang="en-US" dirty="0"/>
              <a:t> de jobs in </a:t>
            </a:r>
            <a:r>
              <a:rPr lang="en-US" dirty="0" err="1"/>
              <a:t>deze</a:t>
            </a:r>
            <a:r>
              <a:rPr lang="en-US" dirty="0"/>
              <a:t> sector </a:t>
            </a:r>
            <a:r>
              <a:rPr lang="en-US" dirty="0" err="1"/>
              <a:t>aantrekkelijker</a:t>
            </a:r>
            <a:r>
              <a:rPr lang="en-US" dirty="0"/>
              <a:t> </a:t>
            </a:r>
            <a:r>
              <a:rPr lang="en-US" dirty="0" err="1"/>
              <a:t>maken</a:t>
            </a:r>
            <a:r>
              <a:rPr lang="en-US" dirty="0"/>
              <a:t>, </a:t>
            </a:r>
            <a:r>
              <a:rPr lang="en-US" dirty="0" err="1"/>
              <a:t>onder</a:t>
            </a:r>
            <a:r>
              <a:rPr lang="en-US" dirty="0"/>
              <a:t> meer door bij- en omscholing van dienstverleners. </a:t>
            </a:r>
            <a:endParaRPr lang="fr-BE" dirty="0"/>
          </a:p>
        </p:txBody>
      </p:sp>
    </p:spTree>
    <p:extLst>
      <p:ext uri="{BB962C8B-B14F-4D97-AF65-F5344CB8AC3E}">
        <p14:creationId xmlns:p14="http://schemas.microsoft.com/office/powerpoint/2010/main" val="3089938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45925-81D8-44CB-B8BE-3A11016D2450}"/>
              </a:ext>
            </a:extLst>
          </p:cNvPr>
          <p:cNvSpPr>
            <a:spLocks noGrp="1"/>
          </p:cNvSpPr>
          <p:nvPr>
            <p:ph type="title"/>
          </p:nvPr>
        </p:nvSpPr>
        <p:spPr/>
        <p:txBody>
          <a:bodyPr/>
          <a:lstStyle/>
          <a:p>
            <a:r>
              <a:rPr lang="en-GB" dirty="0"/>
              <a:t>Vlaggenschip 5 </a:t>
            </a:r>
            <a:endParaRPr lang="fr-BE" dirty="0"/>
          </a:p>
        </p:txBody>
      </p:sp>
      <p:sp>
        <p:nvSpPr>
          <p:cNvPr id="3" name="Content Placeholder 2">
            <a:extLst>
              <a:ext uri="{FF2B5EF4-FFF2-40B4-BE49-F238E27FC236}">
                <a16:creationId xmlns:a16="http://schemas.microsoft.com/office/drawing/2014/main" id="{736103FE-56C7-4BD4-B9DA-3A9C9752F4E2}"/>
              </a:ext>
            </a:extLst>
          </p:cNvPr>
          <p:cNvSpPr>
            <a:spLocks noGrp="1"/>
          </p:cNvSpPr>
          <p:nvPr>
            <p:ph idx="1"/>
          </p:nvPr>
        </p:nvSpPr>
        <p:spPr>
          <a:xfrm>
            <a:off x="305463" y="1427747"/>
            <a:ext cx="11421316" cy="4743382"/>
          </a:xfrm>
        </p:spPr>
        <p:txBody>
          <a:bodyPr>
            <a:normAutofit fontScale="92500" lnSpcReduction="20000"/>
          </a:bodyPr>
          <a:lstStyle/>
          <a:p>
            <a:r>
              <a:rPr lang="en-US" b="1" dirty="0">
                <a:solidFill>
                  <a:srgbClr val="C00000"/>
                </a:solidFill>
              </a:rPr>
              <a:t>In 2022 </a:t>
            </a:r>
            <a:r>
              <a:rPr lang="en-US" dirty="0"/>
              <a:t>is </a:t>
            </a:r>
            <a:r>
              <a:rPr lang="en-US" dirty="0" err="1"/>
              <a:t>er</a:t>
            </a:r>
            <a:r>
              <a:rPr lang="en-US" dirty="0"/>
              <a:t> </a:t>
            </a:r>
            <a:r>
              <a:rPr lang="en-US" dirty="0" err="1"/>
              <a:t>een</a:t>
            </a:r>
            <a:r>
              <a:rPr lang="en-US" dirty="0"/>
              <a:t> </a:t>
            </a:r>
            <a:r>
              <a:rPr lang="en-US" b="1" dirty="0" err="1"/>
              <a:t>pakket</a:t>
            </a:r>
            <a:r>
              <a:rPr lang="en-US" b="1" dirty="0"/>
              <a:t> ter verbetering van de arbeidsmarktresultaten </a:t>
            </a:r>
            <a:r>
              <a:rPr lang="en-US" dirty="0"/>
              <a:t>van </a:t>
            </a:r>
            <a:r>
              <a:rPr lang="en-US" dirty="0" err="1"/>
              <a:t>personen</a:t>
            </a:r>
            <a:r>
              <a:rPr lang="en-US" dirty="0"/>
              <a:t> met een handicap</a:t>
            </a:r>
          </a:p>
          <a:p>
            <a:r>
              <a:rPr lang="en-US" dirty="0" err="1"/>
              <a:t>Dit</a:t>
            </a:r>
            <a:r>
              <a:rPr lang="en-US" dirty="0"/>
              <a:t> </a:t>
            </a:r>
            <a:r>
              <a:rPr lang="en-US" dirty="0" err="1"/>
              <a:t>zal</a:t>
            </a:r>
            <a:r>
              <a:rPr lang="en-US" dirty="0"/>
              <a:t> de lidstaten ondersteunen bij de uitvoering van de relevante werkgelegenheidsrichtsnoeren via het Europees semester. </a:t>
            </a:r>
          </a:p>
          <a:p>
            <a:r>
              <a:rPr lang="en-US" dirty="0"/>
              <a:t>Zal begeleiding bieden en steun verlenen voor wederzijds leren inzake de versterking van de capaciteiten van de diensten voor arbeidsvoorziening en integratie, de bevordering van aanwervingsperspectieven, het zorgen voor redelijke aanpassingen, de waarborging van gezondheid en veiligheid op het werk en regelingen voor beroepsrevalidatie in geval van chronische ziekten of ongevallen, de verkenning van </a:t>
            </a:r>
            <a:r>
              <a:rPr lang="en-US" dirty="0" err="1"/>
              <a:t>degelijke</a:t>
            </a:r>
            <a:r>
              <a:rPr lang="en-US" dirty="0"/>
              <a:t> jobs in </a:t>
            </a:r>
            <a:r>
              <a:rPr lang="en-US" dirty="0" err="1"/>
              <a:t>beschutte</a:t>
            </a:r>
            <a:r>
              <a:rPr lang="en-US" dirty="0"/>
              <a:t> </a:t>
            </a:r>
            <a:r>
              <a:rPr lang="en-US" dirty="0" err="1"/>
              <a:t>tewerkstelling</a:t>
            </a:r>
            <a:r>
              <a:rPr lang="en-US" dirty="0"/>
              <a:t>, en trajecten naar de open arbeidsmarkt. </a:t>
            </a:r>
            <a:endParaRPr lang="fr-BE" dirty="0"/>
          </a:p>
        </p:txBody>
      </p:sp>
    </p:spTree>
    <p:extLst>
      <p:ext uri="{BB962C8B-B14F-4D97-AF65-F5344CB8AC3E}">
        <p14:creationId xmlns:p14="http://schemas.microsoft.com/office/powerpoint/2010/main" val="370488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45925-81D8-44CB-B8BE-3A11016D2450}"/>
              </a:ext>
            </a:extLst>
          </p:cNvPr>
          <p:cNvSpPr>
            <a:spLocks noGrp="1"/>
          </p:cNvSpPr>
          <p:nvPr>
            <p:ph type="title"/>
          </p:nvPr>
        </p:nvSpPr>
        <p:spPr/>
        <p:txBody>
          <a:bodyPr/>
          <a:lstStyle/>
          <a:p>
            <a:r>
              <a:rPr lang="en-GB" dirty="0"/>
              <a:t>Vlaggenschip 6 </a:t>
            </a:r>
            <a:endParaRPr lang="fr-BE" dirty="0"/>
          </a:p>
        </p:txBody>
      </p:sp>
      <p:sp>
        <p:nvSpPr>
          <p:cNvPr id="3" name="Content Placeholder 2">
            <a:extLst>
              <a:ext uri="{FF2B5EF4-FFF2-40B4-BE49-F238E27FC236}">
                <a16:creationId xmlns:a16="http://schemas.microsoft.com/office/drawing/2014/main" id="{736103FE-56C7-4BD4-B9DA-3A9C9752F4E2}"/>
              </a:ext>
            </a:extLst>
          </p:cNvPr>
          <p:cNvSpPr>
            <a:spLocks noGrp="1"/>
          </p:cNvSpPr>
          <p:nvPr>
            <p:ph idx="1"/>
          </p:nvPr>
        </p:nvSpPr>
        <p:spPr>
          <a:xfrm>
            <a:off x="305463" y="1427747"/>
            <a:ext cx="11421316" cy="4743382"/>
          </a:xfrm>
        </p:spPr>
        <p:txBody>
          <a:bodyPr>
            <a:normAutofit fontScale="92500" lnSpcReduction="20000"/>
          </a:bodyPr>
          <a:lstStyle/>
          <a:p>
            <a:r>
              <a:rPr lang="en-US" b="1" dirty="0">
                <a:solidFill>
                  <a:srgbClr val="C00000"/>
                </a:solidFill>
              </a:rPr>
              <a:t>In 2021 </a:t>
            </a:r>
            <a:r>
              <a:rPr lang="en-US" dirty="0"/>
              <a:t>zal de Commissie het </a:t>
            </a:r>
            <a:r>
              <a:rPr lang="en-US" b="1" dirty="0"/>
              <a:t>platform </a:t>
            </a:r>
            <a:r>
              <a:rPr lang="en-US" b="1" dirty="0" err="1"/>
              <a:t>voor</a:t>
            </a:r>
            <a:r>
              <a:rPr lang="en-US" b="1" dirty="0"/>
              <a:t> </a:t>
            </a:r>
            <a:r>
              <a:rPr lang="en-US" b="1" dirty="0" err="1"/>
              <a:t>personen</a:t>
            </a:r>
            <a:r>
              <a:rPr lang="en-US" b="1" dirty="0"/>
              <a:t> met </a:t>
            </a:r>
            <a:r>
              <a:rPr lang="en-US" b="1" dirty="0" err="1"/>
              <a:t>een</a:t>
            </a:r>
            <a:r>
              <a:rPr lang="en-US" b="1" dirty="0"/>
              <a:t> handicap </a:t>
            </a:r>
            <a:r>
              <a:rPr lang="en-US" dirty="0"/>
              <a:t>oprichten ter vervanging van de bestaande groep op hoog </a:t>
            </a:r>
            <a:r>
              <a:rPr lang="en-US" dirty="0" err="1"/>
              <a:t>niveau</a:t>
            </a:r>
            <a:r>
              <a:rPr lang="en-US" dirty="0"/>
              <a:t> </a:t>
            </a:r>
            <a:r>
              <a:rPr lang="en-US" dirty="0" err="1"/>
              <a:t>inzake</a:t>
            </a:r>
            <a:r>
              <a:rPr lang="en-US" dirty="0"/>
              <a:t> handicap</a:t>
            </a:r>
          </a:p>
          <a:p>
            <a:r>
              <a:rPr lang="en-US" dirty="0" err="1"/>
              <a:t>zal</a:t>
            </a:r>
            <a:r>
              <a:rPr lang="en-US" dirty="0"/>
              <a:t> de uitvoering van de </a:t>
            </a:r>
            <a:r>
              <a:rPr lang="en-US" dirty="0" err="1"/>
              <a:t>Strategie</a:t>
            </a:r>
            <a:r>
              <a:rPr lang="en-US" dirty="0"/>
              <a:t> en van de nationale strategieën inzake handicaps ondersteunen. </a:t>
            </a:r>
          </a:p>
          <a:p>
            <a:r>
              <a:rPr lang="en-US" dirty="0" err="1"/>
              <a:t>zal</a:t>
            </a:r>
            <a:r>
              <a:rPr lang="en-US" dirty="0"/>
              <a:t> de </a:t>
            </a:r>
            <a:r>
              <a:rPr lang="en-US" dirty="0" err="1"/>
              <a:t>nationale</a:t>
            </a:r>
            <a:r>
              <a:rPr lang="en-US" dirty="0"/>
              <a:t> contactpunten van het VN-Verdrag </a:t>
            </a:r>
            <a:r>
              <a:rPr lang="en-US" dirty="0" err="1"/>
              <a:t>inzake</a:t>
            </a:r>
            <a:r>
              <a:rPr lang="en-US" dirty="0"/>
              <a:t> </a:t>
            </a:r>
            <a:r>
              <a:rPr lang="en-US" dirty="0" err="1"/>
              <a:t>personen</a:t>
            </a:r>
            <a:r>
              <a:rPr lang="en-US" dirty="0"/>
              <a:t> met </a:t>
            </a:r>
            <a:r>
              <a:rPr lang="en-US" dirty="0" err="1"/>
              <a:t>een</a:t>
            </a:r>
            <a:r>
              <a:rPr lang="en-US" dirty="0"/>
              <a:t> handicap, </a:t>
            </a:r>
            <a:r>
              <a:rPr lang="en-US" dirty="0" err="1"/>
              <a:t>organisaties</a:t>
            </a:r>
            <a:r>
              <a:rPr lang="en-US" dirty="0"/>
              <a:t> van </a:t>
            </a:r>
            <a:r>
              <a:rPr lang="en-US" dirty="0" err="1"/>
              <a:t>personen</a:t>
            </a:r>
            <a:r>
              <a:rPr lang="en-US" dirty="0"/>
              <a:t> met </a:t>
            </a:r>
            <a:r>
              <a:rPr lang="en-US" dirty="0" err="1"/>
              <a:t>een</a:t>
            </a:r>
            <a:r>
              <a:rPr lang="en-US" dirty="0"/>
              <a:t> handicap </a:t>
            </a:r>
            <a:r>
              <a:rPr lang="en-US" dirty="0" err="1"/>
              <a:t>en</a:t>
            </a:r>
            <a:r>
              <a:rPr lang="en-US" dirty="0"/>
              <a:t> de Commissie bijeenbrengen. </a:t>
            </a:r>
          </a:p>
          <a:p>
            <a:r>
              <a:rPr lang="en-US" dirty="0"/>
              <a:t>forum om van gedachten te wisselen over de beoordelingen door de VN van de uitvoering van het VN-Verdrag door de lidstaten. </a:t>
            </a:r>
          </a:p>
          <a:p>
            <a:r>
              <a:rPr lang="en-US" dirty="0"/>
              <a:t>De </a:t>
            </a:r>
            <a:r>
              <a:rPr lang="en-US" dirty="0" err="1"/>
              <a:t>webstek</a:t>
            </a:r>
            <a:r>
              <a:rPr lang="en-US" dirty="0"/>
              <a:t> van het Gehandicaptenplatform zal informatie bevatten over zijn vergaderingen, activiteiten, analyses en landeninformatie, met inbegrip van de bevordering van toegankelijke en inclusieve goede praktijken. </a:t>
            </a:r>
            <a:endParaRPr lang="fr-BE" dirty="0"/>
          </a:p>
        </p:txBody>
      </p:sp>
    </p:spTree>
    <p:extLst>
      <p:ext uri="{BB962C8B-B14F-4D97-AF65-F5344CB8AC3E}">
        <p14:creationId xmlns:p14="http://schemas.microsoft.com/office/powerpoint/2010/main" val="2138632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2FB35-CF56-4501-A65C-A3575648792A}"/>
              </a:ext>
            </a:extLst>
          </p:cNvPr>
          <p:cNvSpPr>
            <a:spLocks noGrp="1"/>
          </p:cNvSpPr>
          <p:nvPr>
            <p:ph type="title"/>
          </p:nvPr>
        </p:nvSpPr>
        <p:spPr/>
        <p:txBody>
          <a:bodyPr/>
          <a:lstStyle/>
          <a:p>
            <a:r>
              <a:rPr lang="en-GB" dirty="0"/>
              <a:t>Agenda</a:t>
            </a:r>
          </a:p>
        </p:txBody>
      </p:sp>
      <p:sp>
        <p:nvSpPr>
          <p:cNvPr id="3" name="Content Placeholder 2">
            <a:extLst>
              <a:ext uri="{FF2B5EF4-FFF2-40B4-BE49-F238E27FC236}">
                <a16:creationId xmlns:a16="http://schemas.microsoft.com/office/drawing/2014/main" id="{6A4DA57A-43F0-4CC4-A82A-A9E120B9DB78}"/>
              </a:ext>
            </a:extLst>
          </p:cNvPr>
          <p:cNvSpPr>
            <a:spLocks noGrp="1"/>
          </p:cNvSpPr>
          <p:nvPr>
            <p:ph idx="1"/>
          </p:nvPr>
        </p:nvSpPr>
        <p:spPr>
          <a:xfrm>
            <a:off x="342202" y="2137719"/>
            <a:ext cx="11507596" cy="2335427"/>
          </a:xfrm>
        </p:spPr>
        <p:txBody>
          <a:bodyPr>
            <a:normAutofit/>
          </a:bodyPr>
          <a:lstStyle/>
          <a:p>
            <a:pPr marL="0" indent="0">
              <a:buNone/>
            </a:pPr>
            <a:r>
              <a:rPr lang="en-US" b="1" dirty="0"/>
              <a:t>10.00 – 10.30 </a:t>
            </a:r>
            <a:r>
              <a:rPr lang="en-US" b="1" dirty="0" err="1"/>
              <a:t>uur</a:t>
            </a:r>
            <a:r>
              <a:rPr lang="en-US" b="1" dirty="0"/>
              <a:t> </a:t>
            </a:r>
          </a:p>
          <a:p>
            <a:r>
              <a:rPr lang="en-US" dirty="0"/>
              <a:t>Opening van de workshop- </a:t>
            </a:r>
            <a:r>
              <a:rPr lang="en-US" dirty="0" err="1"/>
              <a:t>Gunta</a:t>
            </a:r>
            <a:r>
              <a:rPr lang="en-US" dirty="0"/>
              <a:t> Anca </a:t>
            </a:r>
          </a:p>
          <a:p>
            <a:r>
              <a:rPr lang="en-US" dirty="0"/>
              <a:t>Presentatie van de </a:t>
            </a:r>
            <a:r>
              <a:rPr lang="en-US" dirty="0" err="1"/>
              <a:t>Strategie</a:t>
            </a:r>
            <a:r>
              <a:rPr lang="en-US" dirty="0"/>
              <a:t> en de breakout-</a:t>
            </a:r>
            <a:r>
              <a:rPr lang="en-US" dirty="0" err="1"/>
              <a:t>sessies</a:t>
            </a:r>
            <a:r>
              <a:rPr lang="en-US" dirty="0"/>
              <a:t> - Haydn         Hammersley</a:t>
            </a:r>
          </a:p>
          <a:p>
            <a:pPr marL="0" indent="0">
              <a:buNone/>
            </a:pPr>
            <a:endParaRPr lang="en-US" dirty="0"/>
          </a:p>
          <a:p>
            <a:pPr marL="0" indent="0">
              <a:buNone/>
            </a:pPr>
            <a:endParaRPr lang="en-GB" dirty="0"/>
          </a:p>
        </p:txBody>
      </p:sp>
    </p:spTree>
    <p:extLst>
      <p:ext uri="{BB962C8B-B14F-4D97-AF65-F5344CB8AC3E}">
        <p14:creationId xmlns:p14="http://schemas.microsoft.com/office/powerpoint/2010/main" val="5936770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45925-81D8-44CB-B8BE-3A11016D2450}"/>
              </a:ext>
            </a:extLst>
          </p:cNvPr>
          <p:cNvSpPr>
            <a:spLocks noGrp="1"/>
          </p:cNvSpPr>
          <p:nvPr>
            <p:ph type="title"/>
          </p:nvPr>
        </p:nvSpPr>
        <p:spPr/>
        <p:txBody>
          <a:bodyPr/>
          <a:lstStyle/>
          <a:p>
            <a:r>
              <a:rPr lang="en-GB" dirty="0"/>
              <a:t>Vlaggenschip 7 </a:t>
            </a:r>
            <a:endParaRPr lang="fr-BE" dirty="0"/>
          </a:p>
        </p:txBody>
      </p:sp>
      <p:sp>
        <p:nvSpPr>
          <p:cNvPr id="3" name="Content Placeholder 2">
            <a:extLst>
              <a:ext uri="{FF2B5EF4-FFF2-40B4-BE49-F238E27FC236}">
                <a16:creationId xmlns:a16="http://schemas.microsoft.com/office/drawing/2014/main" id="{736103FE-56C7-4BD4-B9DA-3A9C9752F4E2}"/>
              </a:ext>
            </a:extLst>
          </p:cNvPr>
          <p:cNvSpPr>
            <a:spLocks noGrp="1"/>
          </p:cNvSpPr>
          <p:nvPr>
            <p:ph idx="1"/>
          </p:nvPr>
        </p:nvSpPr>
        <p:spPr>
          <a:xfrm>
            <a:off x="305463" y="2156795"/>
            <a:ext cx="11421316" cy="3057756"/>
          </a:xfrm>
        </p:spPr>
        <p:txBody>
          <a:bodyPr>
            <a:normAutofit/>
          </a:bodyPr>
          <a:lstStyle/>
          <a:p>
            <a:r>
              <a:rPr lang="en-US" dirty="0"/>
              <a:t>De Commissie zal een </a:t>
            </a:r>
            <a:r>
              <a:rPr lang="en-US" b="1" dirty="0"/>
              <a:t>vernieuwde HR-</a:t>
            </a:r>
            <a:r>
              <a:rPr lang="en-US" b="1" dirty="0" err="1"/>
              <a:t>strategie</a:t>
            </a:r>
            <a:r>
              <a:rPr lang="en-US" b="1" dirty="0"/>
              <a:t> </a:t>
            </a:r>
            <a:r>
              <a:rPr lang="en-US" dirty="0" err="1"/>
              <a:t>aannemen</a:t>
            </a:r>
            <a:r>
              <a:rPr lang="en-US" dirty="0"/>
              <a:t> </a:t>
            </a:r>
          </a:p>
          <a:p>
            <a:r>
              <a:rPr lang="en-US" dirty="0"/>
              <a:t>zal acties omvatten ter bevordering van diversiteit en inclusie van personen met een handicap</a:t>
            </a:r>
          </a:p>
          <a:p>
            <a:r>
              <a:rPr lang="en-US" dirty="0" err="1"/>
              <a:t>vraagt</a:t>
            </a:r>
            <a:r>
              <a:rPr lang="en-US" dirty="0"/>
              <a:t> EPSO om </a:t>
            </a:r>
            <a:r>
              <a:rPr lang="en-US" dirty="0" err="1"/>
              <a:t>deze</a:t>
            </a:r>
            <a:r>
              <a:rPr lang="en-US" dirty="0"/>
              <a:t> </a:t>
            </a:r>
            <a:r>
              <a:rPr lang="en-US" dirty="0" err="1"/>
              <a:t>inspanningen</a:t>
            </a:r>
            <a:r>
              <a:rPr lang="en-US" dirty="0"/>
              <a:t> in samenwerking met </a:t>
            </a:r>
            <a:r>
              <a:rPr lang="en-US" dirty="0" err="1"/>
              <a:t>andere</a:t>
            </a:r>
            <a:r>
              <a:rPr lang="en-US" dirty="0"/>
              <a:t> </a:t>
            </a:r>
            <a:r>
              <a:rPr lang="en-US" dirty="0" err="1"/>
              <a:t>recruterende</a:t>
            </a:r>
            <a:r>
              <a:rPr lang="en-US" dirty="0"/>
              <a:t> EU-instellingen aan te vullen. </a:t>
            </a:r>
            <a:endParaRPr lang="fr-BE" dirty="0"/>
          </a:p>
        </p:txBody>
      </p:sp>
    </p:spTree>
    <p:extLst>
      <p:ext uri="{BB962C8B-B14F-4D97-AF65-F5344CB8AC3E}">
        <p14:creationId xmlns:p14="http://schemas.microsoft.com/office/powerpoint/2010/main" val="29448566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39721A2-A9A7-47CB-A2FB-013146234D1C}"/>
              </a:ext>
            </a:extLst>
          </p:cNvPr>
          <p:cNvSpPr>
            <a:spLocks noGrp="1"/>
          </p:cNvSpPr>
          <p:nvPr>
            <p:ph type="title"/>
          </p:nvPr>
        </p:nvSpPr>
        <p:spPr>
          <a:xfrm>
            <a:off x="2349355" y="2541920"/>
            <a:ext cx="7968537" cy="1325563"/>
          </a:xfrm>
        </p:spPr>
        <p:txBody>
          <a:bodyPr/>
          <a:lstStyle/>
          <a:p>
            <a:r>
              <a:rPr lang="en-GB" dirty="0" err="1"/>
              <a:t>Andere</a:t>
            </a:r>
            <a:r>
              <a:rPr lang="en-GB" dirty="0"/>
              <a:t> opgelijste </a:t>
            </a:r>
            <a:r>
              <a:rPr lang="en-GB" dirty="0" err="1"/>
              <a:t>acties</a:t>
            </a:r>
            <a:r>
              <a:rPr lang="en-GB" dirty="0"/>
              <a:t> </a:t>
            </a:r>
            <a:endParaRPr lang="fr-BE" dirty="0"/>
          </a:p>
        </p:txBody>
      </p:sp>
    </p:spTree>
    <p:extLst>
      <p:ext uri="{BB962C8B-B14F-4D97-AF65-F5344CB8AC3E}">
        <p14:creationId xmlns:p14="http://schemas.microsoft.com/office/powerpoint/2010/main" val="27927644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39721A2-A9A7-47CB-A2FB-013146234D1C}"/>
              </a:ext>
            </a:extLst>
          </p:cNvPr>
          <p:cNvSpPr>
            <a:spLocks noGrp="1"/>
          </p:cNvSpPr>
          <p:nvPr>
            <p:ph type="title"/>
          </p:nvPr>
        </p:nvSpPr>
        <p:spPr>
          <a:xfrm>
            <a:off x="2349355" y="2541920"/>
            <a:ext cx="7968537" cy="1325563"/>
          </a:xfrm>
        </p:spPr>
        <p:txBody>
          <a:bodyPr>
            <a:normAutofit fontScale="90000"/>
          </a:bodyPr>
          <a:lstStyle/>
          <a:p>
            <a:r>
              <a:rPr lang="en-GB" dirty="0"/>
              <a:t>2. </a:t>
            </a:r>
            <a:r>
              <a:rPr lang="en-US" dirty="0"/>
              <a:t>Toegankelijkheid - een stimulans voor rechten, autonomie en gelijkheid </a:t>
            </a:r>
            <a:endParaRPr lang="fr-BE" dirty="0"/>
          </a:p>
        </p:txBody>
      </p:sp>
    </p:spTree>
    <p:extLst>
      <p:ext uri="{BB962C8B-B14F-4D97-AF65-F5344CB8AC3E}">
        <p14:creationId xmlns:p14="http://schemas.microsoft.com/office/powerpoint/2010/main" val="33816033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nvPr>
        </p:nvSpPr>
        <p:spPr/>
        <p:txBody>
          <a:bodyPr/>
          <a:lstStyle/>
          <a:p>
            <a:r>
              <a:rPr lang="en-GB" dirty="0"/>
              <a:t>toegankelijkheid </a:t>
            </a:r>
            <a:endParaRPr lang="fr-BE" dirty="0"/>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nvPr>
        </p:nvSpPr>
        <p:spPr/>
        <p:txBody>
          <a:bodyPr>
            <a:normAutofit fontScale="85000" lnSpcReduction="10000"/>
          </a:bodyPr>
          <a:lstStyle/>
          <a:p>
            <a:r>
              <a:rPr lang="en-GB" b="1" dirty="0"/>
              <a:t>Vlaggenschipinitiatief </a:t>
            </a:r>
            <a:r>
              <a:rPr lang="en-GB" b="1" dirty="0" err="1"/>
              <a:t>inzake</a:t>
            </a:r>
            <a:r>
              <a:rPr lang="en-GB" b="1" dirty="0"/>
              <a:t> </a:t>
            </a:r>
            <a:r>
              <a:rPr lang="en-GB" b="1" dirty="0" err="1"/>
              <a:t>AccessibleEU</a:t>
            </a:r>
            <a:r>
              <a:rPr lang="en-GB" b="1" dirty="0"/>
              <a:t> </a:t>
            </a:r>
          </a:p>
          <a:p>
            <a:r>
              <a:rPr lang="en-US" b="1" dirty="0">
                <a:solidFill>
                  <a:srgbClr val="C00000"/>
                </a:solidFill>
              </a:rPr>
              <a:t>tegen 2023 </a:t>
            </a:r>
            <a:r>
              <a:rPr lang="en-US" dirty="0"/>
              <a:t>de werking van de interne markt voor ondersteunende technologieën onderzoeken om na te gaan of verdere actie nodig is</a:t>
            </a:r>
          </a:p>
          <a:p>
            <a:r>
              <a:rPr lang="en-US" dirty="0"/>
              <a:t>Herziening van het wetgevingskader met betrekking tot de </a:t>
            </a:r>
            <a:r>
              <a:rPr lang="en-US" dirty="0" err="1"/>
              <a:t>energieprestatie</a:t>
            </a:r>
            <a:r>
              <a:rPr lang="en-US" dirty="0"/>
              <a:t> van </a:t>
            </a:r>
            <a:r>
              <a:rPr lang="en-US" dirty="0" err="1"/>
              <a:t>gebouwen</a:t>
            </a:r>
            <a:r>
              <a:rPr lang="en-US" dirty="0"/>
              <a:t> (impact op </a:t>
            </a:r>
            <a:r>
              <a:rPr lang="en-US" dirty="0" err="1"/>
              <a:t>toegankelijkheidsverbetering</a:t>
            </a:r>
            <a:r>
              <a:rPr lang="en-US" dirty="0"/>
              <a:t> ten gevolge van renovatie-eisen)</a:t>
            </a:r>
          </a:p>
          <a:p>
            <a:r>
              <a:rPr lang="en-US" b="1" dirty="0">
                <a:solidFill>
                  <a:srgbClr val="C00000"/>
                </a:solidFill>
              </a:rPr>
              <a:t>in 2021 </a:t>
            </a:r>
            <a:r>
              <a:rPr lang="en-US" dirty="0" err="1"/>
              <a:t>komen</a:t>
            </a:r>
            <a:r>
              <a:rPr lang="en-US" dirty="0"/>
              <a:t> </a:t>
            </a:r>
            <a:r>
              <a:rPr lang="en-US" dirty="0" err="1"/>
              <a:t>er</a:t>
            </a:r>
            <a:r>
              <a:rPr lang="en-US" dirty="0"/>
              <a:t> praktische </a:t>
            </a:r>
            <a:r>
              <a:rPr lang="en-US" dirty="0" err="1"/>
              <a:t>richtsnoeren</a:t>
            </a:r>
            <a:r>
              <a:rPr lang="en-US" dirty="0"/>
              <a:t> voor de lidstaten ter ondersteuning van de uitvoering van de toegankelijkheidsverplichtingen uit hoofde van de richtlijnen inzake overheidsopdrachten, en bevordering van opleiding voor inkopers in de publieke sector met het </a:t>
            </a:r>
            <a:r>
              <a:rPr lang="en-US" dirty="0" err="1"/>
              <a:t>oog</a:t>
            </a:r>
            <a:r>
              <a:rPr lang="en-US" dirty="0"/>
              <a:t> op ‘</a:t>
            </a:r>
            <a:r>
              <a:rPr lang="en-US" dirty="0" err="1"/>
              <a:t>toegankelijke</a:t>
            </a:r>
            <a:r>
              <a:rPr lang="en-US" dirty="0"/>
              <a:t>’ </a:t>
            </a:r>
            <a:r>
              <a:rPr lang="en-US" dirty="0" err="1"/>
              <a:t>aankopen</a:t>
            </a:r>
            <a:endParaRPr lang="fr-BE" dirty="0"/>
          </a:p>
        </p:txBody>
      </p:sp>
    </p:spTree>
    <p:extLst>
      <p:ext uri="{BB962C8B-B14F-4D97-AF65-F5344CB8AC3E}">
        <p14:creationId xmlns:p14="http://schemas.microsoft.com/office/powerpoint/2010/main" val="36732454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nvPr>
        </p:nvSpPr>
        <p:spPr/>
        <p:txBody>
          <a:bodyPr/>
          <a:lstStyle/>
          <a:p>
            <a:r>
              <a:rPr lang="en-GB" dirty="0"/>
              <a:t>toegankelijkheid </a:t>
            </a:r>
            <a:endParaRPr lang="fr-BE" dirty="0"/>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nvPr>
        </p:nvSpPr>
        <p:spPr/>
        <p:txBody>
          <a:bodyPr>
            <a:normAutofit/>
          </a:bodyPr>
          <a:lstStyle/>
          <a:p>
            <a:r>
              <a:rPr lang="en-US" b="1" dirty="0">
                <a:solidFill>
                  <a:srgbClr val="C00000"/>
                </a:solidFill>
              </a:rPr>
              <a:t>in 2021 </a:t>
            </a:r>
            <a:r>
              <a:rPr lang="en-US" dirty="0"/>
              <a:t>toegankelijkheid en </a:t>
            </a:r>
            <a:r>
              <a:rPr lang="en-US" dirty="0" err="1"/>
              <a:t>inclusiviteit</a:t>
            </a:r>
            <a:r>
              <a:rPr lang="en-US" dirty="0"/>
              <a:t> </a:t>
            </a:r>
            <a:r>
              <a:rPr lang="en-US" dirty="0" err="1"/>
              <a:t>opnemen</a:t>
            </a:r>
            <a:r>
              <a:rPr lang="en-US" dirty="0"/>
              <a:t> in de versterkte EU-strategie voor een digitale overheid</a:t>
            </a:r>
          </a:p>
          <a:p>
            <a:r>
              <a:rPr lang="en-US" b="1" dirty="0">
                <a:solidFill>
                  <a:srgbClr val="C00000"/>
                </a:solidFill>
              </a:rPr>
              <a:t>in 2022 </a:t>
            </a:r>
            <a:r>
              <a:rPr lang="en-US" dirty="0"/>
              <a:t>de toepassing van de richtlijn inzake de toegankelijkheid van het web </a:t>
            </a:r>
            <a:r>
              <a:rPr lang="en-US" dirty="0" err="1"/>
              <a:t>evalueren</a:t>
            </a:r>
            <a:r>
              <a:rPr lang="en-US" dirty="0"/>
              <a:t> </a:t>
            </a:r>
            <a:r>
              <a:rPr lang="en-US" dirty="0" err="1"/>
              <a:t>en</a:t>
            </a:r>
            <a:r>
              <a:rPr lang="en-US" dirty="0"/>
              <a:t> </a:t>
            </a:r>
            <a:r>
              <a:rPr lang="en-US" dirty="0" err="1"/>
              <a:t>nagaan</a:t>
            </a:r>
            <a:r>
              <a:rPr lang="en-US" dirty="0"/>
              <a:t> of de richtlijn moet worden herzien om eventuele leemten aan te vullen</a:t>
            </a:r>
          </a:p>
          <a:p>
            <a:r>
              <a:rPr lang="en-US" b="1" dirty="0">
                <a:solidFill>
                  <a:srgbClr val="C00000"/>
                </a:solidFill>
              </a:rPr>
              <a:t>in 2021</a:t>
            </a:r>
            <a:r>
              <a:rPr lang="en-US" dirty="0"/>
              <a:t> het regelgevingskader inzake passagiersrechten herzien, met inbegrip van de rechten van personen met een handicap en personen met beperkte mobiliteit </a:t>
            </a:r>
            <a:endParaRPr lang="fr-BE" dirty="0"/>
          </a:p>
        </p:txBody>
      </p:sp>
    </p:spTree>
    <p:extLst>
      <p:ext uri="{BB962C8B-B14F-4D97-AF65-F5344CB8AC3E}">
        <p14:creationId xmlns:p14="http://schemas.microsoft.com/office/powerpoint/2010/main" val="24377998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nvPr>
        </p:nvSpPr>
        <p:spPr/>
        <p:txBody>
          <a:bodyPr/>
          <a:lstStyle/>
          <a:p>
            <a:r>
              <a:rPr lang="en-GB" dirty="0"/>
              <a:t>toegankelijkheid </a:t>
            </a:r>
            <a:endParaRPr lang="fr-BE" dirty="0"/>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nvPr>
        </p:nvSpPr>
        <p:spPr/>
        <p:txBody>
          <a:bodyPr>
            <a:normAutofit fontScale="92500" lnSpcReduction="20000"/>
          </a:bodyPr>
          <a:lstStyle/>
          <a:p>
            <a:r>
              <a:rPr lang="en-US" b="1" dirty="0">
                <a:solidFill>
                  <a:srgbClr val="C00000"/>
                </a:solidFill>
              </a:rPr>
              <a:t>uiterlijk in 2022 </a:t>
            </a:r>
            <a:r>
              <a:rPr lang="en-US" dirty="0"/>
              <a:t>een inventaris van de activa van de spoorweginfrastructuur, d.w.z. van de toegankelijke delen van treinstations, </a:t>
            </a:r>
            <a:r>
              <a:rPr lang="en-US" dirty="0" err="1"/>
              <a:t>opstellen</a:t>
            </a:r>
            <a:r>
              <a:rPr lang="en-US" dirty="0"/>
              <a:t>, met als doel de bestaande belemmeringen en barrières voor de toegankelijkheid in kaart te brengen</a:t>
            </a:r>
          </a:p>
          <a:p>
            <a:r>
              <a:rPr lang="en-US" b="1" dirty="0">
                <a:solidFill>
                  <a:srgbClr val="C00000"/>
                </a:solidFill>
              </a:rPr>
              <a:t>in 2021 </a:t>
            </a:r>
            <a:r>
              <a:rPr lang="en-US" dirty="0"/>
              <a:t>de verordening </a:t>
            </a:r>
            <a:r>
              <a:rPr lang="en-US" dirty="0" err="1"/>
              <a:t>betreffende</a:t>
            </a:r>
            <a:r>
              <a:rPr lang="en-US" dirty="0"/>
              <a:t> EU-</a:t>
            </a:r>
            <a:r>
              <a:rPr lang="en-US" dirty="0" err="1"/>
              <a:t>richtsnoeren</a:t>
            </a:r>
            <a:r>
              <a:rPr lang="en-US" dirty="0"/>
              <a:t> voor de ontwikkeling van een trans-Europees vervoersnet herzien om de bepalingen inzake toegankelijkheid te versterken</a:t>
            </a:r>
          </a:p>
          <a:p>
            <a:r>
              <a:rPr lang="en-US" dirty="0"/>
              <a:t>Herziening, </a:t>
            </a:r>
            <a:r>
              <a:rPr lang="en-US" b="1" dirty="0">
                <a:solidFill>
                  <a:srgbClr val="C00000"/>
                </a:solidFill>
              </a:rPr>
              <a:t>in 2021</a:t>
            </a:r>
            <a:r>
              <a:rPr lang="en-US" dirty="0"/>
              <a:t>, van het </a:t>
            </a:r>
            <a:r>
              <a:rPr lang="en-US" dirty="0" err="1"/>
              <a:t>Stedelijk</a:t>
            </a:r>
            <a:r>
              <a:rPr lang="en-US" dirty="0"/>
              <a:t> </a:t>
            </a:r>
            <a:r>
              <a:rPr lang="en-US" dirty="0" err="1"/>
              <a:t>Mobiliteitspakket</a:t>
            </a:r>
            <a:r>
              <a:rPr lang="en-US" dirty="0"/>
              <a:t> om de duurzame mobiliteitsplanning te </a:t>
            </a:r>
            <a:r>
              <a:rPr lang="en-US" dirty="0" err="1"/>
              <a:t>versterken</a:t>
            </a:r>
            <a:r>
              <a:rPr lang="en-US" dirty="0"/>
              <a:t> (</a:t>
            </a:r>
            <a:r>
              <a:rPr lang="en-US" dirty="0" err="1"/>
              <a:t>lidstaten</a:t>
            </a:r>
            <a:r>
              <a:rPr lang="en-US" dirty="0"/>
              <a:t> </a:t>
            </a:r>
            <a:r>
              <a:rPr lang="en-US" dirty="0" err="1"/>
              <a:t>verplichten</a:t>
            </a:r>
            <a:r>
              <a:rPr lang="en-US" dirty="0"/>
              <a:t> om lokale mobiliteitsplannen vast te stellen waarin rekening wordt gehouden met de behoeften van personen met een handicap) </a:t>
            </a:r>
            <a:endParaRPr lang="fr-BE" dirty="0"/>
          </a:p>
        </p:txBody>
      </p:sp>
    </p:spTree>
    <p:extLst>
      <p:ext uri="{BB962C8B-B14F-4D97-AF65-F5344CB8AC3E}">
        <p14:creationId xmlns:p14="http://schemas.microsoft.com/office/powerpoint/2010/main" val="26531806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39721A2-A9A7-47CB-A2FB-013146234D1C}"/>
              </a:ext>
            </a:extLst>
          </p:cNvPr>
          <p:cNvSpPr>
            <a:spLocks noGrp="1"/>
          </p:cNvSpPr>
          <p:nvPr>
            <p:ph type="title"/>
          </p:nvPr>
        </p:nvSpPr>
        <p:spPr>
          <a:xfrm>
            <a:off x="2349355" y="2541920"/>
            <a:ext cx="7968537" cy="1325563"/>
          </a:xfrm>
        </p:spPr>
        <p:txBody>
          <a:bodyPr>
            <a:normAutofit/>
          </a:bodyPr>
          <a:lstStyle/>
          <a:p>
            <a:r>
              <a:rPr lang="en-GB" dirty="0"/>
              <a:t>3. </a:t>
            </a:r>
            <a:r>
              <a:rPr lang="en-US" dirty="0" err="1"/>
              <a:t>Genot</a:t>
            </a:r>
            <a:r>
              <a:rPr lang="en-US" dirty="0"/>
              <a:t> van EU-rechten </a:t>
            </a:r>
            <a:endParaRPr lang="fr-BE" dirty="0"/>
          </a:p>
        </p:txBody>
      </p:sp>
    </p:spTree>
    <p:extLst>
      <p:ext uri="{BB962C8B-B14F-4D97-AF65-F5344CB8AC3E}">
        <p14:creationId xmlns:p14="http://schemas.microsoft.com/office/powerpoint/2010/main" val="29311097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nvPr>
        </p:nvSpPr>
        <p:spPr/>
        <p:txBody>
          <a:bodyPr/>
          <a:lstStyle/>
          <a:p>
            <a:r>
              <a:rPr lang="en-GB" dirty="0" err="1"/>
              <a:t>Genot</a:t>
            </a:r>
            <a:r>
              <a:rPr lang="en-GB" dirty="0"/>
              <a:t> van EU-rechten </a:t>
            </a:r>
            <a:endParaRPr lang="fr-BE" dirty="0"/>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nvPr>
        </p:nvSpPr>
        <p:spPr/>
        <p:txBody>
          <a:bodyPr>
            <a:normAutofit/>
          </a:bodyPr>
          <a:lstStyle/>
          <a:p>
            <a:r>
              <a:rPr lang="en-GB" b="1" dirty="0"/>
              <a:t>Vlaggenschipinitiatief inzake de </a:t>
            </a:r>
            <a:r>
              <a:rPr lang="en-GB" b="1" dirty="0" err="1"/>
              <a:t>handicapkaart</a:t>
            </a:r>
            <a:endParaRPr lang="en-GB" b="1" dirty="0"/>
          </a:p>
          <a:p>
            <a:r>
              <a:rPr lang="en-US" dirty="0"/>
              <a:t>Samenwerken met de lidstaten, het </a:t>
            </a:r>
            <a:r>
              <a:rPr lang="en-US" dirty="0" err="1"/>
              <a:t>Europees</a:t>
            </a:r>
            <a:r>
              <a:rPr lang="en-US" dirty="0"/>
              <a:t> </a:t>
            </a:r>
            <a:r>
              <a:rPr lang="en-US" dirty="0" err="1"/>
              <a:t>Samenwerkingsnetwerk</a:t>
            </a:r>
            <a:r>
              <a:rPr lang="en-US" dirty="0"/>
              <a:t> </a:t>
            </a:r>
            <a:r>
              <a:rPr lang="en-US" dirty="0" err="1"/>
              <a:t>voor</a:t>
            </a:r>
            <a:r>
              <a:rPr lang="en-US" dirty="0"/>
              <a:t> </a:t>
            </a:r>
            <a:r>
              <a:rPr lang="en-US" dirty="0" err="1"/>
              <a:t>verkiezingen</a:t>
            </a:r>
            <a:r>
              <a:rPr lang="en-US" dirty="0"/>
              <a:t> en het Europees Parlement om de politieke rechten van personen met een handicap op voet van gelijkheid met anderen te waarborgen. </a:t>
            </a:r>
          </a:p>
          <a:p>
            <a:r>
              <a:rPr lang="en-US" b="1" dirty="0">
                <a:solidFill>
                  <a:srgbClr val="C00000"/>
                </a:solidFill>
              </a:rPr>
              <a:t>2022: </a:t>
            </a:r>
            <a:r>
              <a:rPr lang="en-US" dirty="0" err="1"/>
              <a:t>evenement</a:t>
            </a:r>
            <a:r>
              <a:rPr lang="en-US" dirty="0"/>
              <a:t> op hoog</a:t>
            </a:r>
            <a:r>
              <a:rPr lang="en-US" b="1" dirty="0">
                <a:solidFill>
                  <a:srgbClr val="C00000"/>
                </a:solidFill>
              </a:rPr>
              <a:t> </a:t>
            </a:r>
            <a:r>
              <a:rPr lang="en-US" dirty="0" err="1"/>
              <a:t>niveau</a:t>
            </a:r>
            <a:r>
              <a:rPr lang="en-US" dirty="0"/>
              <a:t> over verkiezingen, aangekondigd in het </a:t>
            </a:r>
            <a:r>
              <a:rPr lang="en-US" dirty="0" err="1"/>
              <a:t>Actieplan</a:t>
            </a:r>
            <a:r>
              <a:rPr lang="en-US" dirty="0"/>
              <a:t> voor </a:t>
            </a:r>
            <a:r>
              <a:rPr lang="en-US" dirty="0" err="1"/>
              <a:t>democratie</a:t>
            </a:r>
            <a:r>
              <a:rPr lang="en-US" dirty="0"/>
              <a:t>, met op de agenda </a:t>
            </a:r>
            <a:r>
              <a:rPr lang="en-US" dirty="0" err="1"/>
              <a:t>inclusieve</a:t>
            </a:r>
            <a:r>
              <a:rPr lang="en-US" dirty="0"/>
              <a:t> democratie </a:t>
            </a:r>
            <a:endParaRPr lang="fr-BE" dirty="0"/>
          </a:p>
        </p:txBody>
      </p:sp>
    </p:spTree>
    <p:extLst>
      <p:ext uri="{BB962C8B-B14F-4D97-AF65-F5344CB8AC3E}">
        <p14:creationId xmlns:p14="http://schemas.microsoft.com/office/powerpoint/2010/main" val="42004643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nvPr>
        </p:nvSpPr>
        <p:spPr/>
        <p:txBody>
          <a:bodyPr/>
          <a:lstStyle/>
          <a:p>
            <a:r>
              <a:rPr lang="en-GB" dirty="0" err="1"/>
              <a:t>Genot</a:t>
            </a:r>
            <a:r>
              <a:rPr lang="en-GB" dirty="0"/>
              <a:t> van EU-rechten </a:t>
            </a:r>
            <a:endParaRPr lang="fr-BE" dirty="0"/>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nvPr>
        </p:nvSpPr>
        <p:spPr/>
        <p:txBody>
          <a:bodyPr>
            <a:normAutofit/>
          </a:bodyPr>
          <a:lstStyle/>
          <a:p>
            <a:r>
              <a:rPr lang="en-US" b="1" dirty="0">
                <a:solidFill>
                  <a:srgbClr val="C00000"/>
                </a:solidFill>
              </a:rPr>
              <a:t>in 2023 </a:t>
            </a:r>
            <a:r>
              <a:rPr lang="en-US" dirty="0"/>
              <a:t>een gids van goede </a:t>
            </a:r>
            <a:r>
              <a:rPr lang="en-US" dirty="0" err="1"/>
              <a:t>verkiezingspraktijken</a:t>
            </a:r>
            <a:r>
              <a:rPr lang="en-US" dirty="0"/>
              <a:t> </a:t>
            </a:r>
            <a:r>
              <a:rPr lang="en-US" dirty="0" err="1"/>
              <a:t>opstellen</a:t>
            </a:r>
            <a:r>
              <a:rPr lang="en-US" dirty="0"/>
              <a:t> waarin de deelname van burgers met een handicap aan het verkiezingsproces wordt behandeld</a:t>
            </a:r>
          </a:p>
          <a:p>
            <a:r>
              <a:rPr lang="en-US" dirty="0"/>
              <a:t>de </a:t>
            </a:r>
            <a:r>
              <a:rPr lang="en-US" dirty="0" err="1"/>
              <a:t>noden</a:t>
            </a:r>
            <a:r>
              <a:rPr lang="en-US" dirty="0"/>
              <a:t> van burgers met een handicap aan bod </a:t>
            </a:r>
            <a:r>
              <a:rPr lang="en-US" dirty="0" err="1"/>
              <a:t>laten</a:t>
            </a:r>
            <a:r>
              <a:rPr lang="en-US" dirty="0"/>
              <a:t> komen in het compendium over elektronisch stemmen dat in het kader van het Europees actieplan voor democratie wordt overwogen.</a:t>
            </a:r>
          </a:p>
          <a:p>
            <a:r>
              <a:rPr lang="en-US" dirty="0"/>
              <a:t>Ondersteuning van inclusieve </a:t>
            </a:r>
            <a:r>
              <a:rPr lang="en-US" dirty="0" err="1"/>
              <a:t>democratische</a:t>
            </a:r>
            <a:r>
              <a:rPr lang="en-US" dirty="0"/>
              <a:t> </a:t>
            </a:r>
            <a:r>
              <a:rPr lang="en-US" dirty="0" err="1"/>
              <a:t>participatie</a:t>
            </a:r>
            <a:r>
              <a:rPr lang="en-US" dirty="0"/>
              <a:t> via het </a:t>
            </a:r>
            <a:r>
              <a:rPr lang="en-US" dirty="0" err="1"/>
              <a:t>nieuwe</a:t>
            </a:r>
            <a:r>
              <a:rPr lang="en-US" dirty="0"/>
              <a:t> </a:t>
            </a:r>
            <a:r>
              <a:rPr lang="en-US" dirty="0" err="1"/>
              <a:t>programma</a:t>
            </a:r>
            <a:r>
              <a:rPr lang="en-US" dirty="0"/>
              <a:t> </a:t>
            </a:r>
            <a:r>
              <a:rPr lang="en-US" dirty="0" err="1"/>
              <a:t>Rechten</a:t>
            </a:r>
            <a:r>
              <a:rPr lang="en-US" dirty="0"/>
              <a:t>, </a:t>
            </a:r>
            <a:r>
              <a:rPr lang="en-US" dirty="0" err="1"/>
              <a:t>Gelijkheid</a:t>
            </a:r>
            <a:r>
              <a:rPr lang="en-US" dirty="0"/>
              <a:t> </a:t>
            </a:r>
            <a:r>
              <a:rPr lang="en-US" dirty="0" err="1"/>
              <a:t>en</a:t>
            </a:r>
            <a:r>
              <a:rPr lang="en-US" dirty="0"/>
              <a:t> </a:t>
            </a:r>
            <a:r>
              <a:rPr lang="en-US" dirty="0" err="1"/>
              <a:t>Burgerschap</a:t>
            </a:r>
            <a:r>
              <a:rPr lang="en-US" dirty="0"/>
              <a:t> (EU-financiering) </a:t>
            </a:r>
            <a:endParaRPr lang="fr-BE" dirty="0"/>
          </a:p>
        </p:txBody>
      </p:sp>
    </p:spTree>
    <p:extLst>
      <p:ext uri="{BB962C8B-B14F-4D97-AF65-F5344CB8AC3E}">
        <p14:creationId xmlns:p14="http://schemas.microsoft.com/office/powerpoint/2010/main" val="507974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39721A2-A9A7-47CB-A2FB-013146234D1C}"/>
              </a:ext>
            </a:extLst>
          </p:cNvPr>
          <p:cNvSpPr>
            <a:spLocks noGrp="1"/>
          </p:cNvSpPr>
          <p:nvPr>
            <p:ph type="title"/>
          </p:nvPr>
        </p:nvSpPr>
        <p:spPr>
          <a:xfrm>
            <a:off x="2349355" y="2541920"/>
            <a:ext cx="7968537" cy="1325563"/>
          </a:xfrm>
        </p:spPr>
        <p:txBody>
          <a:bodyPr>
            <a:normAutofit fontScale="90000"/>
          </a:bodyPr>
          <a:lstStyle/>
          <a:p>
            <a:r>
              <a:rPr lang="en-GB" dirty="0"/>
              <a:t>4. </a:t>
            </a:r>
            <a:r>
              <a:rPr lang="en-US" dirty="0"/>
              <a:t>Behoorlijke levenskwaliteit en zelfstandig wonen </a:t>
            </a:r>
            <a:endParaRPr lang="fr-BE" dirty="0"/>
          </a:p>
        </p:txBody>
      </p:sp>
    </p:spTree>
    <p:extLst>
      <p:ext uri="{BB962C8B-B14F-4D97-AF65-F5344CB8AC3E}">
        <p14:creationId xmlns:p14="http://schemas.microsoft.com/office/powerpoint/2010/main" val="3915497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2FB35-CF56-4501-A65C-A3575648792A}"/>
              </a:ext>
            </a:extLst>
          </p:cNvPr>
          <p:cNvSpPr>
            <a:spLocks noGrp="1"/>
          </p:cNvSpPr>
          <p:nvPr>
            <p:ph type="title"/>
          </p:nvPr>
        </p:nvSpPr>
        <p:spPr/>
        <p:txBody>
          <a:bodyPr/>
          <a:lstStyle/>
          <a:p>
            <a:r>
              <a:rPr lang="en-GB" dirty="0"/>
              <a:t>Agenda</a:t>
            </a:r>
          </a:p>
        </p:txBody>
      </p:sp>
      <p:sp>
        <p:nvSpPr>
          <p:cNvPr id="3" name="Content Placeholder 2">
            <a:extLst>
              <a:ext uri="{FF2B5EF4-FFF2-40B4-BE49-F238E27FC236}">
                <a16:creationId xmlns:a16="http://schemas.microsoft.com/office/drawing/2014/main" id="{6A4DA57A-43F0-4CC4-A82A-A9E120B9DB78}"/>
              </a:ext>
            </a:extLst>
          </p:cNvPr>
          <p:cNvSpPr>
            <a:spLocks noGrp="1"/>
          </p:cNvSpPr>
          <p:nvPr>
            <p:ph idx="1"/>
          </p:nvPr>
        </p:nvSpPr>
        <p:spPr>
          <a:xfrm>
            <a:off x="342202" y="1458098"/>
            <a:ext cx="11507596" cy="4942702"/>
          </a:xfrm>
        </p:spPr>
        <p:txBody>
          <a:bodyPr>
            <a:normAutofit/>
          </a:bodyPr>
          <a:lstStyle/>
          <a:p>
            <a:pPr marL="0" indent="0">
              <a:buNone/>
            </a:pPr>
            <a:r>
              <a:rPr lang="en-US" b="1" dirty="0"/>
              <a:t>10.30 – 11.10 </a:t>
            </a:r>
            <a:r>
              <a:rPr lang="en-US" b="1" dirty="0" err="1"/>
              <a:t>uur</a:t>
            </a:r>
            <a:endParaRPr lang="en-US" b="1" dirty="0"/>
          </a:p>
          <a:p>
            <a:pPr marL="0" indent="0">
              <a:spcAft>
                <a:spcPts val="1200"/>
              </a:spcAft>
              <a:buNone/>
            </a:pPr>
            <a:r>
              <a:rPr lang="en-US" dirty="0"/>
              <a:t>Eerste ronde van Breakout-</a:t>
            </a:r>
            <a:r>
              <a:rPr lang="en-US" dirty="0" err="1"/>
              <a:t>sessies</a:t>
            </a:r>
            <a:r>
              <a:rPr lang="en-US" dirty="0"/>
              <a:t> in de volgende groepen: </a:t>
            </a:r>
            <a:endParaRPr lang="en-US" b="1" dirty="0"/>
          </a:p>
          <a:p>
            <a:r>
              <a:rPr lang="en-US" b="1" dirty="0"/>
              <a:t>Toegankelijkheid </a:t>
            </a:r>
            <a:r>
              <a:rPr lang="en-US" b="1" dirty="0" err="1"/>
              <a:t>en</a:t>
            </a:r>
            <a:r>
              <a:rPr lang="en-US" b="1" dirty="0"/>
              <a:t> </a:t>
            </a:r>
            <a:r>
              <a:rPr lang="en-US" b="1" dirty="0" err="1"/>
              <a:t>genot</a:t>
            </a:r>
            <a:r>
              <a:rPr lang="en-US" b="1" dirty="0"/>
              <a:t> van EU-rechten </a:t>
            </a:r>
            <a:r>
              <a:rPr lang="en-US" dirty="0"/>
              <a:t>(Strategie, hoofdstukken 2 &amp; 3)</a:t>
            </a:r>
          </a:p>
          <a:p>
            <a:r>
              <a:rPr lang="en-US" b="1" dirty="0"/>
              <a:t>Fatsoenlijke levenskwaliteit en gelijke kansen voor iedereen </a:t>
            </a:r>
            <a:r>
              <a:rPr lang="en-US" dirty="0"/>
              <a:t>(Strategie, hoofdstukken 4 en 5)</a:t>
            </a:r>
          </a:p>
          <a:p>
            <a:r>
              <a:rPr lang="en-US" b="1" dirty="0"/>
              <a:t>Wereldwijde bevordering van de rechten van personen met een handicap, uitvoering van de strategie en het goede voorbeeld geven </a:t>
            </a:r>
            <a:r>
              <a:rPr lang="en-US" dirty="0"/>
              <a:t>(hoofdstukken 6, 7 en 8 van de strategie)</a:t>
            </a:r>
          </a:p>
          <a:p>
            <a:pPr marL="0" indent="0">
              <a:buNone/>
            </a:pPr>
            <a:endParaRPr lang="en-GB" dirty="0"/>
          </a:p>
        </p:txBody>
      </p:sp>
    </p:spTree>
    <p:extLst>
      <p:ext uri="{BB962C8B-B14F-4D97-AF65-F5344CB8AC3E}">
        <p14:creationId xmlns:p14="http://schemas.microsoft.com/office/powerpoint/2010/main" val="21853175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nvPr>
        </p:nvSpPr>
        <p:spPr/>
        <p:txBody>
          <a:bodyPr/>
          <a:lstStyle/>
          <a:p>
            <a:r>
              <a:rPr lang="en-GB" dirty="0"/>
              <a:t>Kwaliteit van leven en zelfstandig wonen </a:t>
            </a:r>
            <a:endParaRPr lang="fr-BE" dirty="0"/>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nvPr>
        </p:nvSpPr>
        <p:spPr>
          <a:xfrm>
            <a:off x="305463" y="2363489"/>
            <a:ext cx="10515600" cy="3407117"/>
          </a:xfrm>
        </p:spPr>
        <p:txBody>
          <a:bodyPr>
            <a:normAutofit lnSpcReduction="10000"/>
          </a:bodyPr>
          <a:lstStyle/>
          <a:p>
            <a:pPr>
              <a:spcAft>
                <a:spcPts val="1200"/>
              </a:spcAft>
            </a:pPr>
            <a:r>
              <a:rPr lang="en-GB" b="1" dirty="0"/>
              <a:t>Vlaggenschipinitiatief inzake richtsnoeren voor zelfstandig wonen </a:t>
            </a:r>
          </a:p>
          <a:p>
            <a:pPr>
              <a:spcAft>
                <a:spcPts val="1200"/>
              </a:spcAft>
            </a:pPr>
            <a:r>
              <a:rPr lang="en-GB" b="1" dirty="0"/>
              <a:t>Vlaggenschipinitiatief inzake kader voor sociale diensten</a:t>
            </a:r>
          </a:p>
          <a:p>
            <a:pPr>
              <a:spcAft>
                <a:spcPts val="1200"/>
              </a:spcAft>
            </a:pPr>
            <a:r>
              <a:rPr lang="en-GB" b="1" dirty="0"/>
              <a:t>Vlaggenschippakket inzake arbeidsmarktresultaten van </a:t>
            </a:r>
            <a:r>
              <a:rPr lang="en-GB" b="1" dirty="0" err="1"/>
              <a:t>personen</a:t>
            </a:r>
            <a:r>
              <a:rPr lang="en-GB" b="1" dirty="0"/>
              <a:t> met een handicap</a:t>
            </a:r>
          </a:p>
          <a:p>
            <a:pPr marL="0" indent="0">
              <a:buNone/>
            </a:pPr>
            <a:endParaRPr lang="fr-BE" dirty="0"/>
          </a:p>
        </p:txBody>
      </p:sp>
    </p:spTree>
    <p:extLst>
      <p:ext uri="{BB962C8B-B14F-4D97-AF65-F5344CB8AC3E}">
        <p14:creationId xmlns:p14="http://schemas.microsoft.com/office/powerpoint/2010/main" val="34873880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nvPr>
        </p:nvSpPr>
        <p:spPr/>
        <p:txBody>
          <a:bodyPr/>
          <a:lstStyle/>
          <a:p>
            <a:r>
              <a:rPr lang="en-GB" dirty="0"/>
              <a:t>Kwaliteit van leven en zelfstandig wonen </a:t>
            </a:r>
            <a:endParaRPr lang="fr-BE" dirty="0"/>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nvPr>
        </p:nvSpPr>
        <p:spPr/>
        <p:txBody>
          <a:bodyPr>
            <a:normAutofit/>
          </a:bodyPr>
          <a:lstStyle/>
          <a:p>
            <a:r>
              <a:rPr lang="en-US" dirty="0"/>
              <a:t>via de </a:t>
            </a:r>
            <a:r>
              <a:rPr lang="en-US" dirty="0" err="1"/>
              <a:t>versterkte</a:t>
            </a:r>
            <a:r>
              <a:rPr lang="en-US" dirty="0"/>
              <a:t> </a:t>
            </a:r>
            <a:r>
              <a:rPr lang="en-US" dirty="0" err="1"/>
              <a:t>Jongerengarantie</a:t>
            </a:r>
            <a:r>
              <a:rPr lang="en-US" dirty="0"/>
              <a:t> de toenadering tot en de activering van jongeren met een handicap ondersteunen</a:t>
            </a:r>
          </a:p>
          <a:p>
            <a:r>
              <a:rPr lang="en-US" dirty="0" err="1"/>
              <a:t>Actieplan</a:t>
            </a:r>
            <a:r>
              <a:rPr lang="en-US" dirty="0"/>
              <a:t> </a:t>
            </a:r>
            <a:r>
              <a:rPr lang="en-US" dirty="0" err="1"/>
              <a:t>Digitaal</a:t>
            </a:r>
            <a:r>
              <a:rPr lang="en-US" dirty="0"/>
              <a:t> </a:t>
            </a:r>
            <a:r>
              <a:rPr lang="en-US" dirty="0" err="1"/>
              <a:t>Onderwijs</a:t>
            </a:r>
            <a:r>
              <a:rPr lang="en-US" dirty="0"/>
              <a:t> 2021-2027. De </a:t>
            </a:r>
            <a:r>
              <a:rPr lang="en-US" dirty="0" err="1"/>
              <a:t>lidstaten</a:t>
            </a:r>
            <a:r>
              <a:rPr lang="en-US" dirty="0"/>
              <a:t> </a:t>
            </a:r>
            <a:r>
              <a:rPr lang="en-US" dirty="0" err="1"/>
              <a:t>zullen</a:t>
            </a:r>
            <a:r>
              <a:rPr lang="en-US" dirty="0"/>
              <a:t> worden ondersteund bij het aanschaffen van ondersteunende technologieën en bij het aanbieden van een toegankelijke digitale leeromgeving en inhoud.</a:t>
            </a:r>
          </a:p>
          <a:p>
            <a:pPr marL="0" indent="0">
              <a:buNone/>
            </a:pPr>
            <a:endParaRPr lang="fr-BE" dirty="0"/>
          </a:p>
        </p:txBody>
      </p:sp>
    </p:spTree>
    <p:extLst>
      <p:ext uri="{BB962C8B-B14F-4D97-AF65-F5344CB8AC3E}">
        <p14:creationId xmlns:p14="http://schemas.microsoft.com/office/powerpoint/2010/main" val="26851470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nvPr>
        </p:nvSpPr>
        <p:spPr/>
        <p:txBody>
          <a:bodyPr/>
          <a:lstStyle/>
          <a:p>
            <a:r>
              <a:rPr lang="en-GB" dirty="0"/>
              <a:t>Kwaliteit van leven en zelfstandig wonen </a:t>
            </a:r>
            <a:endParaRPr lang="fr-BE" dirty="0"/>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nvPr>
        </p:nvSpPr>
        <p:spPr/>
        <p:txBody>
          <a:bodyPr>
            <a:normAutofit fontScale="92500"/>
          </a:bodyPr>
          <a:lstStyle/>
          <a:p>
            <a:r>
              <a:rPr lang="en-US" dirty="0"/>
              <a:t>de lidstaten ondersteunen bij de uitvoering van de relevante werkgelegenheidsrichtsnoeren via het Europees semester, bij de ontwikkeling van statistische instrumenten en bij de bevordering van de uitwisseling van beste praktijken </a:t>
            </a:r>
          </a:p>
          <a:p>
            <a:r>
              <a:rPr lang="en-US" dirty="0"/>
              <a:t>ervoor zorgen dat de lidstaten de rechten die onder de </a:t>
            </a:r>
            <a:r>
              <a:rPr lang="en-US" dirty="0" err="1"/>
              <a:t>richtlijn</a:t>
            </a:r>
            <a:r>
              <a:rPr lang="en-US" dirty="0"/>
              <a:t> </a:t>
            </a:r>
            <a:r>
              <a:rPr lang="en-US" dirty="0" err="1"/>
              <a:t>Gelijke</a:t>
            </a:r>
            <a:r>
              <a:rPr lang="en-US" dirty="0"/>
              <a:t> </a:t>
            </a:r>
            <a:r>
              <a:rPr lang="en-US" dirty="0" err="1"/>
              <a:t>Behandeling</a:t>
            </a:r>
            <a:r>
              <a:rPr lang="en-US" dirty="0"/>
              <a:t> in arbeid en beroep vallen, strikt toepassen, en in 2021 verslag uitbrengen over de toepassing van de richtlijn</a:t>
            </a:r>
          </a:p>
          <a:p>
            <a:r>
              <a:rPr lang="en-US" b="1" dirty="0"/>
              <a:t>In voorkomend geval, follow-up met een wetgevingsvoorstel, met name om de rol van de instanties voor gelijke kansen te versterken </a:t>
            </a:r>
            <a:endParaRPr lang="en-US" dirty="0"/>
          </a:p>
          <a:p>
            <a:endParaRPr lang="fr-BE" dirty="0"/>
          </a:p>
        </p:txBody>
      </p:sp>
    </p:spTree>
    <p:extLst>
      <p:ext uri="{BB962C8B-B14F-4D97-AF65-F5344CB8AC3E}">
        <p14:creationId xmlns:p14="http://schemas.microsoft.com/office/powerpoint/2010/main" val="23846089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nvPr>
        </p:nvSpPr>
        <p:spPr/>
        <p:txBody>
          <a:bodyPr/>
          <a:lstStyle/>
          <a:p>
            <a:r>
              <a:rPr lang="en-GB" dirty="0"/>
              <a:t>Kwaliteit van leven en zelfstandig wonen </a:t>
            </a:r>
            <a:endParaRPr lang="fr-BE" dirty="0"/>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nvPr>
        </p:nvSpPr>
        <p:spPr/>
        <p:txBody>
          <a:bodyPr>
            <a:normAutofit fontScale="92500"/>
          </a:bodyPr>
          <a:lstStyle/>
          <a:p>
            <a:r>
              <a:rPr lang="en-US" b="1" dirty="0">
                <a:solidFill>
                  <a:srgbClr val="C00000"/>
                </a:solidFill>
              </a:rPr>
              <a:t>2021:</a:t>
            </a:r>
            <a:r>
              <a:rPr lang="en-US" dirty="0"/>
              <a:t> </a:t>
            </a:r>
            <a:r>
              <a:rPr lang="en-US" dirty="0" err="1"/>
              <a:t>actieplan</a:t>
            </a:r>
            <a:r>
              <a:rPr lang="en-US" dirty="0"/>
              <a:t> voor de sociale economie, met onder meer kansen </a:t>
            </a:r>
            <a:r>
              <a:rPr lang="en-US" dirty="0" err="1"/>
              <a:t>voor</a:t>
            </a:r>
            <a:r>
              <a:rPr lang="en-US" dirty="0"/>
              <a:t> </a:t>
            </a:r>
            <a:r>
              <a:rPr lang="en-US" dirty="0" err="1"/>
              <a:t>personen</a:t>
            </a:r>
            <a:r>
              <a:rPr lang="en-US" dirty="0"/>
              <a:t> met een handicap, via sociale ondernemingen met de nadruk op integratie in de open arbeidsmarkt.</a:t>
            </a:r>
          </a:p>
          <a:p>
            <a:r>
              <a:rPr lang="en-US" b="1" dirty="0">
                <a:solidFill>
                  <a:srgbClr val="C00000"/>
                </a:solidFill>
              </a:rPr>
              <a:t>2022:</a:t>
            </a:r>
            <a:r>
              <a:rPr lang="en-US" dirty="0"/>
              <a:t> </a:t>
            </a:r>
            <a:r>
              <a:rPr lang="en-US" dirty="0" err="1"/>
              <a:t>studie</a:t>
            </a:r>
            <a:r>
              <a:rPr lang="en-US" dirty="0"/>
              <a:t> over sociale bescherming en diensten voor personen met een handicap</a:t>
            </a:r>
          </a:p>
          <a:p>
            <a:r>
              <a:rPr lang="en-US" dirty="0"/>
              <a:t>richtsnoeren ter ondersteuning van de lidstaten bij verdere hervormingen van de sociale bescherming die gericht zijn op personen met een handicap en beoordelingskaders voor handicaps, onder meer op verzoek via het instrument voor technische ondersteuning. </a:t>
            </a:r>
            <a:endParaRPr lang="fr-BE" dirty="0"/>
          </a:p>
        </p:txBody>
      </p:sp>
    </p:spTree>
    <p:extLst>
      <p:ext uri="{BB962C8B-B14F-4D97-AF65-F5344CB8AC3E}">
        <p14:creationId xmlns:p14="http://schemas.microsoft.com/office/powerpoint/2010/main" val="34598038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39721A2-A9A7-47CB-A2FB-013146234D1C}"/>
              </a:ext>
            </a:extLst>
          </p:cNvPr>
          <p:cNvSpPr>
            <a:spLocks noGrp="1"/>
          </p:cNvSpPr>
          <p:nvPr>
            <p:ph type="title"/>
          </p:nvPr>
        </p:nvSpPr>
        <p:spPr>
          <a:xfrm>
            <a:off x="2349355" y="2541920"/>
            <a:ext cx="7968537" cy="1325563"/>
          </a:xfrm>
        </p:spPr>
        <p:txBody>
          <a:bodyPr>
            <a:normAutofit/>
          </a:bodyPr>
          <a:lstStyle/>
          <a:p>
            <a:r>
              <a:rPr lang="en-GB" dirty="0"/>
              <a:t>5. </a:t>
            </a:r>
            <a:r>
              <a:rPr lang="en-US" dirty="0"/>
              <a:t>Gelijke toegang en non-discriminatie </a:t>
            </a:r>
            <a:endParaRPr lang="fr-BE" dirty="0"/>
          </a:p>
        </p:txBody>
      </p:sp>
    </p:spTree>
    <p:extLst>
      <p:ext uri="{BB962C8B-B14F-4D97-AF65-F5344CB8AC3E}">
        <p14:creationId xmlns:p14="http://schemas.microsoft.com/office/powerpoint/2010/main" val="15994412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nvPr>
        </p:nvSpPr>
        <p:spPr/>
        <p:txBody>
          <a:bodyPr/>
          <a:lstStyle/>
          <a:p>
            <a:r>
              <a:rPr lang="fr-BE" dirty="0" err="1"/>
              <a:t>Gelijke </a:t>
            </a:r>
            <a:r>
              <a:rPr lang="fr-BE" dirty="0"/>
              <a:t>toegang en non-discriminatie</a:t>
            </a:r>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nvPr>
        </p:nvSpPr>
        <p:spPr/>
        <p:txBody>
          <a:bodyPr>
            <a:normAutofit fontScale="92500" lnSpcReduction="20000"/>
          </a:bodyPr>
          <a:lstStyle/>
          <a:p>
            <a:r>
              <a:rPr lang="en-US" dirty="0"/>
              <a:t>Opleidingsstrategie voor justitieel personeel, met bijzondere aandacht voor de EU-wetgeving inzake handicaps, met inbegrip van het VN-Verdrag (</a:t>
            </a:r>
            <a:r>
              <a:rPr lang="en-US" dirty="0" err="1"/>
              <a:t>lopend</a:t>
            </a:r>
            <a:r>
              <a:rPr lang="en-US" dirty="0"/>
              <a:t>)</a:t>
            </a:r>
          </a:p>
          <a:p>
            <a:r>
              <a:rPr lang="en-US" dirty="0"/>
              <a:t>samenwerken met de lidstaten om het Verdrag van Den Haag van 2000 inzake de internationale bescherming van kwetsbare volwassenen uit te voeren in overeenstemming met het VN-Verdrag</a:t>
            </a:r>
          </a:p>
          <a:p>
            <a:r>
              <a:rPr lang="en-US" dirty="0"/>
              <a:t>Start van een studie over procedurele waarborgen voor kwetsbare volwassenen in strafzaken en beoordeling van de behoefte aan wetgevingsvoorstellen betreffende de ondersteuning en bescherming van kwetsbare volwassenen overeenkomstig de strategie inzake de rechten van slachtoffers</a:t>
            </a:r>
          </a:p>
        </p:txBody>
      </p:sp>
    </p:spTree>
    <p:extLst>
      <p:ext uri="{BB962C8B-B14F-4D97-AF65-F5344CB8AC3E}">
        <p14:creationId xmlns:p14="http://schemas.microsoft.com/office/powerpoint/2010/main" val="23638014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nvPr>
        </p:nvSpPr>
        <p:spPr/>
        <p:txBody>
          <a:bodyPr/>
          <a:lstStyle/>
          <a:p>
            <a:r>
              <a:rPr lang="fr-BE" dirty="0" err="1"/>
              <a:t>Gelijke </a:t>
            </a:r>
            <a:r>
              <a:rPr lang="fr-BE" dirty="0"/>
              <a:t>toegang en non-discriminatie</a:t>
            </a:r>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nvPr>
        </p:nvSpPr>
        <p:spPr/>
        <p:txBody>
          <a:bodyPr>
            <a:normAutofit/>
          </a:bodyPr>
          <a:lstStyle/>
          <a:p>
            <a:r>
              <a:rPr lang="en-US" dirty="0"/>
              <a:t>Richtsnoeren verstrekken aan de lidstaten over de toegang tot de rechter voor personen met een handicap in de EU</a:t>
            </a:r>
          </a:p>
          <a:p>
            <a:r>
              <a:rPr lang="en-US" dirty="0"/>
              <a:t>De lidstaten ondersteunen bij het bevorderen van de participatie van personen met een handicap als beroepsbeoefenaars in het rechtsstelsel, en goede praktijken inzake ondersteunde besluitvorming verzamelen.</a:t>
            </a:r>
          </a:p>
        </p:txBody>
      </p:sp>
    </p:spTree>
    <p:extLst>
      <p:ext uri="{BB962C8B-B14F-4D97-AF65-F5344CB8AC3E}">
        <p14:creationId xmlns:p14="http://schemas.microsoft.com/office/powerpoint/2010/main" val="18676093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nvPr>
        </p:nvSpPr>
        <p:spPr/>
        <p:txBody>
          <a:bodyPr/>
          <a:lstStyle/>
          <a:p>
            <a:r>
              <a:rPr lang="fr-BE" dirty="0" err="1"/>
              <a:t>Gelijke </a:t>
            </a:r>
            <a:r>
              <a:rPr lang="fr-BE" dirty="0"/>
              <a:t>toegang en non-discriminatie</a:t>
            </a:r>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nvPr>
        </p:nvSpPr>
        <p:spPr/>
        <p:txBody>
          <a:bodyPr>
            <a:normAutofit/>
          </a:bodyPr>
          <a:lstStyle/>
          <a:p>
            <a:r>
              <a:rPr lang="en-US" dirty="0"/>
              <a:t>Het </a:t>
            </a:r>
            <a:r>
              <a:rPr lang="en-US" dirty="0" err="1"/>
              <a:t>Europees</a:t>
            </a:r>
            <a:r>
              <a:rPr lang="en-US" dirty="0"/>
              <a:t> </a:t>
            </a:r>
            <a:r>
              <a:rPr lang="en-US" dirty="0" err="1"/>
              <a:t>Schoolsysteem</a:t>
            </a:r>
            <a:r>
              <a:rPr lang="en-US" dirty="0"/>
              <a:t> </a:t>
            </a:r>
            <a:r>
              <a:rPr lang="en-US" dirty="0" err="1"/>
              <a:t>richt</a:t>
            </a:r>
            <a:r>
              <a:rPr lang="en-US" dirty="0"/>
              <a:t> een subwerkgroep "VN-verdrag" op en keurt een actieplan inzake onderwijsondersteuning en inclusief onderwijs goed (lopend)</a:t>
            </a:r>
          </a:p>
          <a:p>
            <a:r>
              <a:rPr lang="en-US" b="1" dirty="0">
                <a:solidFill>
                  <a:srgbClr val="C00000"/>
                </a:solidFill>
              </a:rPr>
              <a:t>2021: </a:t>
            </a:r>
            <a:r>
              <a:rPr lang="en-US" dirty="0"/>
              <a:t>toolkit voor inclusie in onderwijs en opvang voor jonge kinderen, met een specifiek hoofdstuk over kinderen met een handicap</a:t>
            </a:r>
          </a:p>
        </p:txBody>
      </p:sp>
    </p:spTree>
    <p:extLst>
      <p:ext uri="{BB962C8B-B14F-4D97-AF65-F5344CB8AC3E}">
        <p14:creationId xmlns:p14="http://schemas.microsoft.com/office/powerpoint/2010/main" val="11460075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nvPr>
        </p:nvSpPr>
        <p:spPr/>
        <p:txBody>
          <a:bodyPr/>
          <a:lstStyle/>
          <a:p>
            <a:r>
              <a:rPr lang="fr-BE" dirty="0" err="1"/>
              <a:t>Gelijke </a:t>
            </a:r>
            <a:r>
              <a:rPr lang="fr-BE" dirty="0"/>
              <a:t>toegang en non-discriminatie</a:t>
            </a:r>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nvPr>
        </p:nvSpPr>
        <p:spPr/>
        <p:txBody>
          <a:bodyPr>
            <a:normAutofit/>
          </a:bodyPr>
          <a:lstStyle/>
          <a:p>
            <a:r>
              <a:rPr lang="en-US" dirty="0" err="1"/>
              <a:t>de lidstaten </a:t>
            </a:r>
            <a:r>
              <a:rPr lang="en-US" dirty="0"/>
              <a:t>steunen </a:t>
            </a:r>
            <a:r>
              <a:rPr lang="en-US" dirty="0" err="1"/>
              <a:t>bij de </a:t>
            </a:r>
            <a:r>
              <a:rPr lang="en-US" dirty="0"/>
              <a:t>verdere ontwikkeling van lerarenopleidingen om de tekorten aan leraren in het bijzonder onderwijs aan te pakken en alle onderwijsgevenden in staat te stellen met diversiteit in de klas om te gaan en inclusief onderwijs te ontwikkelen</a:t>
            </a:r>
          </a:p>
          <a:p>
            <a:r>
              <a:rPr lang="en-US" dirty="0"/>
              <a:t>Uitvoering van het actieplan Onderwijsondersteuning </a:t>
            </a:r>
            <a:r>
              <a:rPr lang="en-US" dirty="0" err="1"/>
              <a:t>en</a:t>
            </a:r>
            <a:r>
              <a:rPr lang="en-US" dirty="0"/>
              <a:t> </a:t>
            </a:r>
            <a:r>
              <a:rPr lang="en-US" dirty="0" err="1"/>
              <a:t>Inclusief</a:t>
            </a:r>
            <a:r>
              <a:rPr lang="en-US" dirty="0"/>
              <a:t> </a:t>
            </a:r>
            <a:r>
              <a:rPr lang="en-US" dirty="0" err="1"/>
              <a:t>Onderwijs</a:t>
            </a:r>
            <a:r>
              <a:rPr lang="en-US" dirty="0"/>
              <a:t> in </a:t>
            </a:r>
            <a:r>
              <a:rPr lang="en-US" dirty="0" err="1"/>
              <a:t>Europese</a:t>
            </a:r>
            <a:r>
              <a:rPr lang="en-US" dirty="0"/>
              <a:t> scholen</a:t>
            </a:r>
          </a:p>
        </p:txBody>
      </p:sp>
    </p:spTree>
    <p:extLst>
      <p:ext uri="{BB962C8B-B14F-4D97-AF65-F5344CB8AC3E}">
        <p14:creationId xmlns:p14="http://schemas.microsoft.com/office/powerpoint/2010/main" val="19411264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nvPr>
        </p:nvSpPr>
        <p:spPr/>
        <p:txBody>
          <a:bodyPr/>
          <a:lstStyle/>
          <a:p>
            <a:r>
              <a:rPr lang="fr-BE" dirty="0" err="1"/>
              <a:t>Gelijke </a:t>
            </a:r>
            <a:r>
              <a:rPr lang="fr-BE" dirty="0"/>
              <a:t>toegang en non-discriminatie</a:t>
            </a:r>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nvPr>
        </p:nvSpPr>
        <p:spPr>
          <a:xfrm>
            <a:off x="305463" y="2363488"/>
            <a:ext cx="10515600" cy="2492717"/>
          </a:xfrm>
        </p:spPr>
        <p:txBody>
          <a:bodyPr>
            <a:normAutofit fontScale="92500" lnSpcReduction="10000"/>
          </a:bodyPr>
          <a:lstStyle/>
          <a:p>
            <a:r>
              <a:rPr lang="en-US" dirty="0" err="1"/>
              <a:t>Evaluatie</a:t>
            </a:r>
            <a:r>
              <a:rPr lang="en-US" dirty="0"/>
              <a:t> van </a:t>
            </a:r>
            <a:r>
              <a:rPr lang="en-US" b="1" dirty="0" err="1"/>
              <a:t>Richtlijn</a:t>
            </a:r>
            <a:r>
              <a:rPr lang="en-US" b="1" dirty="0"/>
              <a:t> 2011/24/EU betreffende de rechten van patiënten bij </a:t>
            </a:r>
            <a:r>
              <a:rPr lang="en-US" b="1" dirty="0" err="1"/>
              <a:t>grensoverschrijdende</a:t>
            </a:r>
            <a:r>
              <a:rPr lang="en-US" b="1" dirty="0"/>
              <a:t> </a:t>
            </a:r>
            <a:r>
              <a:rPr lang="en-US" b="1" dirty="0" err="1"/>
              <a:t>gezondheidszorg</a:t>
            </a:r>
            <a:r>
              <a:rPr lang="en-US" dirty="0"/>
              <a:t>. Nagaan in welke gevallen de lidstaten ervoor hebben gekozen de verblijfs- en reiskosten of de extra kosten die personen met een handicap hebben gemaakt om grensoverschrijdende gezondheidszorg te beoordelen, terug te betalen. </a:t>
            </a:r>
          </a:p>
        </p:txBody>
      </p:sp>
    </p:spTree>
    <p:extLst>
      <p:ext uri="{BB962C8B-B14F-4D97-AF65-F5344CB8AC3E}">
        <p14:creationId xmlns:p14="http://schemas.microsoft.com/office/powerpoint/2010/main" val="1545076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2FB35-CF56-4501-A65C-A3575648792A}"/>
              </a:ext>
            </a:extLst>
          </p:cNvPr>
          <p:cNvSpPr>
            <a:spLocks noGrp="1"/>
          </p:cNvSpPr>
          <p:nvPr>
            <p:ph type="title"/>
          </p:nvPr>
        </p:nvSpPr>
        <p:spPr/>
        <p:txBody>
          <a:bodyPr/>
          <a:lstStyle/>
          <a:p>
            <a:r>
              <a:rPr lang="en-GB" dirty="0"/>
              <a:t>Agenda</a:t>
            </a:r>
          </a:p>
        </p:txBody>
      </p:sp>
      <p:sp>
        <p:nvSpPr>
          <p:cNvPr id="3" name="Content Placeholder 2">
            <a:extLst>
              <a:ext uri="{FF2B5EF4-FFF2-40B4-BE49-F238E27FC236}">
                <a16:creationId xmlns:a16="http://schemas.microsoft.com/office/drawing/2014/main" id="{6A4DA57A-43F0-4CC4-A82A-A9E120B9DB78}"/>
              </a:ext>
            </a:extLst>
          </p:cNvPr>
          <p:cNvSpPr>
            <a:spLocks noGrp="1"/>
          </p:cNvSpPr>
          <p:nvPr>
            <p:ph idx="1"/>
          </p:nvPr>
        </p:nvSpPr>
        <p:spPr>
          <a:xfrm>
            <a:off x="342202" y="1532238"/>
            <a:ext cx="11507596" cy="852616"/>
          </a:xfrm>
        </p:spPr>
        <p:txBody>
          <a:bodyPr>
            <a:normAutofit/>
          </a:bodyPr>
          <a:lstStyle/>
          <a:p>
            <a:pPr marL="0" indent="0">
              <a:buNone/>
            </a:pPr>
            <a:r>
              <a:rPr lang="en-US" b="1" dirty="0"/>
              <a:t>11.10 – 11.25 </a:t>
            </a:r>
            <a:r>
              <a:rPr lang="en-US" b="1" dirty="0" err="1"/>
              <a:t>uur</a:t>
            </a:r>
            <a:r>
              <a:rPr lang="en-US" b="1" dirty="0"/>
              <a:t> </a:t>
            </a:r>
            <a:r>
              <a:rPr lang="en-US" b="1" dirty="0" err="1"/>
              <a:t>Koffiepauze</a:t>
            </a:r>
            <a:endParaRPr lang="en-US" b="1" dirty="0"/>
          </a:p>
          <a:p>
            <a:pPr marL="0" indent="0">
              <a:buNone/>
            </a:pPr>
            <a:endParaRPr lang="en-GB" dirty="0"/>
          </a:p>
        </p:txBody>
      </p:sp>
      <p:pic>
        <p:nvPicPr>
          <p:cNvPr id="7" name="Picture 6">
            <a:extLst>
              <a:ext uri="{FF2B5EF4-FFF2-40B4-BE49-F238E27FC236}">
                <a16:creationId xmlns:a16="http://schemas.microsoft.com/office/drawing/2014/main" id="{4F26C09A-7B6C-47ED-A2F1-740F139BCF32}"/>
              </a:ext>
            </a:extLst>
          </p:cNvPr>
          <p:cNvPicPr>
            <a:picLocks noChangeAspect="1"/>
          </p:cNvPicPr>
          <p:nvPr/>
        </p:nvPicPr>
        <p:blipFill>
          <a:blip r:embed="rId2"/>
          <a:stretch>
            <a:fillRect/>
          </a:stretch>
        </p:blipFill>
        <p:spPr>
          <a:xfrm>
            <a:off x="3938052" y="2199502"/>
            <a:ext cx="6883011" cy="4176583"/>
          </a:xfrm>
          <a:prstGeom prst="rect">
            <a:avLst/>
          </a:prstGeom>
        </p:spPr>
      </p:pic>
      <p:sp>
        <p:nvSpPr>
          <p:cNvPr id="8" name="Content Placeholder 2">
            <a:extLst>
              <a:ext uri="{FF2B5EF4-FFF2-40B4-BE49-F238E27FC236}">
                <a16:creationId xmlns:a16="http://schemas.microsoft.com/office/drawing/2014/main" id="{DB5FFC44-01B5-49A5-AAC0-49197699D531}"/>
              </a:ext>
            </a:extLst>
          </p:cNvPr>
          <p:cNvSpPr txBox="1">
            <a:spLocks/>
          </p:cNvSpPr>
          <p:nvPr/>
        </p:nvSpPr>
        <p:spPr>
          <a:xfrm>
            <a:off x="754094" y="2792243"/>
            <a:ext cx="3108357" cy="210103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err="1"/>
              <a:t>Ooit</a:t>
            </a:r>
            <a:r>
              <a:rPr lang="en-US" dirty="0"/>
              <a:t> zag </a:t>
            </a:r>
            <a:r>
              <a:rPr lang="en-US" dirty="0" err="1"/>
              <a:t>dat</a:t>
            </a:r>
            <a:r>
              <a:rPr lang="en-US" dirty="0"/>
              <a:t> </a:t>
            </a:r>
            <a:r>
              <a:rPr lang="en-US" dirty="0" err="1"/>
              <a:t>er</a:t>
            </a:r>
            <a:r>
              <a:rPr lang="en-US" dirty="0"/>
              <a:t> zo </a:t>
            </a:r>
            <a:r>
              <a:rPr lang="en-US" dirty="0" err="1"/>
              <a:t>uit</a:t>
            </a:r>
            <a:r>
              <a:rPr lang="en-US" dirty="0"/>
              <a:t> …</a:t>
            </a:r>
          </a:p>
          <a:p>
            <a:pPr marL="0" indent="0">
              <a:buFont typeface="Arial" panose="020B0604020202020204" pitchFamily="34" charset="0"/>
              <a:buNone/>
            </a:pPr>
            <a:endParaRPr lang="en-GB" dirty="0"/>
          </a:p>
        </p:txBody>
      </p:sp>
    </p:spTree>
    <p:extLst>
      <p:ext uri="{BB962C8B-B14F-4D97-AF65-F5344CB8AC3E}">
        <p14:creationId xmlns:p14="http://schemas.microsoft.com/office/powerpoint/2010/main" val="4205747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nvPr>
        </p:nvSpPr>
        <p:spPr/>
        <p:txBody>
          <a:bodyPr/>
          <a:lstStyle/>
          <a:p>
            <a:r>
              <a:rPr lang="fr-BE" dirty="0" err="1"/>
              <a:t>Gelijke </a:t>
            </a:r>
            <a:r>
              <a:rPr lang="fr-BE" dirty="0"/>
              <a:t>toegang en non-discriminatie</a:t>
            </a:r>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nvPr>
        </p:nvSpPr>
        <p:spPr>
          <a:xfrm>
            <a:off x="305462" y="1819791"/>
            <a:ext cx="11161607" cy="4351338"/>
          </a:xfrm>
        </p:spPr>
        <p:txBody>
          <a:bodyPr>
            <a:normAutofit fontScale="92500"/>
          </a:bodyPr>
          <a:lstStyle/>
          <a:p>
            <a:r>
              <a:rPr lang="en-US" dirty="0" err="1"/>
              <a:t>Aanpakken</a:t>
            </a:r>
            <a:r>
              <a:rPr lang="en-US" dirty="0"/>
              <a:t> van </a:t>
            </a:r>
            <a:r>
              <a:rPr lang="en-US" dirty="0" err="1"/>
              <a:t>specifieke</a:t>
            </a:r>
            <a:r>
              <a:rPr lang="en-US" dirty="0"/>
              <a:t> ongelijkheden voor personen met een handicap bij de toegang tot kankerpreventie, vroegtijdige opsporing en </a:t>
            </a:r>
            <a:r>
              <a:rPr lang="en-US" dirty="0" err="1"/>
              <a:t>zorg</a:t>
            </a:r>
            <a:r>
              <a:rPr lang="en-US" dirty="0"/>
              <a:t> door middel van specifieke acties die zijn vastgesteld via het register van ongelijkheden in het kader van het "</a:t>
            </a:r>
            <a:r>
              <a:rPr lang="en-US" b="1" dirty="0"/>
              <a:t>Europa </a:t>
            </a:r>
            <a:r>
              <a:rPr lang="en-US" b="1" dirty="0" err="1"/>
              <a:t>verslaat</a:t>
            </a:r>
            <a:r>
              <a:rPr lang="en-US" b="1" dirty="0"/>
              <a:t> </a:t>
            </a:r>
            <a:r>
              <a:rPr lang="en-US" b="1" dirty="0" err="1"/>
              <a:t>kanker</a:t>
            </a:r>
            <a:r>
              <a:rPr lang="en-US" b="1" dirty="0"/>
              <a:t> plan"</a:t>
            </a:r>
            <a:r>
              <a:rPr lang="en-US" dirty="0"/>
              <a:t>.</a:t>
            </a:r>
          </a:p>
          <a:p>
            <a:r>
              <a:rPr lang="en-US" dirty="0"/>
              <a:t>ernaar streven cultureel erfgoed en alle kunst toegankelijk te maken </a:t>
            </a:r>
            <a:r>
              <a:rPr lang="en-US" dirty="0" err="1"/>
              <a:t>voor</a:t>
            </a:r>
            <a:r>
              <a:rPr lang="en-US" dirty="0"/>
              <a:t> </a:t>
            </a:r>
            <a:r>
              <a:rPr lang="en-US" dirty="0" err="1"/>
              <a:t>personen</a:t>
            </a:r>
            <a:r>
              <a:rPr lang="en-US" dirty="0"/>
              <a:t> met </a:t>
            </a:r>
            <a:r>
              <a:rPr lang="en-US" dirty="0" err="1"/>
              <a:t>een</a:t>
            </a:r>
            <a:r>
              <a:rPr lang="en-US" dirty="0"/>
              <a:t> handicap, met steun van EU-financiering zoals het </a:t>
            </a:r>
            <a:r>
              <a:rPr lang="en-US" dirty="0" err="1"/>
              <a:t>programma</a:t>
            </a:r>
            <a:r>
              <a:rPr lang="en-US" dirty="0"/>
              <a:t> Creatief Europa.</a:t>
            </a:r>
          </a:p>
          <a:p>
            <a:r>
              <a:rPr lang="en-US" dirty="0"/>
              <a:t>de beschikbaarheid van gedrukte werken voor personen met een handicap beoordelen, rekening houdend met de bestaande EU-wetgeving</a:t>
            </a:r>
          </a:p>
        </p:txBody>
      </p:sp>
    </p:spTree>
    <p:extLst>
      <p:ext uri="{BB962C8B-B14F-4D97-AF65-F5344CB8AC3E}">
        <p14:creationId xmlns:p14="http://schemas.microsoft.com/office/powerpoint/2010/main" val="41136922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nvPr>
        </p:nvSpPr>
        <p:spPr/>
        <p:txBody>
          <a:bodyPr/>
          <a:lstStyle/>
          <a:p>
            <a:r>
              <a:rPr lang="fr-BE" dirty="0" err="1"/>
              <a:t>Gelijke </a:t>
            </a:r>
            <a:r>
              <a:rPr lang="fr-BE" dirty="0"/>
              <a:t>toegang en non-discriminatie</a:t>
            </a:r>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nvPr>
        </p:nvSpPr>
        <p:spPr>
          <a:xfrm>
            <a:off x="305462" y="1819791"/>
            <a:ext cx="11161607" cy="4351338"/>
          </a:xfrm>
        </p:spPr>
        <p:txBody>
          <a:bodyPr>
            <a:normAutofit/>
          </a:bodyPr>
          <a:lstStyle/>
          <a:p>
            <a:r>
              <a:rPr lang="en-US" dirty="0" err="1"/>
              <a:t>Studie</a:t>
            </a:r>
            <a:r>
              <a:rPr lang="en-US" dirty="0"/>
              <a:t> ter evaluatie van de uitvoering van artikel 30 van het VN-Verdrag, teneinde de lidstaten te ondersteunen in hun beleid om de participatie van en steun aan personen met een handicap in sport, cultuur en vrijetijdsbesteding te vergroten</a:t>
            </a:r>
          </a:p>
          <a:p>
            <a:r>
              <a:rPr lang="en-US" dirty="0"/>
              <a:t>de ontwikkeling van toegankelijk toerisme bevorderen, met name door steden via de prijs "Europese hoofdstad van slim </a:t>
            </a:r>
            <a:r>
              <a:rPr lang="en-US" dirty="0" err="1"/>
              <a:t>toerisme</a:t>
            </a:r>
            <a:r>
              <a:rPr lang="en-US" dirty="0"/>
              <a:t>”</a:t>
            </a:r>
          </a:p>
        </p:txBody>
      </p:sp>
    </p:spTree>
    <p:extLst>
      <p:ext uri="{BB962C8B-B14F-4D97-AF65-F5344CB8AC3E}">
        <p14:creationId xmlns:p14="http://schemas.microsoft.com/office/powerpoint/2010/main" val="2778961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nvPr>
        </p:nvSpPr>
        <p:spPr/>
        <p:txBody>
          <a:bodyPr/>
          <a:lstStyle/>
          <a:p>
            <a:r>
              <a:rPr lang="fr-BE" dirty="0" err="1"/>
              <a:t>Gelijke </a:t>
            </a:r>
            <a:r>
              <a:rPr lang="fr-BE" dirty="0"/>
              <a:t>toegang en non-discriminatie</a:t>
            </a:r>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nvPr>
        </p:nvSpPr>
        <p:spPr>
          <a:xfrm>
            <a:off x="305462" y="1819791"/>
            <a:ext cx="11161607" cy="4351338"/>
          </a:xfrm>
        </p:spPr>
        <p:txBody>
          <a:bodyPr>
            <a:normAutofit/>
          </a:bodyPr>
          <a:lstStyle/>
          <a:p>
            <a:r>
              <a:rPr lang="en-US" dirty="0"/>
              <a:t>Steun voor personen met een handicap in het kader van het Fonds voor asiel, migratie en integratie (AMIF)</a:t>
            </a:r>
          </a:p>
          <a:p>
            <a:r>
              <a:rPr lang="en-US" b="1" dirty="0" err="1">
                <a:solidFill>
                  <a:srgbClr val="C00000"/>
                </a:solidFill>
              </a:rPr>
              <a:t>Tegen</a:t>
            </a:r>
            <a:r>
              <a:rPr lang="en-US" b="1" dirty="0">
                <a:solidFill>
                  <a:srgbClr val="C00000"/>
                </a:solidFill>
              </a:rPr>
              <a:t> 2024:</a:t>
            </a:r>
            <a:r>
              <a:rPr lang="en-US" dirty="0"/>
              <a:t> richtsnoeren voor de lidstaten </a:t>
            </a:r>
            <a:r>
              <a:rPr lang="en-US" dirty="0" err="1"/>
              <a:t>en</a:t>
            </a:r>
            <a:r>
              <a:rPr lang="en-US" dirty="0"/>
              <a:t> </a:t>
            </a:r>
            <a:r>
              <a:rPr lang="en-US" dirty="0" err="1"/>
              <a:t>beroepsbeoefenaars</a:t>
            </a:r>
            <a:r>
              <a:rPr lang="en-US" dirty="0"/>
              <a:t>, waaronder politiefunctionarissen, over betere ondersteuning van slachtoffers van geweld die </a:t>
            </a:r>
            <a:r>
              <a:rPr lang="en-US" dirty="0" err="1"/>
              <a:t>persoon</a:t>
            </a:r>
            <a:r>
              <a:rPr lang="en-US" dirty="0"/>
              <a:t> met een handicap zijn</a:t>
            </a:r>
          </a:p>
          <a:p>
            <a:r>
              <a:rPr lang="en-US" dirty="0"/>
              <a:t>het Bureau voor de grondrechten verzoeken de situatie van </a:t>
            </a:r>
            <a:r>
              <a:rPr lang="en-US" dirty="0" err="1"/>
              <a:t>personen</a:t>
            </a:r>
            <a:r>
              <a:rPr lang="en-US" dirty="0"/>
              <a:t> met </a:t>
            </a:r>
            <a:r>
              <a:rPr lang="en-US" dirty="0" err="1"/>
              <a:t>een</a:t>
            </a:r>
            <a:r>
              <a:rPr lang="en-US" dirty="0"/>
              <a:t> handicap die in instellingen wonen, te onderzoeken met betrekking tot geweld, misbruik en foltering.</a:t>
            </a:r>
          </a:p>
        </p:txBody>
      </p:sp>
    </p:spTree>
    <p:extLst>
      <p:ext uri="{BB962C8B-B14F-4D97-AF65-F5344CB8AC3E}">
        <p14:creationId xmlns:p14="http://schemas.microsoft.com/office/powerpoint/2010/main" val="39957948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39721A2-A9A7-47CB-A2FB-013146234D1C}"/>
              </a:ext>
            </a:extLst>
          </p:cNvPr>
          <p:cNvSpPr>
            <a:spLocks noGrp="1"/>
          </p:cNvSpPr>
          <p:nvPr>
            <p:ph type="title"/>
          </p:nvPr>
        </p:nvSpPr>
        <p:spPr>
          <a:xfrm>
            <a:off x="2349355" y="2541920"/>
            <a:ext cx="7968537" cy="1325563"/>
          </a:xfrm>
        </p:spPr>
        <p:txBody>
          <a:bodyPr>
            <a:normAutofit fontScale="90000"/>
          </a:bodyPr>
          <a:lstStyle/>
          <a:p>
            <a:r>
              <a:rPr lang="en-GB" dirty="0"/>
              <a:t>6. </a:t>
            </a:r>
            <a:r>
              <a:rPr lang="en-US" dirty="0"/>
              <a:t>Bevordering van de rechten van personen met een handicap in de gehele wereld </a:t>
            </a:r>
            <a:endParaRPr lang="fr-BE" dirty="0"/>
          </a:p>
        </p:txBody>
      </p:sp>
    </p:spTree>
    <p:extLst>
      <p:ext uri="{BB962C8B-B14F-4D97-AF65-F5344CB8AC3E}">
        <p14:creationId xmlns:p14="http://schemas.microsoft.com/office/powerpoint/2010/main" val="8539098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nvPr>
        </p:nvSpPr>
        <p:spPr/>
        <p:txBody>
          <a:bodyPr/>
          <a:lstStyle/>
          <a:p>
            <a:r>
              <a:rPr lang="fr-BE" dirty="0" err="1"/>
              <a:t>Wereldwijde bevordering van rechten </a:t>
            </a:r>
            <a:endParaRPr lang="fr-BE" dirty="0"/>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nvPr>
        </p:nvSpPr>
        <p:spPr>
          <a:xfrm>
            <a:off x="305462" y="1819791"/>
            <a:ext cx="11161607" cy="4351338"/>
          </a:xfrm>
        </p:spPr>
        <p:txBody>
          <a:bodyPr>
            <a:normAutofit/>
          </a:bodyPr>
          <a:lstStyle/>
          <a:p>
            <a:r>
              <a:rPr lang="en-US" dirty="0"/>
              <a:t>De EU zal haar gegevensverzameling over personen met een handicap in het kader van door de EU gefinancierde humanitaire hulp versterken, bijvoorbeeld door het gebruik van de Washington Short Set of Questions te bevorderen</a:t>
            </a:r>
          </a:p>
          <a:p>
            <a:r>
              <a:rPr lang="en-US" dirty="0"/>
              <a:t>Bij de herziening van de verordening </a:t>
            </a:r>
            <a:r>
              <a:rPr lang="en-US" dirty="0" err="1"/>
              <a:t>inzake</a:t>
            </a:r>
            <a:r>
              <a:rPr lang="en-US" dirty="0"/>
              <a:t> de </a:t>
            </a:r>
            <a:r>
              <a:rPr lang="en-US" dirty="0" err="1"/>
              <a:t>algemene</a:t>
            </a:r>
            <a:r>
              <a:rPr lang="en-US" dirty="0"/>
              <a:t> </a:t>
            </a:r>
            <a:r>
              <a:rPr lang="en-US" dirty="0" err="1"/>
              <a:t>tariefpreferenties</a:t>
            </a:r>
            <a:r>
              <a:rPr lang="en-US" dirty="0"/>
              <a:t> van de EU zal </a:t>
            </a:r>
            <a:r>
              <a:rPr lang="en-US" dirty="0" err="1"/>
              <a:t>een</a:t>
            </a:r>
            <a:r>
              <a:rPr lang="en-US" dirty="0"/>
              <a:t> verwijzing naar het VN-Verdrag worden opgenomen om de naleving ervan door de betrokken handelspartners te stimuleren.</a:t>
            </a:r>
          </a:p>
        </p:txBody>
      </p:sp>
    </p:spTree>
    <p:extLst>
      <p:ext uri="{BB962C8B-B14F-4D97-AF65-F5344CB8AC3E}">
        <p14:creationId xmlns:p14="http://schemas.microsoft.com/office/powerpoint/2010/main" val="13731637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nvPr>
        </p:nvSpPr>
        <p:spPr/>
        <p:txBody>
          <a:bodyPr/>
          <a:lstStyle/>
          <a:p>
            <a:r>
              <a:rPr lang="fr-BE" dirty="0" err="1"/>
              <a:t>Wereldwijde bevordering van rechten </a:t>
            </a:r>
            <a:endParaRPr lang="fr-BE" dirty="0"/>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nvPr>
        </p:nvSpPr>
        <p:spPr>
          <a:xfrm>
            <a:off x="305462" y="1819791"/>
            <a:ext cx="11161607" cy="4351338"/>
          </a:xfrm>
        </p:spPr>
        <p:txBody>
          <a:bodyPr>
            <a:normAutofit/>
          </a:bodyPr>
          <a:lstStyle/>
          <a:p>
            <a:r>
              <a:rPr lang="en-US" b="1" dirty="0">
                <a:solidFill>
                  <a:srgbClr val="C00000"/>
                </a:solidFill>
              </a:rPr>
              <a:t>2021:</a:t>
            </a:r>
            <a:r>
              <a:rPr lang="en-US" dirty="0"/>
              <a:t> </a:t>
            </a:r>
            <a:r>
              <a:rPr lang="en-US" dirty="0" err="1"/>
              <a:t>bijwerken</a:t>
            </a:r>
            <a:r>
              <a:rPr lang="en-US" dirty="0"/>
              <a:t> van de toolbox over de “op rechten gebaseerde aanpak, die alle mensenrechten </a:t>
            </a:r>
            <a:r>
              <a:rPr lang="en-US" dirty="0" err="1"/>
              <a:t>voor</a:t>
            </a:r>
            <a:r>
              <a:rPr lang="en-US" dirty="0"/>
              <a:t> </a:t>
            </a:r>
            <a:r>
              <a:rPr lang="en-US" dirty="0" err="1"/>
              <a:t>Europese</a:t>
            </a:r>
            <a:r>
              <a:rPr lang="en-US" dirty="0"/>
              <a:t> </a:t>
            </a:r>
            <a:r>
              <a:rPr lang="en-US" dirty="0" err="1"/>
              <a:t>ontwikkelingssamenwerking</a:t>
            </a:r>
            <a:r>
              <a:rPr lang="en-US" dirty="0"/>
              <a:t> </a:t>
            </a:r>
            <a:r>
              <a:rPr lang="en-US" dirty="0" err="1"/>
              <a:t>omvat</a:t>
            </a:r>
            <a:r>
              <a:rPr lang="en-US" dirty="0"/>
              <a:t>”</a:t>
            </a:r>
          </a:p>
          <a:p>
            <a:r>
              <a:rPr lang="en-US" dirty="0"/>
              <a:t>Systematisch gebruik maken van de handicap-marker van de Commissie voor ontwikkelingsbijstand (DAC) van de OESO om handicap-</a:t>
            </a:r>
            <a:r>
              <a:rPr lang="en-US" dirty="0" err="1"/>
              <a:t>inclusieve</a:t>
            </a:r>
            <a:r>
              <a:rPr lang="en-US" dirty="0"/>
              <a:t> </a:t>
            </a:r>
            <a:r>
              <a:rPr lang="en-US" dirty="0" err="1"/>
              <a:t>investeringen</a:t>
            </a:r>
            <a:r>
              <a:rPr lang="en-US" dirty="0"/>
              <a:t> </a:t>
            </a:r>
            <a:r>
              <a:rPr lang="en-US" dirty="0" err="1"/>
              <a:t>te</a:t>
            </a:r>
            <a:r>
              <a:rPr lang="en-US" dirty="0"/>
              <a:t> traceren voor een gerichte monitoring van de EU-financiering</a:t>
            </a:r>
          </a:p>
          <a:p>
            <a:r>
              <a:rPr lang="en-US" dirty="0"/>
              <a:t>samen met de lidstaten technische bijstand verlenen aan de overheidsdiensten van de partnerlanden via hun </a:t>
            </a:r>
            <a:r>
              <a:rPr lang="en-US" dirty="0" err="1"/>
              <a:t>programma's </a:t>
            </a:r>
            <a:r>
              <a:rPr lang="en-US" dirty="0"/>
              <a:t>en faciliteiten</a:t>
            </a:r>
          </a:p>
        </p:txBody>
      </p:sp>
    </p:spTree>
    <p:extLst>
      <p:ext uri="{BB962C8B-B14F-4D97-AF65-F5344CB8AC3E}">
        <p14:creationId xmlns:p14="http://schemas.microsoft.com/office/powerpoint/2010/main" val="36331822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39721A2-A9A7-47CB-A2FB-013146234D1C}"/>
              </a:ext>
            </a:extLst>
          </p:cNvPr>
          <p:cNvSpPr>
            <a:spLocks noGrp="1"/>
          </p:cNvSpPr>
          <p:nvPr>
            <p:ph type="title"/>
          </p:nvPr>
        </p:nvSpPr>
        <p:spPr>
          <a:xfrm>
            <a:off x="2349355" y="2541920"/>
            <a:ext cx="7968537" cy="1325563"/>
          </a:xfrm>
        </p:spPr>
        <p:txBody>
          <a:bodyPr>
            <a:normAutofit/>
          </a:bodyPr>
          <a:lstStyle/>
          <a:p>
            <a:r>
              <a:rPr lang="en-GB" dirty="0"/>
              <a:t>7. </a:t>
            </a:r>
            <a:r>
              <a:rPr lang="en-US" dirty="0"/>
              <a:t>Efficiënte uitvoering van de strategie </a:t>
            </a:r>
            <a:endParaRPr lang="fr-BE" dirty="0"/>
          </a:p>
        </p:txBody>
      </p:sp>
    </p:spTree>
    <p:extLst>
      <p:ext uri="{BB962C8B-B14F-4D97-AF65-F5344CB8AC3E}">
        <p14:creationId xmlns:p14="http://schemas.microsoft.com/office/powerpoint/2010/main" val="1026255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nvPr>
        </p:nvSpPr>
        <p:spPr/>
        <p:txBody>
          <a:bodyPr/>
          <a:lstStyle/>
          <a:p>
            <a:r>
              <a:rPr lang="fr-BE" dirty="0" err="1"/>
              <a:t>Efficiënt uitvoeren van de strategie </a:t>
            </a:r>
            <a:endParaRPr lang="fr-BE" dirty="0"/>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nvPr>
        </p:nvSpPr>
        <p:spPr>
          <a:xfrm>
            <a:off x="305463" y="1779373"/>
            <a:ext cx="11161607" cy="4188941"/>
          </a:xfrm>
        </p:spPr>
        <p:txBody>
          <a:bodyPr>
            <a:normAutofit lnSpcReduction="10000"/>
          </a:bodyPr>
          <a:lstStyle/>
          <a:p>
            <a:r>
              <a:rPr lang="en-US" b="1" dirty="0"/>
              <a:t>Vlaggenschipinitiatief </a:t>
            </a:r>
            <a:r>
              <a:rPr lang="en-US" b="1" dirty="0" err="1"/>
              <a:t>inzake</a:t>
            </a:r>
            <a:r>
              <a:rPr lang="en-US" b="1" dirty="0"/>
              <a:t> het </a:t>
            </a:r>
            <a:r>
              <a:rPr lang="en-US" b="1" dirty="0" err="1"/>
              <a:t>Handicapplatform</a:t>
            </a:r>
            <a:r>
              <a:rPr lang="en-US" b="1" dirty="0"/>
              <a:t> (ter vervanging van de Groep op hoog niveau)</a:t>
            </a:r>
          </a:p>
          <a:p>
            <a:r>
              <a:rPr lang="en-US" dirty="0" err="1"/>
              <a:t>Oproep</a:t>
            </a:r>
            <a:r>
              <a:rPr lang="en-US" dirty="0"/>
              <a:t> </a:t>
            </a:r>
            <a:r>
              <a:rPr lang="en-US" dirty="0" err="1"/>
              <a:t>aan</a:t>
            </a:r>
            <a:r>
              <a:rPr lang="en-US" dirty="0"/>
              <a:t> alle instellingen en organen, agentschappen en delegaties van de EU om </a:t>
            </a:r>
            <a:r>
              <a:rPr lang="en-US" dirty="0" err="1"/>
              <a:t>handicapcoördinatoren</a:t>
            </a:r>
            <a:r>
              <a:rPr lang="en-US" dirty="0"/>
              <a:t> </a:t>
            </a:r>
            <a:r>
              <a:rPr lang="en-US" dirty="0" err="1"/>
              <a:t>aan</a:t>
            </a:r>
            <a:r>
              <a:rPr lang="en-US" dirty="0"/>
              <a:t> </a:t>
            </a:r>
            <a:r>
              <a:rPr lang="en-US" dirty="0" err="1"/>
              <a:t>te</a:t>
            </a:r>
            <a:r>
              <a:rPr lang="en-US" dirty="0"/>
              <a:t> </a:t>
            </a:r>
            <a:r>
              <a:rPr lang="en-US" dirty="0" err="1"/>
              <a:t>wijzen</a:t>
            </a:r>
            <a:r>
              <a:rPr lang="en-US" dirty="0"/>
              <a:t> voor hun instellingen en voor </a:t>
            </a:r>
            <a:r>
              <a:rPr lang="en-US" dirty="0" err="1"/>
              <a:t>hun</a:t>
            </a:r>
            <a:r>
              <a:rPr lang="en-US" dirty="0"/>
              <a:t> </a:t>
            </a:r>
            <a:r>
              <a:rPr lang="en-US" dirty="0" err="1"/>
              <a:t>handicapstrategieën</a:t>
            </a:r>
            <a:endParaRPr lang="en-US" dirty="0"/>
          </a:p>
          <a:p>
            <a:r>
              <a:rPr lang="en-US" dirty="0" err="1"/>
              <a:t>Organiseren</a:t>
            </a:r>
            <a:r>
              <a:rPr lang="en-US" dirty="0"/>
              <a:t> van regelmatige bijeenkomsten op hoog niveau van het Europees Parlement, de Raad, de Commissie en de EDEO, met deelneming van representatieve </a:t>
            </a:r>
            <a:r>
              <a:rPr lang="en-US" dirty="0" err="1"/>
              <a:t>organisaties</a:t>
            </a:r>
            <a:r>
              <a:rPr lang="en-US" dirty="0"/>
              <a:t> van personen met een handicap;</a:t>
            </a:r>
          </a:p>
          <a:p>
            <a:pPr marL="0" indent="0">
              <a:buNone/>
            </a:pPr>
            <a:endParaRPr lang="en-US" dirty="0"/>
          </a:p>
        </p:txBody>
      </p:sp>
    </p:spTree>
    <p:extLst>
      <p:ext uri="{BB962C8B-B14F-4D97-AF65-F5344CB8AC3E}">
        <p14:creationId xmlns:p14="http://schemas.microsoft.com/office/powerpoint/2010/main" val="413353131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nvPr>
        </p:nvSpPr>
        <p:spPr/>
        <p:txBody>
          <a:bodyPr/>
          <a:lstStyle/>
          <a:p>
            <a:r>
              <a:rPr lang="fr-BE" dirty="0" err="1"/>
              <a:t>Efficiënt uitvoeren van de strategie </a:t>
            </a:r>
            <a:endParaRPr lang="fr-BE" dirty="0"/>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nvPr>
        </p:nvSpPr>
        <p:spPr>
          <a:xfrm>
            <a:off x="305463" y="1980429"/>
            <a:ext cx="11161607" cy="3419474"/>
          </a:xfrm>
        </p:spPr>
        <p:txBody>
          <a:bodyPr>
            <a:normAutofit/>
          </a:bodyPr>
          <a:lstStyle/>
          <a:p>
            <a:r>
              <a:rPr lang="en-US" dirty="0" err="1"/>
              <a:t>Organisatie</a:t>
            </a:r>
            <a:r>
              <a:rPr lang="en-US" dirty="0"/>
              <a:t> van </a:t>
            </a:r>
            <a:r>
              <a:rPr lang="en-US" dirty="0" err="1"/>
              <a:t>een</a:t>
            </a:r>
            <a:r>
              <a:rPr lang="en-US" dirty="0"/>
              <a:t> jaarlijkse gedachtewisseling met het Europees Economisch en Sociaal Comité en het Comité van de Regio’s.</a:t>
            </a:r>
          </a:p>
          <a:p>
            <a:r>
              <a:rPr lang="en-US" dirty="0" err="1"/>
              <a:t>Ondersteuning</a:t>
            </a:r>
            <a:r>
              <a:rPr lang="en-US" dirty="0"/>
              <a:t> van de </a:t>
            </a:r>
            <a:r>
              <a:rPr lang="en-US" dirty="0" err="1"/>
              <a:t>lidstaten</a:t>
            </a:r>
            <a:r>
              <a:rPr lang="en-US" dirty="0"/>
              <a:t> </a:t>
            </a:r>
            <a:r>
              <a:rPr lang="en-US" dirty="0" err="1"/>
              <a:t>bij</a:t>
            </a:r>
            <a:r>
              <a:rPr lang="en-US" dirty="0"/>
              <a:t> het gebruik van EU-fondsen overeenkomstig het VN-Verdrag en met respect voor de </a:t>
            </a:r>
            <a:r>
              <a:rPr lang="en-US" dirty="0" err="1"/>
              <a:t>toegankelijkheid</a:t>
            </a:r>
            <a:r>
              <a:rPr lang="en-US" dirty="0"/>
              <a:t>, </a:t>
            </a:r>
            <a:r>
              <a:rPr lang="en-US" dirty="0" err="1"/>
              <a:t>zodat</a:t>
            </a:r>
            <a:r>
              <a:rPr lang="en-US" dirty="0"/>
              <a:t> met EU-fondsen geen acties worden gesteund die bijdragen tot segregatie of uitsluiting.</a:t>
            </a:r>
          </a:p>
          <a:p>
            <a:endParaRPr lang="en-US" dirty="0"/>
          </a:p>
        </p:txBody>
      </p:sp>
    </p:spTree>
    <p:extLst>
      <p:ext uri="{BB962C8B-B14F-4D97-AF65-F5344CB8AC3E}">
        <p14:creationId xmlns:p14="http://schemas.microsoft.com/office/powerpoint/2010/main" val="5200925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nvPr>
        </p:nvSpPr>
        <p:spPr/>
        <p:txBody>
          <a:bodyPr/>
          <a:lstStyle/>
          <a:p>
            <a:r>
              <a:rPr lang="fr-BE" dirty="0" err="1"/>
              <a:t>Efficiënt uitvoeren van de strategie </a:t>
            </a:r>
            <a:endParaRPr lang="fr-BE" dirty="0"/>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nvPr>
        </p:nvSpPr>
        <p:spPr>
          <a:xfrm>
            <a:off x="305462" y="1819791"/>
            <a:ext cx="11161607" cy="4351338"/>
          </a:xfrm>
        </p:spPr>
        <p:txBody>
          <a:bodyPr>
            <a:normAutofit/>
          </a:bodyPr>
          <a:lstStyle/>
          <a:p>
            <a:r>
              <a:rPr lang="en-US" dirty="0"/>
              <a:t>Versterking van het instrumentarium </a:t>
            </a:r>
            <a:r>
              <a:rPr lang="en-US" b="1" dirty="0"/>
              <a:t>voor betere regelgeving </a:t>
            </a:r>
            <a:r>
              <a:rPr lang="en-US" dirty="0"/>
              <a:t>om de inclusiviteit ten aanzien van handicaps te vergroten met het oog op de samenhang met het VN-Verdrag </a:t>
            </a:r>
            <a:r>
              <a:rPr lang="en-US" dirty="0" err="1"/>
              <a:t>inzake</a:t>
            </a:r>
            <a:r>
              <a:rPr lang="en-US" dirty="0"/>
              <a:t> de </a:t>
            </a:r>
            <a:r>
              <a:rPr lang="en-US" dirty="0" err="1"/>
              <a:t>rechten</a:t>
            </a:r>
            <a:r>
              <a:rPr lang="en-US" dirty="0"/>
              <a:t> van </a:t>
            </a:r>
            <a:r>
              <a:rPr lang="en-US" dirty="0" err="1"/>
              <a:t>personen</a:t>
            </a:r>
            <a:r>
              <a:rPr lang="en-US" dirty="0"/>
              <a:t> met </a:t>
            </a:r>
            <a:r>
              <a:rPr lang="en-US" dirty="0" err="1"/>
              <a:t>een</a:t>
            </a:r>
            <a:r>
              <a:rPr lang="en-US" dirty="0"/>
              <a:t> handicap</a:t>
            </a:r>
          </a:p>
          <a:p>
            <a:r>
              <a:rPr lang="en-US" dirty="0"/>
              <a:t>opneming en beoordeling van </a:t>
            </a:r>
            <a:r>
              <a:rPr lang="en-US" dirty="0" err="1"/>
              <a:t>handicapvraagstukken</a:t>
            </a:r>
            <a:r>
              <a:rPr lang="en-US" dirty="0"/>
              <a:t> in effectbeoordelingen en evaluaties, waar nodig, onder meer door opleiding van personeel dat initiatieven voorbereidt met betrekking tot het VN-Verdrag</a:t>
            </a:r>
          </a:p>
        </p:txBody>
      </p:sp>
    </p:spTree>
    <p:extLst>
      <p:ext uri="{BB962C8B-B14F-4D97-AF65-F5344CB8AC3E}">
        <p14:creationId xmlns:p14="http://schemas.microsoft.com/office/powerpoint/2010/main" val="3822431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2FB35-CF56-4501-A65C-A3575648792A}"/>
              </a:ext>
            </a:extLst>
          </p:cNvPr>
          <p:cNvSpPr>
            <a:spLocks noGrp="1"/>
          </p:cNvSpPr>
          <p:nvPr>
            <p:ph type="title"/>
          </p:nvPr>
        </p:nvSpPr>
        <p:spPr/>
        <p:txBody>
          <a:bodyPr/>
          <a:lstStyle/>
          <a:p>
            <a:r>
              <a:rPr lang="en-GB" dirty="0"/>
              <a:t>Agenda</a:t>
            </a:r>
          </a:p>
        </p:txBody>
      </p:sp>
      <p:sp>
        <p:nvSpPr>
          <p:cNvPr id="3" name="Content Placeholder 2">
            <a:extLst>
              <a:ext uri="{FF2B5EF4-FFF2-40B4-BE49-F238E27FC236}">
                <a16:creationId xmlns:a16="http://schemas.microsoft.com/office/drawing/2014/main" id="{6A4DA57A-43F0-4CC4-A82A-A9E120B9DB78}"/>
              </a:ext>
            </a:extLst>
          </p:cNvPr>
          <p:cNvSpPr>
            <a:spLocks noGrp="1"/>
          </p:cNvSpPr>
          <p:nvPr>
            <p:ph idx="1"/>
          </p:nvPr>
        </p:nvSpPr>
        <p:spPr>
          <a:xfrm>
            <a:off x="305463" y="1408670"/>
            <a:ext cx="11507596" cy="5449330"/>
          </a:xfrm>
        </p:spPr>
        <p:txBody>
          <a:bodyPr>
            <a:normAutofit/>
          </a:bodyPr>
          <a:lstStyle/>
          <a:p>
            <a:pPr marL="0" indent="0">
              <a:buNone/>
            </a:pPr>
            <a:r>
              <a:rPr lang="en-US" b="1" dirty="0"/>
              <a:t>11.25 – 12.05 </a:t>
            </a:r>
            <a:r>
              <a:rPr lang="en-US" b="1" dirty="0" err="1"/>
              <a:t>uur</a:t>
            </a:r>
            <a:endParaRPr lang="en-US" b="1" dirty="0"/>
          </a:p>
          <a:p>
            <a:pPr marL="0" indent="0">
              <a:buNone/>
            </a:pPr>
            <a:r>
              <a:rPr lang="en-US" dirty="0"/>
              <a:t>Tweede ronde van de Breakout-</a:t>
            </a:r>
            <a:r>
              <a:rPr lang="en-US" dirty="0" err="1"/>
              <a:t>sessies</a:t>
            </a:r>
            <a:r>
              <a:rPr lang="en-US" dirty="0"/>
              <a:t> (elke </a:t>
            </a:r>
            <a:r>
              <a:rPr lang="en-US" dirty="0" err="1"/>
              <a:t>deelnemer</a:t>
            </a:r>
            <a:r>
              <a:rPr lang="en-US" dirty="0"/>
              <a:t> </a:t>
            </a:r>
            <a:r>
              <a:rPr lang="en-US" dirty="0" err="1"/>
              <a:t>gaat</a:t>
            </a:r>
            <a:r>
              <a:rPr lang="en-US" dirty="0"/>
              <a:t> naar een andere groep dan tijdens de eerste sessie) </a:t>
            </a:r>
          </a:p>
          <a:p>
            <a:pPr marL="0" indent="0">
              <a:buNone/>
            </a:pPr>
            <a:r>
              <a:rPr lang="en-US" dirty="0"/>
              <a:t>  </a:t>
            </a:r>
          </a:p>
          <a:p>
            <a:pPr marL="0" indent="0">
              <a:buNone/>
            </a:pPr>
            <a:r>
              <a:rPr lang="en-US" b="1" dirty="0"/>
              <a:t>12.05 – 12.35 </a:t>
            </a:r>
            <a:r>
              <a:rPr lang="en-US" b="1" dirty="0" err="1"/>
              <a:t>uur</a:t>
            </a:r>
            <a:endParaRPr lang="en-US" b="1" dirty="0"/>
          </a:p>
          <a:p>
            <a:pPr marL="0" indent="0">
              <a:buNone/>
            </a:pPr>
            <a:r>
              <a:rPr lang="en-US" dirty="0"/>
              <a:t>Conclusies van de </a:t>
            </a:r>
            <a:r>
              <a:rPr lang="en-US" dirty="0" err="1"/>
              <a:t>referenten</a:t>
            </a:r>
            <a:r>
              <a:rPr lang="en-US" dirty="0"/>
              <a:t> van de werkgroepen </a:t>
            </a:r>
          </a:p>
          <a:p>
            <a:pPr marL="0" indent="0">
              <a:buNone/>
            </a:pPr>
            <a:r>
              <a:rPr lang="en-US" dirty="0"/>
              <a:t>	 </a:t>
            </a:r>
          </a:p>
          <a:p>
            <a:pPr marL="0" indent="0">
              <a:buNone/>
            </a:pPr>
            <a:r>
              <a:rPr lang="en-US" b="1" dirty="0"/>
              <a:t>12.35 – 12.45 </a:t>
            </a:r>
            <a:r>
              <a:rPr lang="en-US" b="1" dirty="0" err="1"/>
              <a:t>uur</a:t>
            </a:r>
            <a:endParaRPr lang="en-US" b="1" dirty="0"/>
          </a:p>
          <a:p>
            <a:pPr marL="0" indent="0">
              <a:buNone/>
            </a:pPr>
            <a:r>
              <a:rPr lang="en-US" dirty="0" err="1"/>
              <a:t>Slotbemerkingen</a:t>
            </a:r>
            <a:endParaRPr lang="en-US" dirty="0"/>
          </a:p>
          <a:p>
            <a:pPr marL="0" indent="0">
              <a:buNone/>
            </a:pPr>
            <a:endParaRPr lang="en-GB" dirty="0"/>
          </a:p>
        </p:txBody>
      </p:sp>
    </p:spTree>
    <p:extLst>
      <p:ext uri="{BB962C8B-B14F-4D97-AF65-F5344CB8AC3E}">
        <p14:creationId xmlns:p14="http://schemas.microsoft.com/office/powerpoint/2010/main" val="357815656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39721A2-A9A7-47CB-A2FB-013146234D1C}"/>
              </a:ext>
            </a:extLst>
          </p:cNvPr>
          <p:cNvSpPr>
            <a:spLocks noGrp="1"/>
          </p:cNvSpPr>
          <p:nvPr>
            <p:ph type="title"/>
          </p:nvPr>
        </p:nvSpPr>
        <p:spPr>
          <a:xfrm>
            <a:off x="2349355" y="2541920"/>
            <a:ext cx="7968537" cy="1325563"/>
          </a:xfrm>
        </p:spPr>
        <p:txBody>
          <a:bodyPr>
            <a:normAutofit/>
          </a:bodyPr>
          <a:lstStyle/>
          <a:p>
            <a:r>
              <a:rPr lang="en-GB" dirty="0"/>
              <a:t>8. </a:t>
            </a:r>
            <a:r>
              <a:rPr lang="en-US" dirty="0"/>
              <a:t>Het goede voorbeeld geven </a:t>
            </a:r>
            <a:endParaRPr lang="fr-BE" dirty="0"/>
          </a:p>
        </p:txBody>
      </p:sp>
    </p:spTree>
    <p:extLst>
      <p:ext uri="{BB962C8B-B14F-4D97-AF65-F5344CB8AC3E}">
        <p14:creationId xmlns:p14="http://schemas.microsoft.com/office/powerpoint/2010/main" val="42717733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nvPr>
        </p:nvSpPr>
        <p:spPr/>
        <p:txBody>
          <a:bodyPr/>
          <a:lstStyle/>
          <a:p>
            <a:r>
              <a:rPr lang="fr-BE" dirty="0"/>
              <a:t>Het goede </a:t>
            </a:r>
            <a:r>
              <a:rPr lang="fr-BE" dirty="0" err="1"/>
              <a:t>voorbeeld</a:t>
            </a:r>
            <a:r>
              <a:rPr lang="fr-BE" dirty="0"/>
              <a:t> geven </a:t>
            </a:r>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nvPr>
        </p:nvSpPr>
        <p:spPr>
          <a:xfrm>
            <a:off x="305462" y="1819790"/>
            <a:ext cx="11161607" cy="4581009"/>
          </a:xfrm>
        </p:spPr>
        <p:txBody>
          <a:bodyPr>
            <a:normAutofit fontScale="92500" lnSpcReduction="10000"/>
          </a:bodyPr>
          <a:lstStyle/>
          <a:p>
            <a:r>
              <a:rPr lang="en-US" b="1" dirty="0"/>
              <a:t>Vlaggenschipinitiatief vernieuwde acties in het kader van de HR-strategie ter bevordering van de aanwerving, de effectieve tewerkstelling en de loopbaanperspectieven van personeelsleden met een handicap </a:t>
            </a:r>
          </a:p>
          <a:p>
            <a:r>
              <a:rPr lang="en-US" dirty="0"/>
              <a:t>Het "Bureau voor diversiteit en inclusie" zal toezien op de ontwikkeling en uitvoering van relevante acties en bijdragen tot de bevordering van diversiteit, gelijkheid en inclusie in alle diensten van de Commissie</a:t>
            </a:r>
          </a:p>
          <a:p>
            <a:r>
              <a:rPr lang="en-US" dirty="0"/>
              <a:t>Interne voorlichtingscampagne van de Commissie en verplichte opleiding voor het personeel om te zorgen voor een respectvolle werkomgeving en op te treden tegen vooroordelen en discriminatie.</a:t>
            </a:r>
          </a:p>
        </p:txBody>
      </p:sp>
    </p:spTree>
    <p:extLst>
      <p:ext uri="{BB962C8B-B14F-4D97-AF65-F5344CB8AC3E}">
        <p14:creationId xmlns:p14="http://schemas.microsoft.com/office/powerpoint/2010/main" val="11728068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nvPr>
        </p:nvSpPr>
        <p:spPr/>
        <p:txBody>
          <a:bodyPr/>
          <a:lstStyle/>
          <a:p>
            <a:r>
              <a:rPr lang="fr-BE" dirty="0"/>
              <a:t>Het goede </a:t>
            </a:r>
            <a:r>
              <a:rPr lang="fr-BE" dirty="0" err="1"/>
              <a:t>voorbeeld</a:t>
            </a:r>
            <a:r>
              <a:rPr lang="fr-BE" dirty="0"/>
              <a:t> geven </a:t>
            </a:r>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nvPr>
        </p:nvSpPr>
        <p:spPr>
          <a:xfrm>
            <a:off x="305462" y="1819791"/>
            <a:ext cx="11161607" cy="4351338"/>
          </a:xfrm>
        </p:spPr>
        <p:txBody>
          <a:bodyPr>
            <a:normAutofit/>
          </a:bodyPr>
          <a:lstStyle/>
          <a:p>
            <a:r>
              <a:rPr lang="en-US" dirty="0"/>
              <a:t>EPSO zal zijn gerichte communicatie- en outreachstrategie bijwerken, zijn netwerk van </a:t>
            </a:r>
            <a:r>
              <a:rPr lang="en-US" dirty="0" err="1"/>
              <a:t>partnerorganisaties</a:t>
            </a:r>
            <a:r>
              <a:rPr lang="en-US" dirty="0"/>
              <a:t> </a:t>
            </a:r>
            <a:r>
              <a:rPr lang="en-US" dirty="0" err="1"/>
              <a:t>voor</a:t>
            </a:r>
            <a:r>
              <a:rPr lang="en-US" dirty="0"/>
              <a:t> </a:t>
            </a:r>
            <a:r>
              <a:rPr lang="en-US" dirty="0" err="1"/>
              <a:t>personen</a:t>
            </a:r>
            <a:r>
              <a:rPr lang="en-US" dirty="0"/>
              <a:t> met </a:t>
            </a:r>
            <a:r>
              <a:rPr lang="en-US" dirty="0" err="1"/>
              <a:t>een</a:t>
            </a:r>
            <a:r>
              <a:rPr lang="en-US" dirty="0"/>
              <a:t> handicap, zijn deskundigheid op het gebied van redelijke aanpassingen, alsook zijn opleidings- en dienstencatalogus verder ontwikkelen.</a:t>
            </a:r>
          </a:p>
          <a:p>
            <a:r>
              <a:rPr lang="en-US" dirty="0"/>
              <a:t>Versterking van de rapportage door het management van alle Commissiediensten over diversiteit, met inbegrip van redelijke voorzieningen voor personeel met een handicap</a:t>
            </a:r>
          </a:p>
        </p:txBody>
      </p:sp>
    </p:spTree>
    <p:extLst>
      <p:ext uri="{BB962C8B-B14F-4D97-AF65-F5344CB8AC3E}">
        <p14:creationId xmlns:p14="http://schemas.microsoft.com/office/powerpoint/2010/main" val="103888074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nvPr>
        </p:nvSpPr>
        <p:spPr/>
        <p:txBody>
          <a:bodyPr/>
          <a:lstStyle/>
          <a:p>
            <a:r>
              <a:rPr lang="fr-BE" dirty="0"/>
              <a:t>Het goede </a:t>
            </a:r>
            <a:r>
              <a:rPr lang="fr-BE" dirty="0" err="1"/>
              <a:t>voorbeeld</a:t>
            </a:r>
            <a:r>
              <a:rPr lang="fr-BE" dirty="0"/>
              <a:t> geven </a:t>
            </a:r>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nvPr>
        </p:nvSpPr>
        <p:spPr>
          <a:xfrm>
            <a:off x="305462" y="1819791"/>
            <a:ext cx="11161607" cy="4351338"/>
          </a:xfrm>
        </p:spPr>
        <p:txBody>
          <a:bodyPr>
            <a:normAutofit fontScale="92500" lnSpcReduction="20000"/>
          </a:bodyPr>
          <a:lstStyle/>
          <a:p>
            <a:r>
              <a:rPr lang="en-US" b="1" dirty="0">
                <a:solidFill>
                  <a:srgbClr val="C00000"/>
                </a:solidFill>
              </a:rPr>
              <a:t>2021: </a:t>
            </a:r>
            <a:r>
              <a:rPr lang="en-US" dirty="0" err="1"/>
              <a:t>actieplan</a:t>
            </a:r>
            <a:r>
              <a:rPr lang="en-US" dirty="0"/>
              <a:t> inzake webtoegankelijkheid, dat moet worden gedeeld en gepromoot in alle instellingen, organen en agentschappen van de EU</a:t>
            </a:r>
          </a:p>
          <a:p>
            <a:r>
              <a:rPr lang="en-US" b="1" dirty="0" err="1">
                <a:solidFill>
                  <a:srgbClr val="C00000"/>
                </a:solidFill>
              </a:rPr>
              <a:t>tegen</a:t>
            </a:r>
            <a:r>
              <a:rPr lang="en-US" b="1" dirty="0">
                <a:solidFill>
                  <a:srgbClr val="C00000"/>
                </a:solidFill>
              </a:rPr>
              <a:t> 2023: </a:t>
            </a:r>
            <a:r>
              <a:rPr lang="en-US" dirty="0" err="1"/>
              <a:t>verbeteren</a:t>
            </a:r>
            <a:r>
              <a:rPr lang="en-US" dirty="0"/>
              <a:t> van de </a:t>
            </a:r>
            <a:r>
              <a:rPr lang="en-US" dirty="0" err="1"/>
              <a:t>toegankelijkheid</a:t>
            </a:r>
            <a:r>
              <a:rPr lang="en-US" dirty="0"/>
              <a:t> van al haar diensten op het gebied van audiovisuele communicatie en </a:t>
            </a:r>
            <a:r>
              <a:rPr lang="en-US" dirty="0" err="1"/>
              <a:t>grafisch</a:t>
            </a:r>
            <a:r>
              <a:rPr lang="en-US" dirty="0"/>
              <a:t> </a:t>
            </a:r>
            <a:r>
              <a:rPr lang="en-US" dirty="0" err="1"/>
              <a:t>ontwerp</a:t>
            </a:r>
            <a:endParaRPr lang="en-US" dirty="0"/>
          </a:p>
          <a:p>
            <a:r>
              <a:rPr lang="en-US" dirty="0" err="1"/>
              <a:t>Zorgen</a:t>
            </a:r>
            <a:r>
              <a:rPr lang="en-US" dirty="0"/>
              <a:t> voor toegankelijkheid van alle nieuwe gebouwen van de Commissie</a:t>
            </a:r>
          </a:p>
          <a:p>
            <a:r>
              <a:rPr lang="en-US" dirty="0"/>
              <a:t>Zorgen voor de toegankelijkheid van de plaatsen waar evenementen van de Commissie </a:t>
            </a:r>
            <a:r>
              <a:rPr lang="en-US" dirty="0" err="1"/>
              <a:t>worden</a:t>
            </a:r>
            <a:r>
              <a:rPr lang="en-US" dirty="0"/>
              <a:t> </a:t>
            </a:r>
            <a:r>
              <a:rPr lang="en-US" dirty="0" err="1"/>
              <a:t>georganiseerd</a:t>
            </a:r>
            <a:endParaRPr lang="en-US" dirty="0"/>
          </a:p>
          <a:p>
            <a:r>
              <a:rPr lang="en-US" dirty="0"/>
              <a:t>Ervoor zorgen dat alle gebouwen van de Commissie tegen 2030 voldoen aan de Europese toegankelijkheidsnormen</a:t>
            </a:r>
          </a:p>
          <a:p>
            <a:endParaRPr lang="en-US" dirty="0"/>
          </a:p>
        </p:txBody>
      </p:sp>
    </p:spTree>
    <p:extLst>
      <p:ext uri="{BB962C8B-B14F-4D97-AF65-F5344CB8AC3E}">
        <p14:creationId xmlns:p14="http://schemas.microsoft.com/office/powerpoint/2010/main" val="360543165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EC1E3-4771-4D96-A9CB-2847963D1C18}"/>
              </a:ext>
            </a:extLst>
          </p:cNvPr>
          <p:cNvSpPr>
            <a:spLocks noGrp="1"/>
          </p:cNvSpPr>
          <p:nvPr>
            <p:ph type="title"/>
          </p:nvPr>
        </p:nvSpPr>
        <p:spPr/>
        <p:txBody>
          <a:bodyPr/>
          <a:lstStyle/>
          <a:p>
            <a:r>
              <a:rPr lang="fr-BE" dirty="0"/>
              <a:t>Het goede </a:t>
            </a:r>
            <a:r>
              <a:rPr lang="fr-BE" dirty="0" err="1"/>
              <a:t>voorbeeld</a:t>
            </a:r>
            <a:r>
              <a:rPr lang="fr-BE" dirty="0"/>
              <a:t> geven </a:t>
            </a:r>
          </a:p>
        </p:txBody>
      </p:sp>
      <p:sp>
        <p:nvSpPr>
          <p:cNvPr id="3" name="Content Placeholder 2">
            <a:extLst>
              <a:ext uri="{FF2B5EF4-FFF2-40B4-BE49-F238E27FC236}">
                <a16:creationId xmlns:a16="http://schemas.microsoft.com/office/drawing/2014/main" id="{614F9AD7-44F1-4CE1-8AAF-BF8A31A392CE}"/>
              </a:ext>
            </a:extLst>
          </p:cNvPr>
          <p:cNvSpPr>
            <a:spLocks noGrp="1"/>
          </p:cNvSpPr>
          <p:nvPr>
            <p:ph idx="1"/>
          </p:nvPr>
        </p:nvSpPr>
        <p:spPr>
          <a:xfrm>
            <a:off x="305462" y="1819791"/>
            <a:ext cx="11161607" cy="4351338"/>
          </a:xfrm>
        </p:spPr>
        <p:txBody>
          <a:bodyPr>
            <a:normAutofit fontScale="92500" lnSpcReduction="10000"/>
          </a:bodyPr>
          <a:lstStyle/>
          <a:p>
            <a:r>
              <a:rPr lang="en-US" b="1" dirty="0">
                <a:solidFill>
                  <a:srgbClr val="C00000"/>
                </a:solidFill>
              </a:rPr>
              <a:t>In 2021 </a:t>
            </a:r>
            <a:r>
              <a:rPr lang="en-US" dirty="0" err="1"/>
              <a:t>een</a:t>
            </a:r>
            <a:r>
              <a:rPr lang="en-US" dirty="0"/>
              <a:t> </a:t>
            </a:r>
            <a:r>
              <a:rPr lang="en-US" dirty="0" err="1"/>
              <a:t>kader</a:t>
            </a:r>
            <a:r>
              <a:rPr lang="en-US" dirty="0"/>
              <a:t> </a:t>
            </a:r>
            <a:r>
              <a:rPr lang="en-US" dirty="0" err="1"/>
              <a:t>voor</a:t>
            </a:r>
            <a:r>
              <a:rPr lang="en-US" dirty="0"/>
              <a:t> toezicht op de doelstellingen en acties van deze </a:t>
            </a:r>
            <a:r>
              <a:rPr lang="en-US" dirty="0" err="1"/>
              <a:t>strategie</a:t>
            </a:r>
            <a:r>
              <a:rPr lang="en-US" dirty="0"/>
              <a:t> </a:t>
            </a:r>
            <a:r>
              <a:rPr lang="en-US" dirty="0" err="1"/>
              <a:t>ontwikkelen</a:t>
            </a:r>
            <a:r>
              <a:rPr lang="en-US" dirty="0"/>
              <a:t> </a:t>
            </a:r>
            <a:r>
              <a:rPr lang="en-US" dirty="0" err="1"/>
              <a:t>en</a:t>
            </a:r>
            <a:r>
              <a:rPr lang="en-US" dirty="0"/>
              <a:t> </a:t>
            </a:r>
            <a:r>
              <a:rPr lang="en-US" dirty="0" err="1"/>
              <a:t>publiceren</a:t>
            </a:r>
            <a:endParaRPr lang="en-US" dirty="0"/>
          </a:p>
          <a:p>
            <a:r>
              <a:rPr lang="en-US" b="1" dirty="0" err="1">
                <a:solidFill>
                  <a:srgbClr val="C00000"/>
                </a:solidFill>
              </a:rPr>
              <a:t>Uiterlijk</a:t>
            </a:r>
            <a:r>
              <a:rPr lang="en-US" b="1" dirty="0">
                <a:solidFill>
                  <a:srgbClr val="C00000"/>
                </a:solidFill>
              </a:rPr>
              <a:t> in 2023 </a:t>
            </a:r>
            <a:r>
              <a:rPr lang="en-US" dirty="0"/>
              <a:t>nieuwe handicapindicatoren ontwikkelen met een duidelijk stappenplan voor de uitvoering. </a:t>
            </a:r>
          </a:p>
          <a:p>
            <a:r>
              <a:rPr lang="en-US" b="1" dirty="0">
                <a:solidFill>
                  <a:srgbClr val="C00000"/>
                </a:solidFill>
              </a:rPr>
              <a:t>in 2024 </a:t>
            </a:r>
            <a:r>
              <a:rPr lang="en-US" dirty="0"/>
              <a:t>verslag uitbrengen over deze strategie, waarin de vorderingen bij de uitvoering ervan worden geëvalueerd en, indien nodig, de doelstellingen en acties worden bijgesteld;</a:t>
            </a:r>
          </a:p>
          <a:p>
            <a:r>
              <a:rPr lang="en-US" dirty="0"/>
              <a:t>een strategie voor gegevensverzameling ontwikkelen, de lidstaten daarop aansturen en een analyse maken van bestaande gegevensbronnen en indicatoren, waaronder administratieve gegevens</a:t>
            </a:r>
          </a:p>
          <a:p>
            <a:endParaRPr lang="en-US" dirty="0"/>
          </a:p>
        </p:txBody>
      </p:sp>
    </p:spTree>
    <p:extLst>
      <p:ext uri="{BB962C8B-B14F-4D97-AF65-F5344CB8AC3E}">
        <p14:creationId xmlns:p14="http://schemas.microsoft.com/office/powerpoint/2010/main" val="352974050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GB" dirty="0"/>
              <a:t>Dank u voor uw aandacht</a:t>
            </a:r>
          </a:p>
        </p:txBody>
      </p:sp>
      <p:sp>
        <p:nvSpPr>
          <p:cNvPr id="10" name="Content Placeholder 9"/>
          <p:cNvSpPr>
            <a:spLocks noGrp="1"/>
          </p:cNvSpPr>
          <p:nvPr>
            <p:ph sz="half" idx="1"/>
          </p:nvPr>
        </p:nvSpPr>
        <p:spPr>
          <a:xfrm>
            <a:off x="838200" y="1825625"/>
            <a:ext cx="6525126" cy="4351338"/>
          </a:xfrm>
        </p:spPr>
        <p:txBody>
          <a:bodyPr/>
          <a:lstStyle/>
          <a:p>
            <a:pPr marL="0" indent="0">
              <a:buNone/>
            </a:pPr>
            <a:r>
              <a:rPr lang="en-GB" dirty="0"/>
              <a:t>Het European Disability Forum</a:t>
            </a:r>
          </a:p>
          <a:p>
            <a:pPr marL="0" indent="0">
              <a:buNone/>
            </a:pPr>
            <a:r>
              <a:rPr lang="en-GB" dirty="0">
                <a:hlinkClick r:id="rId3"/>
              </a:rPr>
              <a:t>www.edf-feph.org </a:t>
            </a:r>
          </a:p>
          <a:p>
            <a:pPr marL="0" indent="0">
              <a:buNone/>
            </a:pPr>
            <a:endParaRPr lang="en-GB" dirty="0"/>
          </a:p>
          <a:p>
            <a:pPr marL="0" indent="0">
              <a:buNone/>
            </a:pPr>
            <a:r>
              <a:rPr lang="en-GB" dirty="0"/>
              <a:t>Kunstlaan 7-8, </a:t>
            </a:r>
            <a:r>
              <a:rPr lang="en-GB" dirty="0" err="1"/>
              <a:t>Brussel </a:t>
            </a:r>
            <a:r>
              <a:rPr lang="en-GB" dirty="0"/>
              <a:t>1210, België</a:t>
            </a:r>
          </a:p>
          <a:p>
            <a:pPr marL="0" indent="0">
              <a:buNone/>
            </a:pPr>
            <a:endParaRPr lang="en-GB" dirty="0"/>
          </a:p>
          <a:p>
            <a:pPr marL="0" indent="0">
              <a:buNone/>
            </a:pPr>
            <a:r>
              <a:rPr lang="en-GB" dirty="0"/>
              <a:t>Twitter: @</a:t>
            </a:r>
            <a:r>
              <a:rPr lang="en-GB" dirty="0" err="1"/>
              <a:t>MyEDF</a:t>
            </a:r>
            <a:r>
              <a:rPr lang="en-GB" dirty="0"/>
              <a:t> </a:t>
            </a:r>
          </a:p>
          <a:p>
            <a:pPr marL="0" indent="0">
              <a:buNone/>
            </a:pPr>
            <a:r>
              <a:rPr lang="en-GB" dirty="0"/>
              <a:t>Facebook: @</a:t>
            </a:r>
            <a:r>
              <a:rPr lang="en-GB" dirty="0" err="1"/>
              <a:t>MyEDF</a:t>
            </a:r>
            <a:r>
              <a:rPr lang="en-GB" dirty="0"/>
              <a:t> </a:t>
            </a:r>
          </a:p>
        </p:txBody>
      </p:sp>
      <p:pic>
        <p:nvPicPr>
          <p:cNvPr id="12" name="Content Placeholder 11"/>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8306315" y="1646238"/>
            <a:ext cx="2252490" cy="2492400"/>
          </a:xfrm>
          <a:prstGeom prst="rect">
            <a:avLst/>
          </a:prstGeom>
        </p:spPr>
      </p:pic>
    </p:spTree>
    <p:extLst>
      <p:ext uri="{BB962C8B-B14F-4D97-AF65-F5344CB8AC3E}">
        <p14:creationId xmlns:p14="http://schemas.microsoft.com/office/powerpoint/2010/main" val="1143106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CB73E-70FA-4F0F-ACD7-00342C2D688B}"/>
              </a:ext>
            </a:extLst>
          </p:cNvPr>
          <p:cNvSpPr>
            <a:spLocks noGrp="1"/>
          </p:cNvSpPr>
          <p:nvPr>
            <p:ph type="title"/>
          </p:nvPr>
        </p:nvSpPr>
        <p:spPr>
          <a:xfrm>
            <a:off x="305462" y="312066"/>
            <a:ext cx="11025925" cy="1325563"/>
          </a:xfrm>
        </p:spPr>
        <p:txBody>
          <a:bodyPr/>
          <a:lstStyle/>
          <a:p>
            <a:r>
              <a:rPr lang="en-GB" dirty="0"/>
              <a:t>Vragen voor de breakout-</a:t>
            </a:r>
            <a:r>
              <a:rPr lang="en-GB" dirty="0" err="1"/>
              <a:t>groepen</a:t>
            </a:r>
            <a:endParaRPr lang="fr-BE" dirty="0"/>
          </a:p>
        </p:txBody>
      </p:sp>
      <p:sp>
        <p:nvSpPr>
          <p:cNvPr id="3" name="Content Placeholder 2">
            <a:extLst>
              <a:ext uri="{FF2B5EF4-FFF2-40B4-BE49-F238E27FC236}">
                <a16:creationId xmlns:a16="http://schemas.microsoft.com/office/drawing/2014/main" id="{41624310-6FF9-47DA-B3A6-19914CB7B5E8}"/>
              </a:ext>
            </a:extLst>
          </p:cNvPr>
          <p:cNvSpPr>
            <a:spLocks noGrp="1"/>
          </p:cNvSpPr>
          <p:nvPr>
            <p:ph idx="1"/>
          </p:nvPr>
        </p:nvSpPr>
        <p:spPr/>
        <p:txBody>
          <a:bodyPr/>
          <a:lstStyle/>
          <a:p>
            <a:pPr marL="742950" lvl="1" indent="-285750">
              <a:lnSpc>
                <a:spcPct val="150000"/>
              </a:lnSpc>
              <a:buFont typeface="+mj-lt"/>
              <a:buAutoNum type="alphaLcPeriod"/>
            </a:pPr>
            <a:r>
              <a:rPr lang="en-US" dirty="0">
                <a:effectLst/>
                <a:cs typeface="Times New Roman" panose="02020603050405020304" pitchFamily="18" charset="0"/>
              </a:rPr>
              <a:t> Wat zijn de sterke punten en prioriteiten van het EDF? </a:t>
            </a:r>
            <a:endParaRPr lang="fr-BE" dirty="0">
              <a:effectLst/>
              <a:cs typeface="Times New Roman" panose="02020603050405020304" pitchFamily="18" charset="0"/>
            </a:endParaRPr>
          </a:p>
          <a:p>
            <a:pPr marL="742950" lvl="1" indent="-285750">
              <a:lnSpc>
                <a:spcPct val="150000"/>
              </a:lnSpc>
              <a:buFont typeface="+mj-lt"/>
              <a:buAutoNum type="alphaLcPeriod"/>
            </a:pPr>
            <a:r>
              <a:rPr lang="en-US" dirty="0">
                <a:effectLst/>
                <a:cs typeface="Times New Roman" panose="02020603050405020304" pitchFamily="18" charset="0"/>
              </a:rPr>
              <a:t> Ontbreken er zaken? </a:t>
            </a:r>
            <a:endParaRPr lang="fr-BE" dirty="0">
              <a:effectLst/>
              <a:cs typeface="Times New Roman" panose="02020603050405020304" pitchFamily="18" charset="0"/>
            </a:endParaRPr>
          </a:p>
          <a:p>
            <a:pPr marL="742950" lvl="1" indent="-285750">
              <a:lnSpc>
                <a:spcPct val="150000"/>
              </a:lnSpc>
              <a:spcAft>
                <a:spcPts val="800"/>
              </a:spcAft>
              <a:buFont typeface="+mj-lt"/>
              <a:buAutoNum type="alphaLcPeriod"/>
            </a:pPr>
            <a:r>
              <a:rPr lang="en-US" dirty="0">
                <a:effectLst/>
                <a:cs typeface="Times New Roman" panose="02020603050405020304" pitchFamily="18" charset="0"/>
              </a:rPr>
              <a:t> Wat moeten de volgende stappen zijn die het EDF (met inbegrip van zijn comités en werkgroepen) en zijn leden moeten ondernemen?</a:t>
            </a:r>
            <a:endParaRPr lang="fr-BE" dirty="0">
              <a:effectLst/>
              <a:cs typeface="Times New Roman" panose="02020603050405020304" pitchFamily="18" charset="0"/>
            </a:endParaRPr>
          </a:p>
          <a:p>
            <a:endParaRPr lang="fr-BE" dirty="0"/>
          </a:p>
        </p:txBody>
      </p:sp>
    </p:spTree>
    <p:extLst>
      <p:ext uri="{BB962C8B-B14F-4D97-AF65-F5344CB8AC3E}">
        <p14:creationId xmlns:p14="http://schemas.microsoft.com/office/powerpoint/2010/main" val="1119980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0B5FE-60C3-40FD-AFD2-F8945CC4C7F4}"/>
              </a:ext>
            </a:extLst>
          </p:cNvPr>
          <p:cNvSpPr>
            <a:spLocks noGrp="1"/>
          </p:cNvSpPr>
          <p:nvPr>
            <p:ph type="title"/>
          </p:nvPr>
        </p:nvSpPr>
        <p:spPr>
          <a:xfrm>
            <a:off x="838200" y="2606087"/>
            <a:ext cx="10515600" cy="1325563"/>
          </a:xfrm>
        </p:spPr>
        <p:txBody>
          <a:bodyPr/>
          <a:lstStyle/>
          <a:p>
            <a:r>
              <a:rPr lang="en-GB" dirty="0"/>
              <a:t>Overzicht van de nieuwe strategie </a:t>
            </a:r>
            <a:endParaRPr lang="fr-BE" dirty="0"/>
          </a:p>
        </p:txBody>
      </p:sp>
    </p:spTree>
    <p:extLst>
      <p:ext uri="{BB962C8B-B14F-4D97-AF65-F5344CB8AC3E}">
        <p14:creationId xmlns:p14="http://schemas.microsoft.com/office/powerpoint/2010/main" val="4014981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E0A87-F779-426B-910F-D855DEFC626A}"/>
              </a:ext>
            </a:extLst>
          </p:cNvPr>
          <p:cNvSpPr>
            <a:spLocks noGrp="1"/>
          </p:cNvSpPr>
          <p:nvPr>
            <p:ph type="title"/>
          </p:nvPr>
        </p:nvSpPr>
        <p:spPr>
          <a:xfrm>
            <a:off x="305463" y="312066"/>
            <a:ext cx="10515600" cy="1035471"/>
          </a:xfrm>
        </p:spPr>
        <p:txBody>
          <a:bodyPr/>
          <a:lstStyle/>
          <a:p>
            <a:r>
              <a:rPr lang="en-US" dirty="0"/>
              <a:t>Aantal acties per type</a:t>
            </a:r>
          </a:p>
        </p:txBody>
      </p:sp>
      <p:sp>
        <p:nvSpPr>
          <p:cNvPr id="7" name="TextBox 6">
            <a:extLst>
              <a:ext uri="{FF2B5EF4-FFF2-40B4-BE49-F238E27FC236}">
                <a16:creationId xmlns:a16="http://schemas.microsoft.com/office/drawing/2014/main" id="{86C19D2B-AF2B-40C5-AD91-DD2E5CDD98E3}"/>
              </a:ext>
            </a:extLst>
          </p:cNvPr>
          <p:cNvSpPr txBox="1"/>
          <p:nvPr/>
        </p:nvSpPr>
        <p:spPr>
          <a:xfrm>
            <a:off x="358346" y="1519881"/>
            <a:ext cx="11417643" cy="4609019"/>
          </a:xfrm>
          <a:prstGeom prst="rect">
            <a:avLst/>
          </a:prstGeom>
          <a:noFill/>
        </p:spPr>
        <p:txBody>
          <a:bodyPr wrap="square" rtlCol="0">
            <a:spAutoFit/>
          </a:bodyPr>
          <a:lstStyle/>
          <a:p>
            <a:pPr marL="285750" indent="-285750">
              <a:lnSpc>
                <a:spcPct val="107000"/>
              </a:lnSpc>
              <a:spcAft>
                <a:spcPts val="800"/>
              </a:spcAft>
              <a:buFont typeface="Arial" panose="020B0604020202020204" pitchFamily="34" charset="0"/>
              <a:buChar char="•"/>
            </a:pPr>
            <a:r>
              <a:rPr lang="en-GB" sz="2000" dirty="0">
                <a:effectLst/>
                <a:latin typeface="Verdana" panose="020B0604030504040204" pitchFamily="34" charset="0"/>
                <a:ea typeface="Verdana" panose="020B0604030504040204" pitchFamily="34" charset="0"/>
                <a:cs typeface="Times New Roman" panose="02020603050405020304" pitchFamily="18" charset="0"/>
              </a:rPr>
              <a:t>Harde EU-wetgeving (nieuwe creëren of bestaande herzien) </a:t>
            </a:r>
            <a:r>
              <a:rPr lang="en-GB" sz="2000" dirty="0">
                <a:latin typeface="Verdana" panose="020B0604030504040204" pitchFamily="34" charset="0"/>
                <a:ea typeface="Verdana" panose="020B0604030504040204" pitchFamily="34" charset="0"/>
                <a:cs typeface="Times New Roman" panose="02020603050405020304" pitchFamily="18" charset="0"/>
              </a:rPr>
              <a:t>= </a:t>
            </a:r>
            <a:r>
              <a:rPr lang="en-GB" sz="2000" dirty="0">
                <a:effectLst/>
                <a:latin typeface="Verdana" panose="020B0604030504040204" pitchFamily="34" charset="0"/>
                <a:ea typeface="Verdana" panose="020B0604030504040204" pitchFamily="34" charset="0"/>
                <a:cs typeface="Times New Roman" panose="02020603050405020304" pitchFamily="18" charset="0"/>
              </a:rPr>
              <a:t>5 </a:t>
            </a:r>
          </a:p>
          <a:p>
            <a:pPr marL="285750" indent="-285750">
              <a:lnSpc>
                <a:spcPct val="107000"/>
              </a:lnSpc>
              <a:spcAft>
                <a:spcPts val="800"/>
              </a:spcAft>
              <a:buFont typeface="Arial" panose="020B0604020202020204" pitchFamily="34" charset="0"/>
              <a:buChar char="•"/>
            </a:pPr>
            <a:r>
              <a:rPr lang="en-GB" sz="2000"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Oprichting van een nieuwe structuur/praktijk in de EU-instellingen = 14 </a:t>
            </a:r>
            <a:endParaRPr lang="fr-BE" sz="2000" dirty="0">
              <a:effectLst/>
              <a:latin typeface="Verdana" panose="020B0604030504040204" pitchFamily="34" charset="0"/>
              <a:ea typeface="Verdana" panose="020B060403050404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GB" sz="2000"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EU-richtsnoeren/toolkit = 10</a:t>
            </a:r>
            <a:endParaRPr lang="fr-BE" sz="2000" dirty="0">
              <a:effectLst/>
              <a:latin typeface="Verdana" panose="020B0604030504040204" pitchFamily="34" charset="0"/>
              <a:ea typeface="Verdana" panose="020B060403050404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GB" sz="2000"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Investering via EU-financiering = 11</a:t>
            </a:r>
            <a:endParaRPr lang="fr-BE" sz="2000" dirty="0">
              <a:effectLst/>
              <a:latin typeface="Verdana" panose="020B0604030504040204" pitchFamily="34" charset="0"/>
              <a:ea typeface="Verdana" panose="020B060403050404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GB" sz="2000"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Ondersteuning van de lidstaten bij nationaal beleid = 9</a:t>
            </a:r>
            <a:endParaRPr lang="fr-BE" sz="2000" dirty="0">
              <a:effectLst/>
              <a:latin typeface="Verdana" panose="020B0604030504040204" pitchFamily="34" charset="0"/>
              <a:ea typeface="Verdana" panose="020B060403050404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GB" sz="2000"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integratie van handicapindicatoren in beoordelingen / vaststelling van manieren om </a:t>
            </a:r>
            <a:r>
              <a:rPr lang="en-GB" sz="2000" dirty="0" err="1">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Strategie</a:t>
            </a:r>
            <a:r>
              <a:rPr lang="en-GB" sz="2000"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 </a:t>
            </a:r>
            <a:r>
              <a:rPr lang="en-GB" sz="2000" dirty="0" err="1">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te</a:t>
            </a:r>
            <a:r>
              <a:rPr lang="en-GB" sz="2000"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 </a:t>
            </a:r>
            <a:r>
              <a:rPr lang="en-GB" sz="2000" dirty="0" err="1">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monitoren</a:t>
            </a:r>
            <a:r>
              <a:rPr lang="en-GB" sz="2000"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 = 6</a:t>
            </a:r>
            <a:endParaRPr lang="fr-BE" sz="2000" dirty="0">
              <a:latin typeface="Verdana" panose="020B0604030504040204" pitchFamily="34" charset="0"/>
              <a:ea typeface="Verdana" panose="020B060403050404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GB" sz="2000" dirty="0" err="1">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Kwesties</a:t>
            </a:r>
            <a:r>
              <a:rPr lang="en-GB" sz="2000"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 (</a:t>
            </a:r>
            <a:r>
              <a:rPr lang="en-GB" sz="2000" dirty="0" err="1">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laten</a:t>
            </a:r>
            <a:r>
              <a:rPr lang="en-GB" sz="2000"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 </a:t>
            </a:r>
            <a:r>
              <a:rPr lang="en-GB" sz="2000" dirty="0" err="1">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onderzoeken</a:t>
            </a:r>
            <a:r>
              <a:rPr lang="en-GB" sz="2000"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 = 14 op </a:t>
            </a:r>
            <a:r>
              <a:rPr lang="en-GB" sz="2000" dirty="0">
                <a:solidFill>
                  <a:srgbClr val="FFFFFF"/>
                </a:solidFill>
                <a:effectLst/>
                <a:latin typeface="Verdana" panose="020B0604030504040204" pitchFamily="34" charset="0"/>
                <a:ea typeface="Verdana" panose="020B0604030504040204" pitchFamily="34" charset="0"/>
                <a:cs typeface="Times New Roman" panose="02020603050405020304" pitchFamily="18" charset="0"/>
              </a:rPr>
              <a:t>een </a:t>
            </a:r>
            <a:endParaRPr lang="en-GB" sz="2000" dirty="0">
              <a:solidFill>
                <a:srgbClr val="FFFFFF"/>
              </a:solidFill>
              <a:latin typeface="Verdana" panose="020B0604030504040204" pitchFamily="34" charset="0"/>
              <a:ea typeface="Verdana" panose="020B060403050404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GB" sz="2000" dirty="0" err="1">
                <a:effectLst/>
                <a:latin typeface="Verdana" panose="020B0604030504040204" pitchFamily="34" charset="0"/>
                <a:ea typeface="Verdana" panose="020B0604030504040204" pitchFamily="34" charset="0"/>
                <a:cs typeface="Times New Roman" panose="02020603050405020304" pitchFamily="18" charset="0"/>
              </a:rPr>
              <a:t>Aanpak</a:t>
            </a:r>
            <a:r>
              <a:rPr lang="en-GB" sz="2000" dirty="0">
                <a:effectLst/>
                <a:latin typeface="Verdana" panose="020B0604030504040204" pitchFamily="34" charset="0"/>
                <a:ea typeface="Verdana" panose="020B0604030504040204" pitchFamily="34" charset="0"/>
                <a:cs typeface="Times New Roman" panose="02020603050405020304" pitchFamily="18" charset="0"/>
              </a:rPr>
              <a:t> via een andere strategie = 21</a:t>
            </a:r>
          </a:p>
          <a:p>
            <a:pPr marL="285750" indent="-285750">
              <a:lnSpc>
                <a:spcPct val="107000"/>
              </a:lnSpc>
              <a:spcAft>
                <a:spcPts val="800"/>
              </a:spcAft>
              <a:buFont typeface="Arial" panose="020B0604020202020204" pitchFamily="34" charset="0"/>
              <a:buChar char="•"/>
            </a:pPr>
            <a:r>
              <a:rPr lang="en-GB" sz="2000" dirty="0" err="1">
                <a:effectLst/>
                <a:latin typeface="Verdana" panose="020B0604030504040204" pitchFamily="34" charset="0"/>
                <a:ea typeface="Verdana" panose="020B0604030504040204" pitchFamily="34" charset="0"/>
                <a:cs typeface="Times New Roman" panose="02020603050405020304" pitchFamily="18" charset="0"/>
              </a:rPr>
              <a:t>Dialoog</a:t>
            </a:r>
            <a:r>
              <a:rPr lang="en-GB" sz="2000" dirty="0">
                <a:effectLst/>
                <a:latin typeface="Verdana" panose="020B0604030504040204" pitchFamily="34" charset="0"/>
                <a:ea typeface="Verdana" panose="020B0604030504040204" pitchFamily="34" charset="0"/>
                <a:cs typeface="Times New Roman" panose="02020603050405020304" pitchFamily="18" charset="0"/>
              </a:rPr>
              <a:t> met belanghebbenden opzetten = 7</a:t>
            </a:r>
            <a:endParaRPr lang="fr-BE" sz="2000" dirty="0">
              <a:effectLst/>
              <a:latin typeface="Verdana" panose="020B0604030504040204" pitchFamily="34" charset="0"/>
              <a:ea typeface="Verdana" panose="020B060403050404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GB" sz="2000" dirty="0" err="1">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Oproep</a:t>
            </a:r>
            <a:r>
              <a:rPr lang="en-GB" sz="2000"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 aan lidstaten om zelf actie te ondernemen = 20</a:t>
            </a:r>
            <a:endParaRPr lang="fr-BE" sz="2000"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924529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E0A87-F779-426B-910F-D855DEFC626A}"/>
              </a:ext>
            </a:extLst>
          </p:cNvPr>
          <p:cNvSpPr>
            <a:spLocks noGrp="1"/>
          </p:cNvSpPr>
          <p:nvPr>
            <p:ph type="title"/>
          </p:nvPr>
        </p:nvSpPr>
        <p:spPr>
          <a:xfrm>
            <a:off x="305463" y="312066"/>
            <a:ext cx="10515600" cy="1035471"/>
          </a:xfrm>
        </p:spPr>
        <p:txBody>
          <a:bodyPr/>
          <a:lstStyle/>
          <a:p>
            <a:r>
              <a:rPr lang="en-US" dirty="0"/>
              <a:t>Aantal acties per type</a:t>
            </a:r>
          </a:p>
        </p:txBody>
      </p:sp>
      <mc:AlternateContent xmlns:mc="http://schemas.openxmlformats.org/markup-compatibility/2006" xmlns:cx2="http://schemas.microsoft.com/office/drawing/2015/10/21/chartex">
        <mc:Choice Requires="cx2">
          <p:graphicFrame>
            <p:nvGraphicFramePr>
              <p:cNvPr id="5" name="Chart 4">
                <a:extLst>
                  <a:ext uri="{FF2B5EF4-FFF2-40B4-BE49-F238E27FC236}">
                    <a16:creationId xmlns:a16="http://schemas.microsoft.com/office/drawing/2014/main" id="{C55EA9C6-69BB-43ED-9D9C-851B2D8C3133}"/>
                  </a:ext>
                </a:extLst>
              </p:cNvPr>
              <p:cNvGraphicFramePr/>
              <p:nvPr>
                <p:extLst>
                  <p:ext uri="{D42A27DB-BD31-4B8C-83A1-F6EECF244321}">
                    <p14:modId xmlns:p14="http://schemas.microsoft.com/office/powerpoint/2010/main" val="170408856"/>
                  </p:ext>
                </p:extLst>
              </p:nvPr>
            </p:nvGraphicFramePr>
            <p:xfrm>
              <a:off x="605481" y="1186249"/>
              <a:ext cx="11281056" cy="5189837"/>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5" name="Chart 4">
                <a:extLst>
                  <a:ext uri="{FF2B5EF4-FFF2-40B4-BE49-F238E27FC236}">
                    <a16:creationId xmlns:a16="http://schemas.microsoft.com/office/drawing/2014/main" id="{C55EA9C6-69BB-43ED-9D9C-851B2D8C3133}"/>
                  </a:ext>
                </a:extLst>
              </p:cNvPr>
              <p:cNvPicPr>
                <a:picLocks noGrp="1" noRot="1" noChangeAspect="1" noMove="1" noResize="1" noEditPoints="1" noAdjustHandles="1" noChangeArrowheads="1" noChangeShapeType="1"/>
              </p:cNvPicPr>
              <p:nvPr/>
            </p:nvPicPr>
            <p:blipFill>
              <a:blip r:embed="rId3"/>
              <a:stretch>
                <a:fillRect/>
              </a:stretch>
            </p:blipFill>
            <p:spPr>
              <a:xfrm>
                <a:off x="605481" y="1186249"/>
                <a:ext cx="11281056" cy="5189837"/>
              </a:xfrm>
              <a:prstGeom prst="rect">
                <a:avLst/>
              </a:prstGeom>
            </p:spPr>
          </p:pic>
        </mc:Fallback>
      </mc:AlternateContent>
    </p:spTree>
    <p:extLst>
      <p:ext uri="{BB962C8B-B14F-4D97-AF65-F5344CB8AC3E}">
        <p14:creationId xmlns:p14="http://schemas.microsoft.com/office/powerpoint/2010/main" val="24012892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E4B754CF4D1964EA5F0193D9B4AA4F8" ma:contentTypeVersion="7" ma:contentTypeDescription="Create a new document." ma:contentTypeScope="" ma:versionID="3246780d30eae67174f1c554294375e4">
  <xsd:schema xmlns:xsd="http://www.w3.org/2001/XMLSchema" xmlns:xs="http://www.w3.org/2001/XMLSchema" xmlns:p="http://schemas.microsoft.com/office/2006/metadata/properties" xmlns:ns3="65988534-ab68-4232-ac10-d22be9b8409c" xmlns:ns4="3ccf5c60-8122-49a2-826e-4723a880c8b0" targetNamespace="http://schemas.microsoft.com/office/2006/metadata/properties" ma:root="true" ma:fieldsID="be78c45690e21e8bc51cc500d1b23678" ns3:_="" ns4:_="">
    <xsd:import namespace="65988534-ab68-4232-ac10-d22be9b8409c"/>
    <xsd:import namespace="3ccf5c60-8122-49a2-826e-4723a880c8b0"/>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5988534-ab68-4232-ac10-d22be9b840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ccf5c60-8122-49a2-826e-4723a880c8b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9541C5E-9A8B-4289-AA9C-33559CEA3F37}">
  <ds:schemaRefs>
    <ds:schemaRef ds:uri="http://schemas.microsoft.com/sharepoint/v3/contenttype/forms"/>
  </ds:schemaRefs>
</ds:datastoreItem>
</file>

<file path=customXml/itemProps2.xml><?xml version="1.0" encoding="utf-8"?>
<ds:datastoreItem xmlns:ds="http://schemas.openxmlformats.org/officeDocument/2006/customXml" ds:itemID="{4D48C0CB-3E79-445D-8F92-6F42915E1F22}">
  <ds:schemaRefs>
    <ds:schemaRef ds:uri="http://schemas.openxmlformats.org/package/2006/metadata/core-properties"/>
    <ds:schemaRef ds:uri="http://purl.org/dc/elements/1.1/"/>
    <ds:schemaRef ds:uri="http://www.w3.org/XML/1998/namespace"/>
    <ds:schemaRef ds:uri="http://purl.org/dc/dcmitype/"/>
    <ds:schemaRef ds:uri="3ccf5c60-8122-49a2-826e-4723a880c8b0"/>
    <ds:schemaRef ds:uri="65988534-ab68-4232-ac10-d22be9b8409c"/>
    <ds:schemaRef ds:uri="http://schemas.microsoft.com/office/2006/documentManagement/types"/>
    <ds:schemaRef ds:uri="http://schemas.microsoft.com/office/infopath/2007/PartnerControl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9B330607-C771-427A-BAA3-A44AA3031F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5988534-ab68-4232-ac10-d22be9b8409c"/>
    <ds:schemaRef ds:uri="3ccf5c60-8122-49a2-826e-4723a880c8b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2912</Words>
  <Application>Microsoft Office PowerPoint</Application>
  <PresentationFormat>Breedbeeld</PresentationFormat>
  <Paragraphs>208</Paragraphs>
  <Slides>55</Slides>
  <Notes>2</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55</vt:i4>
      </vt:variant>
    </vt:vector>
  </HeadingPairs>
  <TitlesOfParts>
    <vt:vector size="60" baseType="lpstr">
      <vt:lpstr>Arial</vt:lpstr>
      <vt:lpstr>Calibri</vt:lpstr>
      <vt:lpstr>Courier New</vt:lpstr>
      <vt:lpstr>Verdana</vt:lpstr>
      <vt:lpstr>Office Theme</vt:lpstr>
      <vt:lpstr>Overzicht van de EU-strategie inzake de rechten van personen met een handicap</vt:lpstr>
      <vt:lpstr>Agenda</vt:lpstr>
      <vt:lpstr>Agenda</vt:lpstr>
      <vt:lpstr>Agenda</vt:lpstr>
      <vt:lpstr>Agenda</vt:lpstr>
      <vt:lpstr>Vragen voor de breakout-groepen</vt:lpstr>
      <vt:lpstr>Overzicht van de nieuwe strategie </vt:lpstr>
      <vt:lpstr>Aantal acties per type</vt:lpstr>
      <vt:lpstr>Aantal acties per type</vt:lpstr>
      <vt:lpstr>De harde wetgeving </vt:lpstr>
      <vt:lpstr>De harde wetgeving </vt:lpstr>
      <vt:lpstr>De harde wetgeving </vt:lpstr>
      <vt:lpstr>De vlaggenschipinitiatieven </vt:lpstr>
      <vt:lpstr>Vlaggenschip 1 </vt:lpstr>
      <vt:lpstr>Vlaggenschip 2 </vt:lpstr>
      <vt:lpstr>Vlaggenschip 3 </vt:lpstr>
      <vt:lpstr>Vlaggenschip 4 </vt:lpstr>
      <vt:lpstr>Vlaggenschip 5 </vt:lpstr>
      <vt:lpstr>Vlaggenschip 6 </vt:lpstr>
      <vt:lpstr>Vlaggenschip 7 </vt:lpstr>
      <vt:lpstr>Andere opgelijste acties </vt:lpstr>
      <vt:lpstr>2. Toegankelijkheid - een stimulans voor rechten, autonomie en gelijkheid </vt:lpstr>
      <vt:lpstr>toegankelijkheid </vt:lpstr>
      <vt:lpstr>toegankelijkheid </vt:lpstr>
      <vt:lpstr>toegankelijkheid </vt:lpstr>
      <vt:lpstr>3. Genot van EU-rechten </vt:lpstr>
      <vt:lpstr>Genot van EU-rechten </vt:lpstr>
      <vt:lpstr>Genot van EU-rechten </vt:lpstr>
      <vt:lpstr>4. Behoorlijke levenskwaliteit en zelfstandig wonen </vt:lpstr>
      <vt:lpstr>Kwaliteit van leven en zelfstandig wonen </vt:lpstr>
      <vt:lpstr>Kwaliteit van leven en zelfstandig wonen </vt:lpstr>
      <vt:lpstr>Kwaliteit van leven en zelfstandig wonen </vt:lpstr>
      <vt:lpstr>Kwaliteit van leven en zelfstandig wonen </vt:lpstr>
      <vt:lpstr>5. Gelijke toegang en non-discriminatie </vt:lpstr>
      <vt:lpstr>Gelijke toegang en non-discriminatie</vt:lpstr>
      <vt:lpstr>Gelijke toegang en non-discriminatie</vt:lpstr>
      <vt:lpstr>Gelijke toegang en non-discriminatie</vt:lpstr>
      <vt:lpstr>Gelijke toegang en non-discriminatie</vt:lpstr>
      <vt:lpstr>Gelijke toegang en non-discriminatie</vt:lpstr>
      <vt:lpstr>Gelijke toegang en non-discriminatie</vt:lpstr>
      <vt:lpstr>Gelijke toegang en non-discriminatie</vt:lpstr>
      <vt:lpstr>Gelijke toegang en non-discriminatie</vt:lpstr>
      <vt:lpstr>6. Bevordering van de rechten van personen met een handicap in de gehele wereld </vt:lpstr>
      <vt:lpstr>Wereldwijde bevordering van rechten </vt:lpstr>
      <vt:lpstr>Wereldwijde bevordering van rechten </vt:lpstr>
      <vt:lpstr>7. Efficiënte uitvoering van de strategie </vt:lpstr>
      <vt:lpstr>Efficiënt uitvoeren van de strategie </vt:lpstr>
      <vt:lpstr>Efficiënt uitvoeren van de strategie </vt:lpstr>
      <vt:lpstr>Efficiënt uitvoeren van de strategie </vt:lpstr>
      <vt:lpstr>8. Het goede voorbeeld geven </vt:lpstr>
      <vt:lpstr>Het goede voorbeeld geven </vt:lpstr>
      <vt:lpstr>Het goede voorbeeld geven </vt:lpstr>
      <vt:lpstr>Het goede voorbeeld geven </vt:lpstr>
      <vt:lpstr>Het goede voorbeeld geven </vt:lpstr>
      <vt:lpstr>Dank u voor uw aandacht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Catherine Naughton</dc:creator>
  <cp:lastModifiedBy>Vervaet Steven</cp:lastModifiedBy>
  <cp:revision>125</cp:revision>
  <dcterms:created xsi:type="dcterms:W3CDTF">2019-03-25T10:17:14Z</dcterms:created>
  <dcterms:modified xsi:type="dcterms:W3CDTF">2021-03-28T16:16:06Z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0x010100EE4B754CF4D1964EA5F0193D9B4AA4F8</vt:lpwstr>
  </property>
</Properties>
</file>