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charts/chartEx1.xml" ContentType="application/vnd.ms-office.chartex+xml"/>
  <Override PartName="/ppt/charts/style1.xml" ContentType="application/vnd.ms-office.chartstyle+xml"/>
  <Override PartName="/ppt/charts/colors1.xml" ContentType="application/vnd.ms-office.chartcolorstyl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comments/comment1.xml" ContentType="application/vnd.openxmlformats-officedocument.presentationml.comment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0"/>
  </p:notesMasterIdLst>
  <p:sldIdLst>
    <p:sldId id="256" r:id="rId5"/>
    <p:sldId id="276" r:id="rId6"/>
    <p:sldId id="330" r:id="rId7"/>
    <p:sldId id="331" r:id="rId8"/>
    <p:sldId id="277" r:id="rId9"/>
    <p:sldId id="278" r:id="rId10"/>
    <p:sldId id="279" r:id="rId11"/>
    <p:sldId id="280" r:id="rId12"/>
    <p:sldId id="291" r:id="rId13"/>
    <p:sldId id="282" r:id="rId14"/>
    <p:sldId id="283" r:id="rId15"/>
    <p:sldId id="281" r:id="rId16"/>
    <p:sldId id="285" r:id="rId17"/>
    <p:sldId id="284" r:id="rId18"/>
    <p:sldId id="286" r:id="rId19"/>
    <p:sldId id="287" r:id="rId20"/>
    <p:sldId id="289" r:id="rId21"/>
    <p:sldId id="290" r:id="rId22"/>
    <p:sldId id="292" r:id="rId23"/>
    <p:sldId id="293" r:id="rId24"/>
    <p:sldId id="294" r:id="rId25"/>
    <p:sldId id="332" r:id="rId26"/>
    <p:sldId id="296" r:id="rId27"/>
    <p:sldId id="297" r:id="rId28"/>
    <p:sldId id="298" r:id="rId29"/>
    <p:sldId id="299" r:id="rId30"/>
    <p:sldId id="300" r:id="rId31"/>
    <p:sldId id="302" r:id="rId32"/>
    <p:sldId id="303" r:id="rId33"/>
    <p:sldId id="304" r:id="rId34"/>
    <p:sldId id="305" r:id="rId35"/>
    <p:sldId id="306" r:id="rId36"/>
    <p:sldId id="307" r:id="rId37"/>
    <p:sldId id="309" r:id="rId38"/>
    <p:sldId id="308" r:id="rId39"/>
    <p:sldId id="310" r:id="rId40"/>
    <p:sldId id="311" r:id="rId41"/>
    <p:sldId id="312" r:id="rId42"/>
    <p:sldId id="313" r:id="rId43"/>
    <p:sldId id="314" r:id="rId44"/>
    <p:sldId id="315" r:id="rId45"/>
    <p:sldId id="316" r:id="rId46"/>
    <p:sldId id="317" r:id="rId47"/>
    <p:sldId id="318" r:id="rId48"/>
    <p:sldId id="319" r:id="rId49"/>
    <p:sldId id="320" r:id="rId50"/>
    <p:sldId id="323" r:id="rId51"/>
    <p:sldId id="324" r:id="rId52"/>
    <p:sldId id="321" r:id="rId53"/>
    <p:sldId id="325" r:id="rId54"/>
    <p:sldId id="326" r:id="rId55"/>
    <p:sldId id="327" r:id="rId56"/>
    <p:sldId id="328" r:id="rId57"/>
    <p:sldId id="329" r:id="rId58"/>
    <p:sldId id="270" r:id="rId5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poncheel Patricia" initials="DP" lastIdx="2" clrIdx="0">
    <p:extLst>
      <p:ext uri="{19B8F6BF-5375-455C-9EA6-DF929625EA0E}">
        <p15:presenceInfo xmlns:p15="http://schemas.microsoft.com/office/powerpoint/2012/main" userId="S::Patricia.Duponcheel@minsoc.fed.be::e434f832-f94c-4d17-9d63-8f19236f9c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71D"/>
    <a:srgbClr val="0A77B3"/>
    <a:srgbClr val="BBDC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6357" autoAdjust="0"/>
  </p:normalViewPr>
  <p:slideViewPr>
    <p:cSldViewPr snapToGrid="0">
      <p:cViewPr varScale="1">
        <p:scale>
          <a:sx n="106" d="100"/>
          <a:sy n="106" d="100"/>
        </p:scale>
        <p:origin x="708"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Sheet1!$A$1:$A$9</cx:f>
        <cx:lvl ptCount="9">
          <cx:pt idx="0">EU legislation </cx:pt>
          <cx:pt idx="1">New structure/practice in EU institutions </cx:pt>
          <cx:pt idx="2">Guidelines/toolkit </cx:pt>
          <cx:pt idx="3">Investment through EU funding </cx:pt>
          <cx:pt idx="4">Support to Member States </cx:pt>
          <cx:pt idx="5">monitoring</cx:pt>
          <cx:pt idx="6">Research or examination of situation</cx:pt>
          <cx:pt idx="7">Address through another strategy</cx:pt>
          <cx:pt idx="8">dialogue with stakeholders</cx:pt>
        </cx:lvl>
      </cx:strDim>
      <cx:numDim type="val">
        <cx:f>Sheet1!$B$1:$B$9</cx:f>
        <cx:lvl ptCount="9" formatCode="Standard">
          <cx:pt idx="0">5</cx:pt>
          <cx:pt idx="1">14</cx:pt>
          <cx:pt idx="2">10</cx:pt>
          <cx:pt idx="3">11</cx:pt>
          <cx:pt idx="4">9</cx:pt>
          <cx:pt idx="5">6</cx:pt>
          <cx:pt idx="6">14</cx:pt>
          <cx:pt idx="7">21</cx:pt>
          <cx:pt idx="8">7</cx:pt>
        </cx:lvl>
      </cx:numDim>
    </cx:data>
  </cx:chartData>
  <cx:chart>
    <cx:plotArea>
      <cx:plotAreaRegion>
        <cx:series layoutId="funnel" uniqueId="{2F483DF9-39C0-437C-A95A-74857650E284}">
          <cx:dataPt idx="0">
            <cx:spPr>
              <a:solidFill>
                <a:srgbClr val="C00000"/>
              </a:solidFill>
            </cx:spPr>
          </cx:dataPt>
          <cx:dataPt idx="1">
            <cx:spPr>
              <a:solidFill>
                <a:srgbClr val="FF0000"/>
              </a:solidFill>
            </cx:spPr>
          </cx:dataPt>
          <cx:dataPt idx="2">
            <cx:spPr>
              <a:solidFill>
                <a:srgbClr val="FFC000"/>
              </a:solidFill>
            </cx:spPr>
          </cx:dataPt>
          <cx:dataPt idx="3">
            <cx:spPr>
              <a:solidFill>
                <a:srgbClr val="FFFF00"/>
              </a:solidFill>
            </cx:spPr>
          </cx:dataPt>
          <cx:dataPt idx="4">
            <cx:spPr>
              <a:solidFill>
                <a:srgbClr val="00B050"/>
              </a:solidFill>
            </cx:spPr>
          </cx:dataPt>
          <cx:dataPt idx="5">
            <cx:spPr>
              <a:solidFill>
                <a:srgbClr val="00B0F0"/>
              </a:solidFill>
            </cx:spPr>
          </cx:dataPt>
          <cx:dataPt idx="6">
            <cx:spPr>
              <a:solidFill>
                <a:srgbClr val="0070C0"/>
              </a:solidFill>
            </cx:spPr>
          </cx:dataPt>
          <cx:dataPt idx="7">
            <cx:spPr>
              <a:solidFill>
                <a:srgbClr val="002060"/>
              </a:solidFill>
            </cx:spPr>
          </cx:dataPt>
          <cx:dataPt idx="8">
            <cx:spPr>
              <a:solidFill>
                <a:srgbClr val="7030A0"/>
              </a:solidFill>
            </cx:spPr>
          </cx:dataPt>
          <cx:dataLabels>
            <cx:txPr>
              <a:bodyPr spcFirstLastPara="1" vertOverflow="ellipsis" horzOverflow="overflow" wrap="square" lIns="0" tIns="0" rIns="0" bIns="0" anchor="ctr" anchorCtr="1"/>
              <a:lstStyle/>
              <a:p>
                <a:pPr algn="ctr" rtl="0">
                  <a:defRPr sz="240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2400" b="0" i="0" u="none" strike="noStrike" baseline="0">
                  <a:solidFill>
                    <a:schemeClr val="tx1"/>
                  </a:solidFill>
                  <a:latin typeface="Arial" panose="020B0604020202020204" pitchFamily="34" charset="0"/>
                  <a:cs typeface="Arial" panose="020B0604020202020204" pitchFamily="34" charset="0"/>
                </a:endParaRPr>
              </a:p>
            </cx:txPr>
            <cx:visibility seriesName="0" categoryName="0" value="1"/>
            <cx:dataLabel idx="7">
              <cx:txPr>
                <a:bodyPr spcFirstLastPara="1" vertOverflow="ellipsis" horzOverflow="overflow" wrap="square" lIns="0" tIns="0" rIns="0" bIns="0" anchor="ctr" anchorCtr="1"/>
                <a:lstStyle/>
                <a:p>
                  <a:pPr algn="ctr" rtl="0">
                    <a:defRPr>
                      <a:solidFill>
                        <a:schemeClr val="bg1"/>
                      </a:solidFill>
                    </a:defRPr>
                  </a:pPr>
                  <a:r>
                    <a:rPr lang="en-US" sz="2400" b="0" i="0" u="none" strike="noStrike" baseline="0">
                      <a:solidFill>
                        <a:schemeClr val="bg1"/>
                      </a:solidFill>
                      <a:latin typeface="Arial" panose="020B0604020202020204" pitchFamily="34" charset="0"/>
                      <a:cs typeface="Arial" panose="020B0604020202020204" pitchFamily="34" charset="0"/>
                    </a:rPr>
                    <a:t>21</a:t>
                  </a:r>
                </a:p>
              </cx:txPr>
              <cx:visibility seriesName="0" categoryName="0" value="1"/>
            </cx:dataLabel>
            <cx:dataLabel idx="8">
              <cx:txPr>
                <a:bodyPr spcFirstLastPara="1" vertOverflow="ellipsis" horzOverflow="overflow" wrap="square" lIns="0" tIns="0" rIns="0" bIns="0" anchor="ctr" anchorCtr="1"/>
                <a:lstStyle/>
                <a:p>
                  <a:pPr algn="ctr" rtl="0">
                    <a:defRPr>
                      <a:solidFill>
                        <a:schemeClr val="bg1"/>
                      </a:solidFill>
                    </a:defRPr>
                  </a:pPr>
                  <a:r>
                    <a:rPr lang="en-US" sz="2400" b="0" i="0" u="none" strike="noStrike" baseline="0">
                      <a:solidFill>
                        <a:schemeClr val="bg1"/>
                      </a:solidFill>
                      <a:latin typeface="Arial" panose="020B0604020202020204" pitchFamily="34" charset="0"/>
                      <a:cs typeface="Arial" panose="020B0604020202020204" pitchFamily="34" charset="0"/>
                    </a:rPr>
                    <a:t>7</a:t>
                  </a:r>
                </a:p>
              </cx:txPr>
              <cx:visibility seriesName="0" categoryName="0" value="1"/>
            </cx:dataLabel>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1600" b="0" i="0" u="none" strike="noStrike" baseline="0">
              <a:solidFill>
                <a:schemeClr val="tx1"/>
              </a:solidFill>
              <a:latin typeface="Arial" panose="020B0604020202020204" pitchFamily="34" charset="0"/>
              <a:cs typeface="Arial" panose="020B0604020202020204" pitchFamily="34" charset="0"/>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3-31T11:50:26.151" idx="2">
    <p:pos x="3959" y="419"/>
    <p:text>In the official document, these actions come under "9. Awareness, governance and measuring progress" and not under "8. Leading by example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B6C69-F9C8-476A-A22F-04F238FB09DF}" type="datetimeFigureOut">
              <a:rPr lang="en-GB" smtClean="0"/>
              <a:t>31/03/2021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637DA-ECFF-4E30-8019-BCDA5E2DDEE1}" type="slidenum">
              <a:rPr lang="en-GB" smtClean="0"/>
              <a:t>‹N°›</a:t>
            </a:fld>
            <a:endParaRPr lang="en-GB"/>
          </a:p>
        </p:txBody>
      </p:sp>
    </p:spTree>
    <p:extLst>
      <p:ext uri="{BB962C8B-B14F-4D97-AF65-F5344CB8AC3E}">
        <p14:creationId xmlns:p14="http://schemas.microsoft.com/office/powerpoint/2010/main" val="72841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Logo du FED</a:t>
            </a:r>
          </a:p>
          <a:p>
            <a:r>
              <a:rPr lang="fr-BE" b="1"/>
              <a:t>Titre de la présentation</a:t>
            </a:r>
            <a:endParaRPr lang="fr-BE" b="1" dirty="0"/>
          </a:p>
          <a:p>
            <a:r>
              <a:rPr lang="en-GB" baseline="0"/>
              <a:t>Remplacez cette section par votre nom</a:t>
            </a:r>
          </a:p>
          <a:p>
            <a:r>
              <a:rPr lang="en-GB" baseline="0"/>
              <a:t>Et celui-ci avec la date</a:t>
            </a:r>
          </a:p>
        </p:txBody>
      </p:sp>
      <p:sp>
        <p:nvSpPr>
          <p:cNvPr id="4" name="Slide Number Placeholder 3"/>
          <p:cNvSpPr>
            <a:spLocks noGrp="1"/>
          </p:cNvSpPr>
          <p:nvPr>
            <p:ph type="sldNum" sz="quarter" idx="10"/>
          </p:nvPr>
        </p:nvSpPr>
        <p:spPr/>
        <p:txBody>
          <a:bodyPr/>
          <a:lstStyle/>
          <a:p>
            <a:fld id="{6C3637DA-ECFF-4E30-8019-BCDA5E2DDEE1}" type="slidenum">
              <a:rPr lang="en-GB" smtClean="0"/>
              <a:t>1</a:t>
            </a:fld>
            <a:endParaRPr lang="en-GB"/>
          </a:p>
        </p:txBody>
      </p:sp>
    </p:spTree>
    <p:extLst>
      <p:ext uri="{BB962C8B-B14F-4D97-AF65-F5344CB8AC3E}">
        <p14:creationId xmlns:p14="http://schemas.microsoft.com/office/powerpoint/2010/main" val="161077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Merci de votre attention.</a:t>
            </a:r>
          </a:p>
          <a:p>
            <a:r>
              <a:rPr lang="en-GB"/>
              <a:t>Le Forum européen des personnes handicapées</a:t>
            </a:r>
          </a:p>
          <a:p>
            <a:r>
              <a:rPr lang="en-GB"/>
              <a:t>www.edf-feph.org</a:t>
            </a:r>
          </a:p>
          <a:p>
            <a:r>
              <a:rPr lang="en-GB"/>
              <a:t>Avenue des Arts 7-8, Bruxelles 1210</a:t>
            </a:r>
          </a:p>
          <a:p>
            <a:r>
              <a:rPr lang="en-GB" baseline="0"/>
              <a:t>Belgique</a:t>
            </a:r>
          </a:p>
          <a:p>
            <a:r>
              <a:rPr lang="en-GB" baseline="0"/>
              <a:t>Twitter:@MyEdf</a:t>
            </a:r>
            <a:endParaRPr lang="en-GB" baseline="0" dirty="0"/>
          </a:p>
          <a:p>
            <a:r>
              <a:rPr lang="en-GB" baseline="0"/>
              <a:t>Facebook:@?</a:t>
            </a:r>
          </a:p>
        </p:txBody>
      </p:sp>
      <p:sp>
        <p:nvSpPr>
          <p:cNvPr id="4" name="Slide Number Placeholder 3"/>
          <p:cNvSpPr>
            <a:spLocks noGrp="1"/>
          </p:cNvSpPr>
          <p:nvPr>
            <p:ph type="sldNum" sz="quarter" idx="10"/>
          </p:nvPr>
        </p:nvSpPr>
        <p:spPr/>
        <p:txBody>
          <a:bodyPr/>
          <a:lstStyle/>
          <a:p>
            <a:fld id="{6C3637DA-ECFF-4E30-8019-BCDA5E2DDEE1}" type="slidenum">
              <a:rPr lang="en-GB" smtClean="0"/>
              <a:t>55</a:t>
            </a:fld>
            <a:endParaRPr lang="en-GB"/>
          </a:p>
        </p:txBody>
      </p:sp>
    </p:spTree>
    <p:extLst>
      <p:ext uri="{BB962C8B-B14F-4D97-AF65-F5344CB8AC3E}">
        <p14:creationId xmlns:p14="http://schemas.microsoft.com/office/powerpoint/2010/main" val="182117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2278" y="169082"/>
            <a:ext cx="10410908" cy="1465488"/>
          </a:xfrm>
          <a:prstGeom prst="rect">
            <a:avLst/>
          </a:prstGeom>
        </p:spPr>
        <p:txBody>
          <a:bodyPr anchor="b">
            <a:normAutofit/>
          </a:bodyPr>
          <a:lstStyle>
            <a:lvl1pPr algn="l">
              <a:defRPr sz="4800" b="0">
                <a:solidFill>
                  <a:srgbClr val="002060"/>
                </a:solidFill>
              </a:defRPr>
            </a:lvl1pPr>
          </a:lstStyle>
          <a:p>
            <a:r>
              <a:rPr lang="en-US"/>
              <a:t>Cliquez pour modifier le style du titre principal</a:t>
            </a:r>
            <a:endParaRPr lang="fr-BE" dirty="0"/>
          </a:p>
        </p:txBody>
      </p:sp>
      <p:sp>
        <p:nvSpPr>
          <p:cNvPr id="3" name="Subtitle 2"/>
          <p:cNvSpPr>
            <a:spLocks noGrp="1"/>
          </p:cNvSpPr>
          <p:nvPr>
            <p:ph type="subTitle" idx="1"/>
          </p:nvPr>
        </p:nvSpPr>
        <p:spPr>
          <a:xfrm>
            <a:off x="235888" y="1892507"/>
            <a:ext cx="9144000" cy="1655762"/>
          </a:xfrm>
        </p:spPr>
        <p:txBody>
          <a:bodyPr>
            <a:normAutofit/>
          </a:bodyPr>
          <a:lstStyle>
            <a:lvl1pPr marL="0" indent="0" algn="l">
              <a:buNone/>
              <a:defRPr sz="32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Cliquez pour modifier le style de sous-titre Master</a:t>
            </a:r>
            <a:endParaRPr lang="fr-BE" dirty="0"/>
          </a:p>
        </p:txBody>
      </p:sp>
      <p:sp>
        <p:nvSpPr>
          <p:cNvPr id="4" name="Date Placeholder 3"/>
          <p:cNvSpPr>
            <a:spLocks noGrp="1"/>
          </p:cNvSpPr>
          <p:nvPr>
            <p:ph type="dt" sz="half" idx="10"/>
          </p:nvPr>
        </p:nvSpPr>
        <p:spPr>
          <a:xfrm>
            <a:off x="838200" y="6207983"/>
            <a:ext cx="2743200" cy="365125"/>
          </a:xfrm>
        </p:spPr>
        <p:txBody>
          <a:bodyPr/>
          <a:lstStyle/>
          <a:p>
            <a:fld id="{5B872FB7-52F7-47EC-87D7-765A0F918F4F}" type="datetimeFigureOut">
              <a:rPr lang="fr-BE" smtClean="0"/>
              <a:t>31/03/2021</a:t>
            </a:fld>
            <a:endParaRPr lang="fr-BE" dirty="0"/>
          </a:p>
        </p:txBody>
      </p:sp>
      <p:sp>
        <p:nvSpPr>
          <p:cNvPr id="5" name="Footer Placeholder 4"/>
          <p:cNvSpPr>
            <a:spLocks noGrp="1"/>
          </p:cNvSpPr>
          <p:nvPr>
            <p:ph type="ftr" sz="quarter" idx="11"/>
          </p:nvPr>
        </p:nvSpPr>
        <p:spPr>
          <a:xfrm>
            <a:off x="4038600" y="6124051"/>
            <a:ext cx="4114800" cy="365125"/>
          </a:xfrm>
        </p:spPr>
        <p:txBody>
          <a:bodyPr/>
          <a:lstStyle/>
          <a:p>
            <a:endParaRPr lang="fr-BE" dirty="0"/>
          </a:p>
        </p:txBody>
      </p:sp>
      <p:sp>
        <p:nvSpPr>
          <p:cNvPr id="6" name="Slide Number Placeholder 5"/>
          <p:cNvSpPr>
            <a:spLocks noGrp="1"/>
          </p:cNvSpPr>
          <p:nvPr>
            <p:ph type="sldNum" sz="quarter" idx="12"/>
          </p:nvPr>
        </p:nvSpPr>
        <p:spPr>
          <a:xfrm>
            <a:off x="8610600" y="6136696"/>
            <a:ext cx="2743200" cy="365125"/>
          </a:xfrm>
        </p:spPr>
        <p:txBody>
          <a:bodyPr/>
          <a:lstStyle/>
          <a:p>
            <a:fld id="{0CC06037-44A0-42BA-8800-9704F8DAAE06}" type="slidenum">
              <a:rPr lang="fr-BE" smtClean="0"/>
              <a:t>‹N°›</a:t>
            </a:fld>
            <a:endParaRPr lang="fr-BE"/>
          </a:p>
        </p:txBody>
      </p:sp>
    </p:spTree>
    <p:extLst>
      <p:ext uri="{BB962C8B-B14F-4D97-AF65-F5344CB8AC3E}">
        <p14:creationId xmlns:p14="http://schemas.microsoft.com/office/powerpoint/2010/main" val="142528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463" y="312066"/>
            <a:ext cx="10515600" cy="1325563"/>
          </a:xfrm>
          <a:prstGeom prst="rect">
            <a:avLst/>
          </a:prstGeom>
        </p:spPr>
        <p:txBody>
          <a:bodyPr/>
          <a:lstStyle>
            <a:lvl1pPr>
              <a:defRPr b="1">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a:t>Cliquez pour modifier le style du titre principal</a:t>
            </a:r>
            <a:endParaRPr lang="fr-BE" dirty="0"/>
          </a:p>
        </p:txBody>
      </p:sp>
      <p:sp>
        <p:nvSpPr>
          <p:cNvPr id="3" name="Content Placeholder 2"/>
          <p:cNvSpPr>
            <a:spLocks noGrp="1"/>
          </p:cNvSpPr>
          <p:nvPr>
            <p:ph idx="1"/>
          </p:nvPr>
        </p:nvSpPr>
        <p:spPr/>
        <p:txBody>
          <a:bodyPr/>
          <a:lstStyle>
            <a:lvl1pPr>
              <a:defRPr sz="2800">
                <a:latin typeface="Verdana" panose="020B0604030504040204" pitchFamily="34" charset="0"/>
                <a:ea typeface="Verdana" panose="020B0604030504040204" pitchFamily="34" charset="0"/>
                <a:cs typeface="Verdana" panose="020B0604030504040204" pitchFamily="34" charset="0"/>
              </a:defRPr>
            </a:lvl1pPr>
            <a:lvl2pPr>
              <a:defRPr sz="2800">
                <a:latin typeface="Verdana" panose="020B0604030504040204" pitchFamily="34" charset="0"/>
                <a:ea typeface="Verdana" panose="020B0604030504040204" pitchFamily="34" charset="0"/>
                <a:cs typeface="Verdana" panose="020B0604030504040204" pitchFamily="34" charset="0"/>
              </a:defRPr>
            </a:lvl2pPr>
            <a:lvl3pPr>
              <a:defRPr sz="2800">
                <a:latin typeface="Verdana" panose="020B0604030504040204" pitchFamily="34" charset="0"/>
                <a:ea typeface="Verdana" panose="020B0604030504040204" pitchFamily="34" charset="0"/>
                <a:cs typeface="Verdana" panose="020B0604030504040204" pitchFamily="34" charset="0"/>
              </a:defRPr>
            </a:lvl3pPr>
            <a:lvl4pPr>
              <a:defRPr sz="2800">
                <a:latin typeface="Verdana" panose="020B0604030504040204" pitchFamily="34" charset="0"/>
                <a:ea typeface="Verdana" panose="020B0604030504040204" pitchFamily="34" charset="0"/>
                <a:cs typeface="Verdana" panose="020B0604030504040204" pitchFamily="34" charset="0"/>
              </a:defRPr>
            </a:lvl4pPr>
            <a:lvl5pPr>
              <a:defRPr sz="2800">
                <a:latin typeface="Verdana" panose="020B0604030504040204" pitchFamily="34" charset="0"/>
                <a:ea typeface="Verdana" panose="020B0604030504040204" pitchFamily="34" charset="0"/>
                <a:cs typeface="Verdana" panose="020B0604030504040204" pitchFamily="34" charset="0"/>
              </a:defRPr>
            </a:lvl5pPr>
          </a:lstStyle>
          <a:p>
            <a:pPr lvl="0"/>
            <a:r>
              <a:rPr lang="en-US"/>
              <a:t>Modifier les styles de texte Master</a:t>
            </a:r>
          </a:p>
          <a:p>
            <a:pPr lvl="1"/>
            <a:r>
              <a:rPr lang="en-US"/>
              <a:t>Deuxième niveau</a:t>
            </a:r>
          </a:p>
          <a:p>
            <a:pPr lvl="2"/>
            <a:r>
              <a:rPr lang="en-US"/>
              <a:t>Troisième niveau</a:t>
            </a:r>
          </a:p>
          <a:p>
            <a:pPr lvl="3"/>
            <a:r>
              <a:rPr lang="en-US"/>
              <a:t>Quatrième niveau</a:t>
            </a:r>
          </a:p>
          <a:p>
            <a:pPr lvl="4"/>
            <a:r>
              <a:rPr lang="en-US"/>
              <a:t>Cinquième niveau</a:t>
            </a:r>
            <a:endParaRPr lang="fr-BE" dirty="0"/>
          </a:p>
        </p:txBody>
      </p:sp>
      <p:sp>
        <p:nvSpPr>
          <p:cNvPr id="4" name="Date Placeholder 3"/>
          <p:cNvSpPr>
            <a:spLocks noGrp="1"/>
          </p:cNvSpPr>
          <p:nvPr>
            <p:ph type="dt" sz="half" idx="10"/>
          </p:nvPr>
        </p:nvSpPr>
        <p:spPr/>
        <p:txBody>
          <a:bodyPr/>
          <a:lstStyle/>
          <a:p>
            <a:fld id="{5B872FB7-52F7-47EC-87D7-765A0F918F4F}" type="datetimeFigureOut">
              <a:rPr lang="fr-BE" smtClean="0"/>
              <a:t>31/03/2021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CC06037-44A0-42BA-8800-9704F8DAAE06}" type="slidenum">
              <a:rPr lang="fr-BE" smtClean="0"/>
              <a:t>‹N°›</a:t>
            </a:fld>
            <a:endParaRPr lang="fr-BE"/>
          </a:p>
        </p:txBody>
      </p:sp>
    </p:spTree>
    <p:extLst>
      <p:ext uri="{BB962C8B-B14F-4D97-AF65-F5344CB8AC3E}">
        <p14:creationId xmlns:p14="http://schemas.microsoft.com/office/powerpoint/2010/main" val="153248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8586" y="320675"/>
            <a:ext cx="10515600" cy="1325563"/>
          </a:xfrm>
          <a:prstGeom prst="rect">
            <a:avLst/>
          </a:prstGeom>
        </p:spPr>
        <p:txBody>
          <a:bodyPr/>
          <a:lstStyle>
            <a:lvl1pPr>
              <a:defRPr b="1">
                <a:solidFill>
                  <a:srgbClr val="002060"/>
                </a:solidFill>
              </a:defRPr>
            </a:lvl1pPr>
          </a:lstStyle>
          <a:p>
            <a:r>
              <a:rPr lang="en-US"/>
              <a:t>Cliquez pour modifier le style du titre principal</a:t>
            </a:r>
            <a:endParaRPr lang="fr-BE" dirty="0"/>
          </a:p>
        </p:txBody>
      </p:sp>
      <p:sp>
        <p:nvSpPr>
          <p:cNvPr id="3" name="Content Placeholder 2"/>
          <p:cNvSpPr>
            <a:spLocks noGrp="1"/>
          </p:cNvSpPr>
          <p:nvPr>
            <p:ph sz="half" idx="1"/>
          </p:nvPr>
        </p:nvSpPr>
        <p:spPr>
          <a:xfrm>
            <a:off x="838200" y="1825625"/>
            <a:ext cx="5181600" cy="4351338"/>
          </a:xfrm>
        </p:spPr>
        <p:txBody>
          <a:bodyPr>
            <a:normAutofit/>
          </a:bodyPr>
          <a:lstStyle>
            <a:lvl1pPr>
              <a:defRPr sz="2800"/>
            </a:lvl1pPr>
            <a:lvl2pPr>
              <a:defRPr sz="2800"/>
            </a:lvl2pPr>
            <a:lvl3pPr>
              <a:defRPr sz="2800"/>
            </a:lvl3pPr>
            <a:lvl4pPr>
              <a:defRPr sz="2800"/>
            </a:lvl4pPr>
            <a:lvl5pPr>
              <a:defRPr sz="2800"/>
            </a:lvl5pPr>
          </a:lstStyle>
          <a:p>
            <a:pPr lvl="0"/>
            <a:r>
              <a:rPr lang="en-US"/>
              <a:t>Modifier les styles de texte Master</a:t>
            </a:r>
          </a:p>
          <a:p>
            <a:pPr lvl="1"/>
            <a:r>
              <a:rPr lang="en-US"/>
              <a:t>Deuxième niveau</a:t>
            </a:r>
          </a:p>
          <a:p>
            <a:pPr lvl="2"/>
            <a:r>
              <a:rPr lang="en-US"/>
              <a:t>Troisième niveau</a:t>
            </a:r>
          </a:p>
          <a:p>
            <a:pPr lvl="3"/>
            <a:r>
              <a:rPr lang="en-US"/>
              <a:t>Quatrième niveau</a:t>
            </a:r>
          </a:p>
          <a:p>
            <a:pPr lvl="4"/>
            <a:r>
              <a:rPr lang="en-US"/>
              <a:t>Cinquième niveau</a:t>
            </a:r>
            <a:endParaRPr lang="fr-BE" dirty="0"/>
          </a:p>
        </p:txBody>
      </p:sp>
      <p:sp>
        <p:nvSpPr>
          <p:cNvPr id="4" name="Content Placeholder 3"/>
          <p:cNvSpPr>
            <a:spLocks noGrp="1"/>
          </p:cNvSpPr>
          <p:nvPr>
            <p:ph sz="half" idx="2"/>
          </p:nvPr>
        </p:nvSpPr>
        <p:spPr>
          <a:xfrm>
            <a:off x="6172200" y="1825625"/>
            <a:ext cx="5181600" cy="4351338"/>
          </a:xfrm>
        </p:spPr>
        <p:txBody>
          <a:bodyPr>
            <a:normAutofit/>
          </a:bodyPr>
          <a:lstStyle>
            <a:lvl1pPr>
              <a:defRPr sz="2800"/>
            </a:lvl1pPr>
            <a:lvl2pPr>
              <a:defRPr sz="2800"/>
            </a:lvl2pPr>
            <a:lvl3pPr>
              <a:defRPr sz="2800"/>
            </a:lvl3pPr>
            <a:lvl4pPr>
              <a:defRPr sz="2800"/>
            </a:lvl4pPr>
            <a:lvl5pPr>
              <a:defRPr sz="2800"/>
            </a:lvl5pPr>
          </a:lstStyle>
          <a:p>
            <a:pPr lvl="0"/>
            <a:r>
              <a:rPr lang="en-US"/>
              <a:t>Modifier les styles de texte Master</a:t>
            </a:r>
          </a:p>
          <a:p>
            <a:pPr lvl="1"/>
            <a:r>
              <a:rPr lang="en-US"/>
              <a:t>Deuxième niveau</a:t>
            </a:r>
          </a:p>
          <a:p>
            <a:pPr lvl="2"/>
            <a:r>
              <a:rPr lang="en-US"/>
              <a:t>Troisième niveau</a:t>
            </a:r>
          </a:p>
          <a:p>
            <a:pPr lvl="3"/>
            <a:r>
              <a:rPr lang="en-US"/>
              <a:t>Quatrième niveau</a:t>
            </a:r>
          </a:p>
          <a:p>
            <a:pPr lvl="4"/>
            <a:r>
              <a:rPr lang="en-US"/>
              <a:t>Cinquième niveau</a:t>
            </a:r>
            <a:endParaRPr lang="fr-BE" dirty="0"/>
          </a:p>
        </p:txBody>
      </p:sp>
      <p:sp>
        <p:nvSpPr>
          <p:cNvPr id="5" name="Date Placeholder 4"/>
          <p:cNvSpPr>
            <a:spLocks noGrp="1"/>
          </p:cNvSpPr>
          <p:nvPr>
            <p:ph type="dt" sz="half" idx="10"/>
          </p:nvPr>
        </p:nvSpPr>
        <p:spPr/>
        <p:txBody>
          <a:bodyPr/>
          <a:lstStyle/>
          <a:p>
            <a:fld id="{5B872FB7-52F7-47EC-87D7-765A0F918F4F}" type="datetimeFigureOut">
              <a:rPr lang="fr-BE" smtClean="0"/>
              <a:t>31/03/2021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CC06037-44A0-42BA-8800-9704F8DAAE06}" type="slidenum">
              <a:rPr lang="fr-BE" smtClean="0"/>
              <a:t>‹N°›</a:t>
            </a:fld>
            <a:endParaRPr lang="fr-BE"/>
          </a:p>
        </p:txBody>
      </p:sp>
    </p:spTree>
    <p:extLst>
      <p:ext uri="{BB962C8B-B14F-4D97-AF65-F5344CB8AC3E}">
        <p14:creationId xmlns:p14="http://schemas.microsoft.com/office/powerpoint/2010/main" val="3412346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5463" y="1819791"/>
            <a:ext cx="10515600" cy="4351338"/>
          </a:xfrm>
          <a:prstGeom prst="rect">
            <a:avLst/>
          </a:prstGeom>
        </p:spPr>
        <p:txBody>
          <a:bodyPr vert="horz" lIns="91440" tIns="45720" rIns="91440" bIns="45720">
            <a:normAutofit/>
          </a:bodyPr>
          <a:lstStyle/>
          <a:p>
            <a:pPr lvl="0"/>
            <a:r>
              <a:rPr lang="en-US"/>
              <a:t>Modifier les styles de texte Master</a:t>
            </a:r>
          </a:p>
          <a:p>
            <a:pPr lvl="1"/>
            <a:r>
              <a:rPr lang="en-US"/>
              <a:t>Deuxième niveau</a:t>
            </a:r>
          </a:p>
          <a:p>
            <a:pPr lvl="2"/>
            <a:r>
              <a:rPr lang="en-US"/>
              <a:t>Troisième niveau</a:t>
            </a:r>
          </a:p>
          <a:p>
            <a:pPr lvl="3"/>
            <a:r>
              <a:rPr lang="en-US"/>
              <a:t>Quatrième niveau</a:t>
            </a:r>
          </a:p>
          <a:p>
            <a:pPr lvl="4"/>
            <a:r>
              <a:rPr lang="en-US"/>
              <a:t>Cinquième niveau</a:t>
            </a:r>
            <a:endParaRPr lang="fr-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anchor="ctr"/>
          <a:lstStyle>
            <a:lvl1pPr algn="l">
              <a:defRPr sz="1200">
                <a:solidFill>
                  <a:schemeClr val="tx1">
                    <a:tint val="75000"/>
                  </a:schemeClr>
                </a:solidFill>
              </a:defRPr>
            </a:lvl1pPr>
          </a:lstStyle>
          <a:p>
            <a:fld id="{5B872FB7-52F7-47EC-87D7-765A0F918F4F}" type="datetimeFigureOut">
              <a:rPr lang="fr-BE" smtClean="0"/>
              <a:t>31/03/2021</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anchor="ctr"/>
          <a:lstStyle>
            <a:lvl1pPr algn="r">
              <a:defRPr sz="1200">
                <a:solidFill>
                  <a:schemeClr val="tx1">
                    <a:tint val="75000"/>
                  </a:schemeClr>
                </a:solidFill>
              </a:defRPr>
            </a:lvl1pPr>
          </a:lstStyle>
          <a:p>
            <a:fld id="{0CC06037-44A0-42BA-8800-9704F8DAAE06}" type="slidenum">
              <a:rPr lang="fr-BE" smtClean="0"/>
              <a:t>‹N°›</a:t>
            </a:fld>
            <a:endParaRPr lang="fr-BE"/>
          </a:p>
        </p:txBody>
      </p:sp>
      <p:sp>
        <p:nvSpPr>
          <p:cNvPr id="7" name="Title 1">
            <a:extLst>
              <a:ext uri="{FF2B5EF4-FFF2-40B4-BE49-F238E27FC236}">
                <a16:creationId xmlns:a16="http://schemas.microsoft.com/office/drawing/2014/main" id="{88525216-3E7B-4F80-9A3B-A7B36602BEAD}"/>
              </a:ext>
            </a:extLst>
          </p:cNvPr>
          <p:cNvSpPr txBox="1">
            <a:spLocks/>
          </p:cNvSpPr>
          <p:nvPr userDrawn="1"/>
        </p:nvSpPr>
        <p:spPr>
          <a:xfrm>
            <a:off x="172278" y="169082"/>
            <a:ext cx="10410908" cy="1465488"/>
          </a:xfrm>
          <a:prstGeom prst="rect">
            <a:avLst/>
          </a:prstGeom>
        </p:spPr>
        <p:txBody>
          <a:bodyPr anchor="b">
            <a:normAutofit/>
          </a:bodyPr>
          <a:lstStyle>
            <a:lvl1pPr algn="l" defTabSz="914400" rtl="0" eaLnBrk="1" latinLnBrk="0" hangingPunct="1">
              <a:lnSpc>
                <a:spcPct val="90000"/>
              </a:lnSpc>
              <a:spcBef>
                <a:spcPct val="0"/>
              </a:spcBef>
              <a:buNone/>
              <a:defRPr sz="48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endParaRPr lang="fr-BE" dirty="0"/>
          </a:p>
        </p:txBody>
      </p:sp>
      <p:cxnSp>
        <p:nvCxnSpPr>
          <p:cNvPr id="8" name="Straight Connector 7">
            <a:extLst>
              <a:ext uri="{FF2B5EF4-FFF2-40B4-BE49-F238E27FC236}">
                <a16:creationId xmlns:a16="http://schemas.microsoft.com/office/drawing/2014/main" id="{40110929-D99F-4F93-8D79-DA1EE21A6EEC}"/>
              </a:ext>
            </a:extLst>
          </p:cNvPr>
          <p:cNvCxnSpPr/>
          <p:nvPr userDrawn="1"/>
        </p:nvCxnSpPr>
        <p:spPr>
          <a:xfrm>
            <a:off x="0" y="6721475"/>
            <a:ext cx="12192000" cy="0"/>
          </a:xfrm>
          <a:prstGeom prst="line">
            <a:avLst/>
          </a:prstGeom>
          <a:ln w="38100">
            <a:solidFill>
              <a:srgbClr val="0A77B3"/>
            </a:solidFill>
            <a:prstDash val="solid"/>
          </a:ln>
        </p:spPr>
        <p:style>
          <a:lnRef idx="1">
            <a:schemeClr val="accent1"/>
          </a:lnRef>
          <a:fillRef idx="0">
            <a:schemeClr val="accent1"/>
          </a:fillRef>
          <a:effectRef idx="0">
            <a:schemeClr val="accent1"/>
          </a:effectRef>
          <a:fontRef idx="minor">
            <a:schemeClr val="tx1"/>
          </a:fontRef>
        </p:style>
      </p:cxnSp>
      <p:sp>
        <p:nvSpPr>
          <p:cNvPr id="9" name="Title Placeholder 8">
            <a:extLst>
              <a:ext uri="{FF2B5EF4-FFF2-40B4-BE49-F238E27FC236}">
                <a16:creationId xmlns:a16="http://schemas.microsoft.com/office/drawing/2014/main" id="{DC48BE74-70CC-4BC3-8F90-5BF2C2F29983}"/>
              </a:ext>
            </a:extLst>
          </p:cNvPr>
          <p:cNvSpPr>
            <a:spLocks noGrp="1"/>
          </p:cNvSpPr>
          <p:nvPr>
            <p:ph type="title"/>
          </p:nvPr>
        </p:nvSpPr>
        <p:spPr>
          <a:xfrm>
            <a:off x="305463" y="309007"/>
            <a:ext cx="10515600" cy="1325563"/>
          </a:xfrm>
          <a:prstGeom prst="rect">
            <a:avLst/>
          </a:prstGeom>
        </p:spPr>
        <p:txBody>
          <a:bodyPr vert="horz" lIns="91440" tIns="45720" rIns="91440" bIns="45720" anchor="ctr">
            <a:normAutofit/>
          </a:bodyPr>
          <a:lstStyle/>
          <a:p>
            <a:r>
              <a:rPr lang="en-US"/>
              <a:t>Cliquez pour modifier le style du titre principal</a:t>
            </a:r>
            <a:endParaRPr lang="en-GB" dirty="0"/>
          </a:p>
        </p:txBody>
      </p:sp>
      <p:cxnSp>
        <p:nvCxnSpPr>
          <p:cNvPr id="11" name="Straight Connector 10">
            <a:extLst>
              <a:ext uri="{FF2B5EF4-FFF2-40B4-BE49-F238E27FC236}">
                <a16:creationId xmlns:a16="http://schemas.microsoft.com/office/drawing/2014/main" id="{A6037BFE-069D-45AE-AAA2-DBA37783E36D}"/>
              </a:ext>
            </a:extLst>
          </p:cNvPr>
          <p:cNvCxnSpPr/>
          <p:nvPr userDrawn="1"/>
        </p:nvCxnSpPr>
        <p:spPr>
          <a:xfrm>
            <a:off x="0" y="6628342"/>
            <a:ext cx="12192000" cy="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82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tags" Target="../tags/tag78.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tags" Target="../tags/tag9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4.xml"/><Relationship Id="rId1" Type="http://schemas.openxmlformats.org/officeDocument/2006/relationships/tags" Target="../tags/tag93.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tags" Target="../tags/tag97.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comments" Target="../comments/comment1.xml"/></Relationships>
</file>

<file path=ppt/slides/_rels/slide55.xml.rels><?xml version="1.0" encoding="UTF-8" standalone="yes"?>
<Relationships xmlns="http://schemas.openxmlformats.org/package/2006/relationships"><Relationship Id="rId3" Type="http://schemas.openxmlformats.org/officeDocument/2006/relationships/tags" Target="../tags/tag103.xml"/><Relationship Id="rId7" Type="http://schemas.openxmlformats.org/officeDocument/2006/relationships/image" Target="../media/image1.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hyperlink" Target="http://www.edf-feph.org/"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3.png"/><Relationship Id="rId4" Type="http://schemas.microsoft.com/office/2014/relationships/chartEx" Target="../charts/chartEx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3288954"/>
            <a:ext cx="9144000" cy="1277126"/>
          </a:xfrm>
        </p:spPr>
        <p:txBody>
          <a:bodyPr>
            <a:normAutofit fontScale="90000"/>
          </a:bodyPr>
          <a:lstStyle/>
          <a:p>
            <a:r>
              <a:rPr lang="fr-BE" b="1" dirty="0"/>
              <a:t>Aperçu de la stratégie de l’UE en matière de droits des personnes handicapées</a:t>
            </a:r>
          </a:p>
        </p:txBody>
      </p:sp>
      <p:sp>
        <p:nvSpPr>
          <p:cNvPr id="3" name="Subtitle 2"/>
          <p:cNvSpPr>
            <a:spLocks noGrp="1"/>
          </p:cNvSpPr>
          <p:nvPr>
            <p:ph type="subTitle" idx="1"/>
            <p:custDataLst>
              <p:tags r:id="rId2"/>
            </p:custDataLst>
          </p:nvPr>
        </p:nvSpPr>
        <p:spPr>
          <a:xfrm>
            <a:off x="1524000" y="4816046"/>
            <a:ext cx="9144000" cy="1168476"/>
          </a:xfrm>
        </p:spPr>
        <p:txBody>
          <a:bodyPr>
            <a:normAutofit/>
          </a:bodyPr>
          <a:lstStyle/>
          <a:p>
            <a:r>
              <a:rPr dirty="0"/>
              <a:t>17 mars</a:t>
            </a:r>
            <a:r>
              <a:rPr lang="en-US" dirty="0"/>
              <a:t> </a:t>
            </a:r>
            <a:endParaRPr lang="en-GB" sz="2800" dirty="0"/>
          </a:p>
        </p:txBody>
      </p:sp>
      <p:pic>
        <p:nvPicPr>
          <p:cNvPr id="6" name="Picture 5"/>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4851709" y="515928"/>
            <a:ext cx="1872108" cy="2071504"/>
          </a:xfrm>
          <a:prstGeom prst="rect">
            <a:avLst/>
          </a:prstGeom>
        </p:spPr>
      </p:pic>
    </p:spTree>
    <p:extLst>
      <p:ext uri="{BB962C8B-B14F-4D97-AF65-F5344CB8AC3E}">
        <p14:creationId xmlns:p14="http://schemas.microsoft.com/office/powerpoint/2010/main" val="4181077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608847" y="2541920"/>
            <a:ext cx="6974305" cy="1325563"/>
          </a:xfrm>
        </p:spPr>
        <p:txBody>
          <a:bodyPr/>
          <a:lstStyle/>
          <a:p>
            <a:pPr algn="ctr"/>
            <a:r>
              <a:rPr lang="fr-BE" dirty="0"/>
              <a:t>Législation contraignante</a:t>
            </a:r>
          </a:p>
        </p:txBody>
      </p:sp>
    </p:spTree>
    <p:extLst>
      <p:ext uri="{BB962C8B-B14F-4D97-AF65-F5344CB8AC3E}">
        <p14:creationId xmlns:p14="http://schemas.microsoft.com/office/powerpoint/2010/main" val="194042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CF0A-74DD-4BB2-BEF5-1DCFCA743D11}"/>
              </a:ext>
            </a:extLst>
          </p:cNvPr>
          <p:cNvSpPr>
            <a:spLocks noGrp="1"/>
          </p:cNvSpPr>
          <p:nvPr>
            <p:ph type="title"/>
            <p:custDataLst>
              <p:tags r:id="rId1"/>
            </p:custDataLst>
          </p:nvPr>
        </p:nvSpPr>
        <p:spPr/>
        <p:txBody>
          <a:bodyPr/>
          <a:lstStyle/>
          <a:p>
            <a:r>
              <a:rPr lang="fr-BE"/>
              <a:t>Législation contraignante</a:t>
            </a:r>
          </a:p>
        </p:txBody>
      </p:sp>
      <p:sp>
        <p:nvSpPr>
          <p:cNvPr id="5" name="Content Placeholder 4">
            <a:extLst>
              <a:ext uri="{FF2B5EF4-FFF2-40B4-BE49-F238E27FC236}">
                <a16:creationId xmlns:a16="http://schemas.microsoft.com/office/drawing/2014/main" id="{C42C747B-075C-4132-9117-A78D77906255}"/>
              </a:ext>
            </a:extLst>
          </p:cNvPr>
          <p:cNvSpPr>
            <a:spLocks noGrp="1"/>
          </p:cNvSpPr>
          <p:nvPr>
            <p:ph idx="1"/>
            <p:custDataLst>
              <p:tags r:id="rId2"/>
            </p:custDataLst>
          </p:nvPr>
        </p:nvSpPr>
        <p:spPr>
          <a:xfrm>
            <a:off x="305463" y="1383957"/>
            <a:ext cx="11075110" cy="4787172"/>
          </a:xfrm>
        </p:spPr>
        <p:txBody>
          <a:bodyPr>
            <a:normAutofit fontScale="92500" lnSpcReduction="10000"/>
          </a:bodyPr>
          <a:lstStyle/>
          <a:p>
            <a:r>
              <a:rPr lang="fr-BE" b="1" dirty="0"/>
              <a:t>4 révisions de la législation existante</a:t>
            </a:r>
          </a:p>
          <a:p>
            <a:pPr marL="360000">
              <a:buFont typeface="Courier New" panose="02070309020205020404" pitchFamily="49" charset="0"/>
              <a:buChar char="o"/>
            </a:pPr>
            <a:r>
              <a:rPr lang="fr-BE" dirty="0"/>
              <a:t>Cadre législatif sur la performance énergétique des bâtiments, avec un impact sur l’accessibilité</a:t>
            </a:r>
          </a:p>
          <a:p>
            <a:pPr marL="360000">
              <a:buFont typeface="Courier New" panose="02070309020205020404" pitchFamily="49" charset="0"/>
              <a:buChar char="o"/>
            </a:pPr>
            <a:r>
              <a:rPr lang="fr-BE" dirty="0"/>
              <a:t>Cadre réglementaire relatif aux droits des passagers, y compris les droits des personnes handicapées et à mobilité réduite</a:t>
            </a:r>
          </a:p>
          <a:p>
            <a:pPr marL="360000">
              <a:buFont typeface="Courier New" panose="02070309020205020404" pitchFamily="49" charset="0"/>
              <a:buChar char="o"/>
            </a:pPr>
            <a:r>
              <a:rPr lang="fr-BE" dirty="0"/>
              <a:t>Règlement sur les orientations de l’Union pour le développement du réseau transeuropéen de transport en vue de renforcer la disposition relative à l’accessibilité</a:t>
            </a:r>
          </a:p>
          <a:p>
            <a:pPr marL="360000">
              <a:buFont typeface="Courier New" panose="02070309020205020404" pitchFamily="49" charset="0"/>
              <a:buChar char="o"/>
            </a:pPr>
            <a:r>
              <a:rPr lang="fr-BE" dirty="0"/>
              <a:t>Inclusion de la CNUDPH dans la révision du règlement de l’UE sur le système des préférences généralisées en vue d’encourager les partenaires commerciaux concernés à s’y conformer (coopération internationale)</a:t>
            </a:r>
          </a:p>
          <a:p>
            <a:endParaRPr lang="fr-BE" dirty="0"/>
          </a:p>
        </p:txBody>
      </p:sp>
    </p:spTree>
    <p:extLst>
      <p:ext uri="{BB962C8B-B14F-4D97-AF65-F5344CB8AC3E}">
        <p14:creationId xmlns:p14="http://schemas.microsoft.com/office/powerpoint/2010/main" val="355688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CF0A-74DD-4BB2-BEF5-1DCFCA743D11}"/>
              </a:ext>
            </a:extLst>
          </p:cNvPr>
          <p:cNvSpPr>
            <a:spLocks noGrp="1"/>
          </p:cNvSpPr>
          <p:nvPr>
            <p:ph type="title"/>
            <p:custDataLst>
              <p:tags r:id="rId1"/>
            </p:custDataLst>
          </p:nvPr>
        </p:nvSpPr>
        <p:spPr/>
        <p:txBody>
          <a:bodyPr/>
          <a:lstStyle/>
          <a:p>
            <a:r>
              <a:rPr lang="fr-BE"/>
              <a:t>Législation contraignante</a:t>
            </a:r>
          </a:p>
        </p:txBody>
      </p:sp>
      <p:sp>
        <p:nvSpPr>
          <p:cNvPr id="3" name="Content Placeholder 2">
            <a:extLst>
              <a:ext uri="{FF2B5EF4-FFF2-40B4-BE49-F238E27FC236}">
                <a16:creationId xmlns:a16="http://schemas.microsoft.com/office/drawing/2014/main" id="{60C040CE-A2F0-4354-8D91-C5E125EBF6AB}"/>
              </a:ext>
            </a:extLst>
          </p:cNvPr>
          <p:cNvSpPr>
            <a:spLocks noGrp="1"/>
          </p:cNvSpPr>
          <p:nvPr>
            <p:ph idx="1"/>
            <p:custDataLst>
              <p:tags r:id="rId2"/>
            </p:custDataLst>
          </p:nvPr>
        </p:nvSpPr>
        <p:spPr/>
        <p:txBody>
          <a:bodyPr>
            <a:normAutofit/>
          </a:bodyPr>
          <a:lstStyle/>
          <a:p>
            <a:pPr marL="131400" indent="0">
              <a:buNone/>
            </a:pPr>
            <a:endParaRPr lang="fr-BE" dirty="0"/>
          </a:p>
          <a:p>
            <a:r>
              <a:rPr lang="fr-BE" b="1" dirty="0"/>
              <a:t>1 nouvel acte législatif « le cas échéant »</a:t>
            </a:r>
          </a:p>
          <a:p>
            <a:pPr marL="360000">
              <a:buFont typeface="Courier New" panose="02070309020205020404" pitchFamily="49" charset="0"/>
              <a:buChar char="o"/>
            </a:pPr>
            <a:r>
              <a:rPr lang="fr-BE" dirty="0"/>
              <a:t>Suivi par une proposition juridique visant à renforcer le rôle des organismes chargés de l’égalité (pour soutenir la mise en œuvre de la directive de l’UE sur l’égalité de traitement en matière d’emploi)</a:t>
            </a:r>
          </a:p>
        </p:txBody>
      </p:sp>
    </p:spTree>
    <p:extLst>
      <p:ext uri="{BB962C8B-B14F-4D97-AF65-F5344CB8AC3E}">
        <p14:creationId xmlns:p14="http://schemas.microsoft.com/office/powerpoint/2010/main" val="365474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250907" y="2541920"/>
            <a:ext cx="7690185" cy="1325563"/>
          </a:xfrm>
        </p:spPr>
        <p:txBody>
          <a:bodyPr/>
          <a:lstStyle/>
          <a:p>
            <a:pPr algn="ctr"/>
            <a:r>
              <a:rPr lang="en-GB"/>
              <a:t>Les initiatives phares</a:t>
            </a:r>
            <a:endParaRPr lang="fr-BE" dirty="0"/>
          </a:p>
        </p:txBody>
      </p:sp>
    </p:spTree>
    <p:extLst>
      <p:ext uri="{BB962C8B-B14F-4D97-AF65-F5344CB8AC3E}">
        <p14:creationId xmlns:p14="http://schemas.microsoft.com/office/powerpoint/2010/main" val="343901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1</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p:txBody>
          <a:bodyPr>
            <a:normAutofit fontScale="92500" lnSpcReduction="10000"/>
          </a:bodyPr>
          <a:lstStyle/>
          <a:p>
            <a:r>
              <a:rPr lang="fr-BE" b="1" dirty="0">
                <a:solidFill>
                  <a:srgbClr val="C00000"/>
                </a:solidFill>
              </a:rPr>
              <a:t>En 2022</a:t>
            </a:r>
            <a:r>
              <a:rPr lang="fr-BE" dirty="0"/>
              <a:t>, la Commission lancera un centre de ressources européen : </a:t>
            </a:r>
            <a:r>
              <a:rPr lang="fr-BE" b="1" dirty="0"/>
              <a:t>« </a:t>
            </a:r>
            <a:r>
              <a:rPr lang="fr-BE" b="1" dirty="0" err="1"/>
              <a:t>AccessibleUE</a:t>
            </a:r>
            <a:r>
              <a:rPr lang="fr-BE" b="1" dirty="0"/>
              <a:t> »</a:t>
            </a:r>
          </a:p>
          <a:p>
            <a:r>
              <a:rPr lang="fr-BE" dirty="0"/>
              <a:t>Ce centre renforcera la cohérence des politiques d’accessibilité et facilitera l’accès aux connaissances pertinentes</a:t>
            </a:r>
          </a:p>
          <a:p>
            <a:r>
              <a:rPr lang="fr-BE" dirty="0"/>
              <a:t>Il réunira les autorités nationales chargées de la mise en œuvre et de l’application des règles d’accessibilité ainsi que des experts et des professionnels de tous les domaines de l’accessibilité</a:t>
            </a:r>
          </a:p>
          <a:p>
            <a:r>
              <a:rPr lang="fr-BE" dirty="0"/>
              <a:t>Partager les bonnes pratiques entre les secteurs et élaborer des outils et des normes visant à faciliter la mise en œuvre du droit de l’UE</a:t>
            </a:r>
          </a:p>
        </p:txBody>
      </p:sp>
    </p:spTree>
    <p:extLst>
      <p:ext uri="{BB962C8B-B14F-4D97-AF65-F5344CB8AC3E}">
        <p14:creationId xmlns:p14="http://schemas.microsoft.com/office/powerpoint/2010/main" val="110801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2</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p:txBody>
          <a:bodyPr>
            <a:normAutofit/>
          </a:bodyPr>
          <a:lstStyle/>
          <a:p>
            <a:r>
              <a:rPr lang="fr-BE" dirty="0"/>
              <a:t>Création d’une </a:t>
            </a:r>
            <a:r>
              <a:rPr lang="fr-BE" b="1" dirty="0"/>
              <a:t>carte européenne du handicap </a:t>
            </a:r>
            <a:r>
              <a:rPr lang="fr-BE" dirty="0"/>
              <a:t>d’ici</a:t>
            </a:r>
            <a:r>
              <a:rPr lang="fr-BE" b="1" dirty="0"/>
              <a:t> </a:t>
            </a:r>
            <a:r>
              <a:rPr lang="fr-BE" dirty="0"/>
              <a:t>à </a:t>
            </a:r>
            <a:r>
              <a:rPr lang="fr-BE" b="1" dirty="0">
                <a:solidFill>
                  <a:srgbClr val="C00000"/>
                </a:solidFill>
              </a:rPr>
              <a:t>fin 2023</a:t>
            </a:r>
          </a:p>
          <a:p>
            <a:r>
              <a:rPr lang="fr-BE" dirty="0"/>
              <a:t>Reconnue dans l’ensemble des États membres</a:t>
            </a:r>
          </a:p>
          <a:p>
            <a:r>
              <a:rPr lang="fr-BE" dirty="0"/>
              <a:t>S’appuiera sur l’expérience du projet pilote de carte européenne du handicap en cours et sur la carte européenne de stationnement pour les personnes handicapées</a:t>
            </a:r>
          </a:p>
        </p:txBody>
      </p:sp>
    </p:spTree>
    <p:extLst>
      <p:ext uri="{BB962C8B-B14F-4D97-AF65-F5344CB8AC3E}">
        <p14:creationId xmlns:p14="http://schemas.microsoft.com/office/powerpoint/2010/main" val="374906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3</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a:xfrm>
            <a:off x="305463" y="1769915"/>
            <a:ext cx="10515600" cy="4351338"/>
          </a:xfrm>
        </p:spPr>
        <p:txBody>
          <a:bodyPr>
            <a:normAutofit/>
          </a:bodyPr>
          <a:lstStyle/>
          <a:p>
            <a:r>
              <a:rPr lang="fr-BE" b="1" dirty="0">
                <a:solidFill>
                  <a:srgbClr val="C00000"/>
                </a:solidFill>
              </a:rPr>
              <a:t>D'ici à 2023</a:t>
            </a:r>
            <a:r>
              <a:rPr lang="fr-BE" dirty="0"/>
              <a:t>, fournir des orientations recommandant aux États membres d’améliorer les conditions de vie autonome et l’inclusion dans la société</a:t>
            </a:r>
          </a:p>
          <a:p>
            <a:r>
              <a:rPr lang="fr-BE" dirty="0"/>
              <a:t>Les États membres devraient permettre aux personnes handicapées de vivre dans des logements accessibles et assistés ou de continuer à vivre chez elles (y compris des programmes d'assistance personnelle)</a:t>
            </a:r>
          </a:p>
        </p:txBody>
      </p:sp>
    </p:spTree>
    <p:extLst>
      <p:ext uri="{BB962C8B-B14F-4D97-AF65-F5344CB8AC3E}">
        <p14:creationId xmlns:p14="http://schemas.microsoft.com/office/powerpoint/2010/main" val="335186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4</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p:txBody>
          <a:bodyPr>
            <a:normAutofit/>
          </a:bodyPr>
          <a:lstStyle/>
          <a:p>
            <a:r>
              <a:rPr lang="fr-BE" b="1" dirty="0">
                <a:solidFill>
                  <a:srgbClr val="C00000"/>
                </a:solidFill>
              </a:rPr>
              <a:t>D'ici 2024</a:t>
            </a:r>
            <a:r>
              <a:rPr lang="fr-BE" dirty="0"/>
              <a:t>, un </a:t>
            </a:r>
            <a:r>
              <a:rPr lang="fr-BE" b="1" dirty="0"/>
              <a:t>cadre pour des services sociaux d'excellence </a:t>
            </a:r>
            <a:r>
              <a:rPr lang="fr-BE" dirty="0"/>
              <a:t>à destination des personnes handicapées </a:t>
            </a:r>
          </a:p>
          <a:p>
            <a:r>
              <a:rPr lang="fr-BE" dirty="0"/>
              <a:t>Pour améliorer la prestation de services aux personnes handicapées et renforcer l'attrait des emplois dans ce domaine, notamment par le perfectionnement professionnel et la reconversion des prestataires de services</a:t>
            </a:r>
          </a:p>
        </p:txBody>
      </p:sp>
    </p:spTree>
    <p:extLst>
      <p:ext uri="{BB962C8B-B14F-4D97-AF65-F5344CB8AC3E}">
        <p14:creationId xmlns:p14="http://schemas.microsoft.com/office/powerpoint/2010/main" val="308993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a:t>Initiative phare 5</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a:xfrm>
            <a:off x="305463" y="1427747"/>
            <a:ext cx="11421316" cy="4743382"/>
          </a:xfrm>
        </p:spPr>
        <p:txBody>
          <a:bodyPr>
            <a:normAutofit fontScale="92500" lnSpcReduction="20000"/>
          </a:bodyPr>
          <a:lstStyle/>
          <a:p>
            <a:r>
              <a:rPr lang="fr-BE" b="1" dirty="0">
                <a:solidFill>
                  <a:srgbClr val="C00000"/>
                </a:solidFill>
              </a:rPr>
              <a:t>En 2022, </a:t>
            </a:r>
            <a:r>
              <a:rPr lang="fr-BE" dirty="0"/>
              <a:t>un </a:t>
            </a:r>
            <a:r>
              <a:rPr lang="fr-BE" b="1" dirty="0"/>
              <a:t>ensemble de mesures visant à améliorer les perspectives </a:t>
            </a:r>
            <a:r>
              <a:rPr lang="fr-BE" dirty="0"/>
              <a:t>des personnes handicapées </a:t>
            </a:r>
            <a:r>
              <a:rPr lang="fr-BE" b="1" dirty="0"/>
              <a:t>sur le marché du travail </a:t>
            </a:r>
          </a:p>
          <a:p>
            <a:r>
              <a:rPr lang="fr-BE" dirty="0"/>
              <a:t>Aidera les États membres à mettre en œuvre les lignes directrices pertinentes pour l’emploi dans le cadre du Semestre européen</a:t>
            </a:r>
          </a:p>
          <a:p>
            <a:r>
              <a:rPr lang="fr-BE" dirty="0"/>
              <a:t>Fournira des conseils et soutiendra l’apprentissage mutuel en ce qui concerne le renforcement des capacités des services de l’emploi et de l’intégration, la promotion des perspectives d’embauche, la garantie d’aménagements raisonnables, la garantie de la santé et de la sécurité au travail et des programmes de réadaptation professionnelle en cas de maladies chroniques ou d’accidents, l’exploration de pistes d’emploi de qualité dans des emplois protégés et des parcours donnant accès au marché du travail ouvert</a:t>
            </a:r>
          </a:p>
        </p:txBody>
      </p:sp>
    </p:spTree>
    <p:extLst>
      <p:ext uri="{BB962C8B-B14F-4D97-AF65-F5344CB8AC3E}">
        <p14:creationId xmlns:p14="http://schemas.microsoft.com/office/powerpoint/2010/main" val="37048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6</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a:xfrm>
            <a:off x="305463" y="1427747"/>
            <a:ext cx="11421316" cy="4743382"/>
          </a:xfrm>
        </p:spPr>
        <p:txBody>
          <a:bodyPr>
            <a:normAutofit fontScale="92500" lnSpcReduction="10000"/>
          </a:bodyPr>
          <a:lstStyle/>
          <a:p>
            <a:r>
              <a:rPr lang="fr-BE" b="1" dirty="0">
                <a:solidFill>
                  <a:srgbClr val="C00000"/>
                </a:solidFill>
              </a:rPr>
              <a:t>En 2021, </a:t>
            </a:r>
            <a:r>
              <a:rPr lang="fr-BE" dirty="0"/>
              <a:t>la Commission mettra en place la </a:t>
            </a:r>
            <a:r>
              <a:rPr lang="fr-BE" b="1" dirty="0"/>
              <a:t>plateforme sur le handicap </a:t>
            </a:r>
            <a:r>
              <a:rPr lang="fr-BE" dirty="0"/>
              <a:t>qui remplacera l’actuel groupe de haut niveau sur les personnes handicapées.</a:t>
            </a:r>
          </a:p>
          <a:p>
            <a:r>
              <a:rPr lang="fr-BE" dirty="0"/>
              <a:t>Soutiendra la mise en œuvre de cette stratégie ainsi que des stratégies nationales en matière de handicap</a:t>
            </a:r>
          </a:p>
          <a:p>
            <a:r>
              <a:rPr lang="fr-BE" dirty="0"/>
              <a:t>Réunira les points de contact nationaux de la CNUDPH, les organisations de personnes handicapées et la Commission.</a:t>
            </a:r>
          </a:p>
          <a:p>
            <a:r>
              <a:rPr lang="fr-BE" dirty="0"/>
              <a:t>Forum d’échanges sur les évaluations par les Nations Unies de la mise en œuvre par les États membres de la CNUDPH</a:t>
            </a:r>
          </a:p>
          <a:p>
            <a:r>
              <a:rPr lang="fr-BE" dirty="0"/>
              <a:t>La version en ligne de la plateforme sur le handicap présentera des informations sur ses réunions, activités et analyses, ainsi que des données par pays, y compris la promotion de bonnes pratiques accessibles et inclusives)</a:t>
            </a:r>
          </a:p>
        </p:txBody>
      </p:sp>
    </p:spTree>
    <p:extLst>
      <p:ext uri="{BB962C8B-B14F-4D97-AF65-F5344CB8AC3E}">
        <p14:creationId xmlns:p14="http://schemas.microsoft.com/office/powerpoint/2010/main" val="213863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custDataLst>
              <p:tags r:id="rId1"/>
            </p:custDataLst>
          </p:nvPr>
        </p:nvSpPr>
        <p:spPr/>
        <p:txBody>
          <a:bodyPr/>
          <a:lstStyle/>
          <a:p>
            <a:r>
              <a:rPr lang="en-GB" dirty="0"/>
              <a:t>Programme du jour</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custDataLst>
              <p:tags r:id="rId2"/>
            </p:custDataLst>
          </p:nvPr>
        </p:nvSpPr>
        <p:spPr>
          <a:xfrm>
            <a:off x="342202" y="2137719"/>
            <a:ext cx="11507596" cy="2335427"/>
          </a:xfrm>
        </p:spPr>
        <p:txBody>
          <a:bodyPr>
            <a:normAutofit/>
          </a:bodyPr>
          <a:lstStyle/>
          <a:p>
            <a:pPr marL="0" indent="0">
              <a:buNone/>
            </a:pPr>
            <a:r>
              <a:rPr lang="fr-BE" b="1" dirty="0"/>
              <a:t>10h00-10H30</a:t>
            </a:r>
          </a:p>
          <a:p>
            <a:r>
              <a:rPr lang="fr-BE" dirty="0"/>
              <a:t>Ouverture de l’atelier - </a:t>
            </a:r>
            <a:r>
              <a:rPr lang="fr-BE" dirty="0" err="1"/>
              <a:t>Gunta</a:t>
            </a:r>
            <a:r>
              <a:rPr lang="fr-BE" dirty="0"/>
              <a:t> </a:t>
            </a:r>
            <a:r>
              <a:rPr lang="fr-BE" dirty="0" err="1"/>
              <a:t>Anca</a:t>
            </a:r>
            <a:endParaRPr lang="fr-BE" dirty="0"/>
          </a:p>
          <a:p>
            <a:r>
              <a:rPr lang="fr-BE" dirty="0"/>
              <a:t>Présentation de la stratégie et des séances parallèles – Haydn </a:t>
            </a:r>
            <a:r>
              <a:rPr lang="fr-BE" dirty="0" err="1"/>
              <a:t>Hammersley</a:t>
            </a:r>
            <a:endParaRPr lang="fr-BE"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593677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custDataLst>
              <p:tags r:id="rId1"/>
            </p:custDataLst>
          </p:nvPr>
        </p:nvSpPr>
        <p:spPr/>
        <p:txBody>
          <a:bodyPr/>
          <a:lstStyle/>
          <a:p>
            <a:r>
              <a:rPr lang="fr-BE" dirty="0"/>
              <a:t>Initiative phare 7</a:t>
            </a:r>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custDataLst>
              <p:tags r:id="rId2"/>
            </p:custDataLst>
          </p:nvPr>
        </p:nvSpPr>
        <p:spPr>
          <a:xfrm>
            <a:off x="305463" y="2156795"/>
            <a:ext cx="11421316" cy="3057756"/>
          </a:xfrm>
        </p:spPr>
        <p:txBody>
          <a:bodyPr>
            <a:normAutofit/>
          </a:bodyPr>
          <a:lstStyle/>
          <a:p>
            <a:r>
              <a:rPr lang="fr-BE" dirty="0"/>
              <a:t>La Commission adoptera une </a:t>
            </a:r>
            <a:r>
              <a:rPr lang="fr-BE" b="1" dirty="0"/>
              <a:t>stratégie renouvelée en matière de ressources humaines</a:t>
            </a:r>
          </a:p>
          <a:p>
            <a:r>
              <a:rPr lang="fr-BE" dirty="0"/>
              <a:t>Comprendra des mesures visant à promouvoir la diversité et l’inclusion des personnes handicapées</a:t>
            </a:r>
          </a:p>
          <a:p>
            <a:r>
              <a:rPr lang="fr-BE" dirty="0"/>
              <a:t>Invite l’EPSO à compléter ces efforts en collaboration avec d’autres institutions de l’UE qui recrutent</a:t>
            </a:r>
          </a:p>
          <a:p>
            <a:pPr marL="0" indent="0">
              <a:buNone/>
            </a:pPr>
            <a:endParaRPr lang="fr-BE" dirty="0"/>
          </a:p>
        </p:txBody>
      </p:sp>
    </p:spTree>
    <p:extLst>
      <p:ext uri="{BB962C8B-B14F-4D97-AF65-F5344CB8AC3E}">
        <p14:creationId xmlns:p14="http://schemas.microsoft.com/office/powerpoint/2010/main" val="294485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1463041" y="2541920"/>
            <a:ext cx="9609512" cy="1325563"/>
          </a:xfrm>
        </p:spPr>
        <p:txBody>
          <a:bodyPr/>
          <a:lstStyle/>
          <a:p>
            <a:r>
              <a:rPr lang="fr-BE" dirty="0"/>
              <a:t>Les autres mesures énumérées</a:t>
            </a:r>
          </a:p>
        </p:txBody>
      </p:sp>
    </p:spTree>
    <p:extLst>
      <p:ext uri="{BB962C8B-B14F-4D97-AF65-F5344CB8AC3E}">
        <p14:creationId xmlns:p14="http://schemas.microsoft.com/office/powerpoint/2010/main" val="2792764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4F3B70-AD54-4B52-A597-BCC2297168C2}"/>
              </a:ext>
            </a:extLst>
          </p:cNvPr>
          <p:cNvSpPr>
            <a:spLocks noGrp="1"/>
          </p:cNvSpPr>
          <p:nvPr>
            <p:ph type="title"/>
            <p:custDataLst>
              <p:tags r:id="rId1"/>
            </p:custDataLst>
          </p:nvPr>
        </p:nvSpPr>
        <p:spPr>
          <a:xfrm>
            <a:off x="1512915" y="2639630"/>
            <a:ext cx="9094125" cy="1325563"/>
          </a:xfrm>
        </p:spPr>
        <p:txBody>
          <a:bodyPr>
            <a:normAutofit fontScale="90000"/>
          </a:bodyPr>
          <a:lstStyle/>
          <a:p>
            <a:r>
              <a:rPr lang="fr-BE" dirty="0"/>
              <a:t>2. L’accessibilité – un catalyseur des droits, de l’autonomie et de l’égalité </a:t>
            </a:r>
          </a:p>
        </p:txBody>
      </p:sp>
    </p:spTree>
    <p:extLst>
      <p:ext uri="{BB962C8B-B14F-4D97-AF65-F5344CB8AC3E}">
        <p14:creationId xmlns:p14="http://schemas.microsoft.com/office/powerpoint/2010/main" val="1717814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Accessibilité</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fontScale="92500" lnSpcReduction="10000"/>
          </a:bodyPr>
          <a:lstStyle/>
          <a:p>
            <a:r>
              <a:rPr lang="fr-BE" b="1" dirty="0"/>
              <a:t>Initiative phare </a:t>
            </a:r>
            <a:r>
              <a:rPr lang="fr-BE" b="1" dirty="0" err="1"/>
              <a:t>AccessibleEU</a:t>
            </a:r>
            <a:endParaRPr lang="fr-BE" b="1" dirty="0"/>
          </a:p>
          <a:p>
            <a:r>
              <a:rPr lang="fr-BE" dirty="0"/>
              <a:t>Examiner </a:t>
            </a:r>
            <a:r>
              <a:rPr lang="fr-BE" b="1" dirty="0">
                <a:solidFill>
                  <a:srgbClr val="C00000"/>
                </a:solidFill>
              </a:rPr>
              <a:t>d’ici à 2023 </a:t>
            </a:r>
            <a:r>
              <a:rPr lang="fr-BE" dirty="0"/>
              <a:t>le fonctionnement du marché intérieur des technologies d’assistance afin de déterminer la nécessité de nouvelles mesures</a:t>
            </a:r>
          </a:p>
          <a:p>
            <a:r>
              <a:rPr lang="fr-BE" dirty="0"/>
              <a:t>Réviser le cadre législatif relatif à la performance énergétique des bâtiments (impact sur l'amélioration de l'accessibilité découlant des exigences de rénovation)</a:t>
            </a:r>
          </a:p>
          <a:p>
            <a:r>
              <a:rPr lang="fr-BE" dirty="0"/>
              <a:t>En </a:t>
            </a:r>
            <a:r>
              <a:rPr lang="fr-BE" b="1" dirty="0">
                <a:solidFill>
                  <a:srgbClr val="C00000"/>
                </a:solidFill>
              </a:rPr>
              <a:t>2021</a:t>
            </a:r>
            <a:r>
              <a:rPr lang="fr-BE" dirty="0"/>
              <a:t>, fournir des orientations pratiques aux États membres afin de soutenir la mise en œuvre des obligations en matière d’accessibilité prévues par les directives sur les marchés publics et promouvoir la formation des acheteurs publics à la passation de marchés à des prix abordables</a:t>
            </a:r>
          </a:p>
        </p:txBody>
      </p:sp>
    </p:spTree>
    <p:extLst>
      <p:ext uri="{BB962C8B-B14F-4D97-AF65-F5344CB8AC3E}">
        <p14:creationId xmlns:p14="http://schemas.microsoft.com/office/powerpoint/2010/main" val="367324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Accessibilité</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Inclure, </a:t>
            </a:r>
            <a:r>
              <a:rPr lang="fr-BE" b="1" dirty="0">
                <a:solidFill>
                  <a:srgbClr val="C00000"/>
                </a:solidFill>
              </a:rPr>
              <a:t>en 2021,</a:t>
            </a:r>
            <a:r>
              <a:rPr lang="fr-BE" dirty="0"/>
              <a:t> l’accessibilité et l’inclusion dans la stratégie renforcée de l’UE en matière d’administration numérique</a:t>
            </a:r>
          </a:p>
          <a:p>
            <a:r>
              <a:rPr lang="fr-BE" dirty="0"/>
              <a:t>Évaluer, </a:t>
            </a:r>
            <a:r>
              <a:rPr lang="fr-BE" b="1" dirty="0">
                <a:solidFill>
                  <a:srgbClr val="C00000"/>
                </a:solidFill>
              </a:rPr>
              <a:t>en 2022</a:t>
            </a:r>
            <a:r>
              <a:rPr lang="fr-BE" dirty="0"/>
              <a:t>, l’application de la directive sur l’accessibilité du Web et déterminer s’il conviendrait de réviser la directive pour combler les lacunes recensées</a:t>
            </a:r>
          </a:p>
          <a:p>
            <a:r>
              <a:rPr lang="fr-BE" b="1" dirty="0">
                <a:solidFill>
                  <a:srgbClr val="C00000"/>
                </a:solidFill>
              </a:rPr>
              <a:t>En 2021</a:t>
            </a:r>
            <a:r>
              <a:rPr lang="fr-BE" dirty="0"/>
              <a:t>, réexaminer le cadre réglementaire relatif aux droits des passagers, y compris les droits des personnes handicapées et à mobilité réduite </a:t>
            </a:r>
          </a:p>
        </p:txBody>
      </p:sp>
    </p:spTree>
    <p:extLst>
      <p:ext uri="{BB962C8B-B14F-4D97-AF65-F5344CB8AC3E}">
        <p14:creationId xmlns:p14="http://schemas.microsoft.com/office/powerpoint/2010/main" val="2437799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Accessibilité</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fontScale="92500" lnSpcReduction="20000"/>
          </a:bodyPr>
          <a:lstStyle/>
          <a:p>
            <a:r>
              <a:rPr lang="fr-BE" dirty="0"/>
              <a:t>Lancer, </a:t>
            </a:r>
            <a:r>
              <a:rPr lang="fr-BE" b="1" dirty="0">
                <a:solidFill>
                  <a:srgbClr val="C00000"/>
                </a:solidFill>
              </a:rPr>
              <a:t>d'ici à 2022</a:t>
            </a:r>
            <a:r>
              <a:rPr lang="fr-BE" dirty="0"/>
              <a:t>,</a:t>
            </a:r>
            <a:r>
              <a:rPr lang="fr-BE" b="1" dirty="0">
                <a:solidFill>
                  <a:srgbClr val="C00000"/>
                </a:solidFill>
              </a:rPr>
              <a:t> </a:t>
            </a:r>
            <a:r>
              <a:rPr lang="fr-BE" dirty="0"/>
              <a:t>un inventaire des actifs de l'infrastructure ferroviaire, c.-à-d. des parties accessibles des gares, en vue de recenser les obstacles et barrières existants à l'accessibilité</a:t>
            </a:r>
          </a:p>
          <a:p>
            <a:r>
              <a:rPr lang="fr-BE" dirty="0"/>
              <a:t>Réexaminer </a:t>
            </a:r>
            <a:r>
              <a:rPr lang="fr-BE" b="1" dirty="0">
                <a:solidFill>
                  <a:srgbClr val="C00000"/>
                </a:solidFill>
              </a:rPr>
              <a:t>en 2021</a:t>
            </a:r>
            <a:r>
              <a:rPr lang="fr-BE" dirty="0"/>
              <a:t> le règlement sur les orientations de l’Union pour le développement du réseau transeuropéen de transport afin de renforcer la disposition relative à l’accessibilité</a:t>
            </a:r>
          </a:p>
          <a:p>
            <a:r>
              <a:rPr lang="fr-BE" dirty="0"/>
              <a:t>Réviser </a:t>
            </a:r>
            <a:r>
              <a:rPr lang="fr-BE" b="1" dirty="0">
                <a:solidFill>
                  <a:srgbClr val="C00000"/>
                </a:solidFill>
              </a:rPr>
              <a:t>en 2021</a:t>
            </a:r>
            <a:r>
              <a:rPr lang="fr-BE" dirty="0"/>
              <a:t> le train de mesures sur la mobilité urbaine afin de renforcer la planification de la mobilité durable (impose aux États membres d’adopter des plans de mobilité locaux en tenant compte des besoins des personnes handicapées)</a:t>
            </a:r>
          </a:p>
        </p:txBody>
      </p:sp>
    </p:spTree>
    <p:extLst>
      <p:ext uri="{BB962C8B-B14F-4D97-AF65-F5344CB8AC3E}">
        <p14:creationId xmlns:p14="http://schemas.microsoft.com/office/powerpoint/2010/main" val="2653180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349355" y="2541920"/>
            <a:ext cx="7968537" cy="1325563"/>
          </a:xfrm>
        </p:spPr>
        <p:txBody>
          <a:bodyPr>
            <a:normAutofit/>
          </a:bodyPr>
          <a:lstStyle/>
          <a:p>
            <a:r>
              <a:rPr lang="fr-BE" dirty="0"/>
              <a:t>3. Bénéficier des droits liés à l’UE </a:t>
            </a:r>
          </a:p>
        </p:txBody>
      </p:sp>
    </p:spTree>
    <p:extLst>
      <p:ext uri="{BB962C8B-B14F-4D97-AF65-F5344CB8AC3E}">
        <p14:creationId xmlns:p14="http://schemas.microsoft.com/office/powerpoint/2010/main" val="293110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Bénéficier des droits liés à l’UE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b="1" dirty="0"/>
              <a:t>Initiative phare relative à la carte du handicap</a:t>
            </a:r>
          </a:p>
          <a:p>
            <a:r>
              <a:rPr lang="fr-BE" dirty="0"/>
              <a:t>Collaborer avec les États membres, le Réseau européen de coopération en matière d’élections et le Parlement européen pour garantir les droits politiques des personnes handicapées sur une base égalitaire</a:t>
            </a:r>
          </a:p>
          <a:p>
            <a:r>
              <a:rPr lang="fr-BE" b="1" dirty="0">
                <a:solidFill>
                  <a:srgbClr val="C00000"/>
                </a:solidFill>
              </a:rPr>
              <a:t>En 2022</a:t>
            </a:r>
            <a:r>
              <a:rPr lang="fr-BE" dirty="0"/>
              <a:t>, manifestation de haut niveau sur les élections annoncée dans le plan d'action pour la démocratie, afin de débattre de la démocratie inclusive</a:t>
            </a:r>
          </a:p>
        </p:txBody>
      </p:sp>
    </p:spTree>
    <p:extLst>
      <p:ext uri="{BB962C8B-B14F-4D97-AF65-F5344CB8AC3E}">
        <p14:creationId xmlns:p14="http://schemas.microsoft.com/office/powerpoint/2010/main" val="420046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Bénéficier des droits liés à l’UE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Établir </a:t>
            </a:r>
            <a:r>
              <a:rPr lang="fr-BE" b="1" dirty="0">
                <a:solidFill>
                  <a:srgbClr val="C00000"/>
                </a:solidFill>
              </a:rPr>
              <a:t>en 2023</a:t>
            </a:r>
            <a:r>
              <a:rPr lang="fr-BE" dirty="0"/>
              <a:t> un guide de bonnes pratiques électorales concernant la participation des citoyens handicapés au processus électoral</a:t>
            </a:r>
          </a:p>
          <a:p>
            <a:r>
              <a:rPr lang="fr-BE" dirty="0"/>
              <a:t>Répondre aux besoins des citoyens handicapés dans le recueil du vote électronique envisagé dans le plan d’action pour la démocratie européenne</a:t>
            </a:r>
          </a:p>
          <a:p>
            <a:r>
              <a:rPr lang="fr-BE" dirty="0"/>
              <a:t>Soutenir la participation démocratique inclusive par l’intermédiaire du nouveau programme « Citoyenneté, égalité, droits et valeurs » (financement de l’UE)</a:t>
            </a:r>
          </a:p>
        </p:txBody>
      </p:sp>
    </p:spTree>
    <p:extLst>
      <p:ext uri="{BB962C8B-B14F-4D97-AF65-F5344CB8AC3E}">
        <p14:creationId xmlns:p14="http://schemas.microsoft.com/office/powerpoint/2010/main" val="50797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349355" y="2541920"/>
            <a:ext cx="7968537" cy="1325563"/>
          </a:xfrm>
        </p:spPr>
        <p:txBody>
          <a:bodyPr>
            <a:normAutofit/>
          </a:bodyPr>
          <a:lstStyle/>
          <a:p>
            <a:r>
              <a:rPr lang="fr-BE" dirty="0"/>
              <a:t>4. Qualité de vie décente et autonomie</a:t>
            </a:r>
          </a:p>
        </p:txBody>
      </p:sp>
    </p:spTree>
    <p:extLst>
      <p:ext uri="{BB962C8B-B14F-4D97-AF65-F5344CB8AC3E}">
        <p14:creationId xmlns:p14="http://schemas.microsoft.com/office/powerpoint/2010/main" val="391549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custDataLst>
              <p:tags r:id="rId1"/>
            </p:custDataLst>
          </p:nvPr>
        </p:nvSpPr>
        <p:spPr/>
        <p:txBody>
          <a:bodyPr/>
          <a:lstStyle/>
          <a:p>
            <a:r>
              <a:rPr lang="en-GB" dirty="0"/>
              <a:t>Programme du jour</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custDataLst>
              <p:tags r:id="rId2"/>
            </p:custDataLst>
          </p:nvPr>
        </p:nvSpPr>
        <p:spPr>
          <a:xfrm>
            <a:off x="342202" y="1458098"/>
            <a:ext cx="11507596" cy="4942702"/>
          </a:xfrm>
        </p:spPr>
        <p:txBody>
          <a:bodyPr>
            <a:normAutofit/>
          </a:bodyPr>
          <a:lstStyle/>
          <a:p>
            <a:pPr marL="0" indent="0">
              <a:buNone/>
            </a:pPr>
            <a:r>
              <a:rPr lang="en-US" b="1" dirty="0"/>
              <a:t>10:30-11:10</a:t>
            </a:r>
          </a:p>
          <a:p>
            <a:pPr marL="0" indent="0">
              <a:spcAft>
                <a:spcPts val="1200"/>
              </a:spcAft>
              <a:buNone/>
            </a:pPr>
            <a:r>
              <a:rPr lang="fr-BE" dirty="0"/>
              <a:t>Première série de séances parallèles en 3 groupes :</a:t>
            </a:r>
            <a:endParaRPr lang="fr-BE" b="1" dirty="0"/>
          </a:p>
          <a:p>
            <a:r>
              <a:rPr lang="fr-BE" b="1" dirty="0"/>
              <a:t>Accessibilité et jouissance des droits de l’UE </a:t>
            </a:r>
            <a:r>
              <a:rPr lang="fr-BE" dirty="0"/>
              <a:t>(chapitres 2 et 3 de la stratégie)</a:t>
            </a:r>
          </a:p>
          <a:p>
            <a:r>
              <a:rPr lang="fr-BE" b="1" dirty="0"/>
              <a:t>Qualité de vie décente et égalité de participation </a:t>
            </a:r>
            <a:r>
              <a:rPr lang="fr-BE" dirty="0"/>
              <a:t>(chapitres 4 et 5 de la stratégie)</a:t>
            </a:r>
          </a:p>
          <a:p>
            <a:r>
              <a:rPr lang="fr-BE" b="1" dirty="0"/>
              <a:t>Promouvoir les droits des personnes handicapées à l'échelle mondiale, mettre en œuvre la stratégie et montrer l'exemple </a:t>
            </a:r>
            <a:r>
              <a:rPr lang="fr-BE" dirty="0"/>
              <a:t>(chapitres 6, 7 et 8 de la stratégie)</a:t>
            </a:r>
          </a:p>
          <a:p>
            <a:pPr marL="0" indent="0">
              <a:buNone/>
            </a:pPr>
            <a:endParaRPr lang="en-GB" dirty="0"/>
          </a:p>
        </p:txBody>
      </p:sp>
    </p:spTree>
    <p:extLst>
      <p:ext uri="{BB962C8B-B14F-4D97-AF65-F5344CB8AC3E}">
        <p14:creationId xmlns:p14="http://schemas.microsoft.com/office/powerpoint/2010/main" val="2185317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Qualité de vie et autonomie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3" y="2363489"/>
            <a:ext cx="10515600" cy="3407117"/>
          </a:xfrm>
        </p:spPr>
        <p:txBody>
          <a:bodyPr>
            <a:normAutofit lnSpcReduction="10000"/>
          </a:bodyPr>
          <a:lstStyle/>
          <a:p>
            <a:pPr>
              <a:spcAft>
                <a:spcPts val="1200"/>
              </a:spcAft>
            </a:pPr>
            <a:r>
              <a:rPr lang="fr-BE" b="1" dirty="0"/>
              <a:t>Initiative phare sur les orientations pour une vie autonome</a:t>
            </a:r>
          </a:p>
          <a:p>
            <a:pPr>
              <a:spcAft>
                <a:spcPts val="1200"/>
              </a:spcAft>
            </a:pPr>
            <a:r>
              <a:rPr lang="fr-BE" b="1" dirty="0"/>
              <a:t>Initiative phare sur le cadre pour les services sociaux</a:t>
            </a:r>
          </a:p>
          <a:p>
            <a:pPr>
              <a:spcAft>
                <a:spcPts val="1200"/>
              </a:spcAft>
            </a:pPr>
            <a:r>
              <a:rPr lang="fr-BE" b="1" dirty="0"/>
              <a:t>Ensemble de mesures phares relatives aux perspectives des personnes handicapées sur le marché du travail</a:t>
            </a:r>
          </a:p>
          <a:p>
            <a:pPr marL="0" indent="0">
              <a:buNone/>
            </a:pPr>
            <a:endParaRPr lang="fr-BE" dirty="0"/>
          </a:p>
        </p:txBody>
      </p:sp>
    </p:spTree>
    <p:extLst>
      <p:ext uri="{BB962C8B-B14F-4D97-AF65-F5344CB8AC3E}">
        <p14:creationId xmlns:p14="http://schemas.microsoft.com/office/powerpoint/2010/main" val="3487388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Qualité de vie et autonomie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Grâce à la garantie renforcée pour la jeunesse, soutenir la sensibilisation et l'activation des jeunes handicapés</a:t>
            </a:r>
          </a:p>
          <a:p>
            <a:r>
              <a:rPr lang="fr-BE" dirty="0"/>
              <a:t>Plan d’action en matière d’éducation numérique 2021-2027 : les </a:t>
            </a:r>
            <a:r>
              <a:rPr lang="fr-CH" dirty="0"/>
              <a:t>États membres bénéficieront d’un soutien pour la mise en place de technologies d’assistance et la mise à disposition d’un environnement et d’un contenu d’apprentissage numériques accessibles</a:t>
            </a:r>
            <a:endParaRPr lang="fr-BE" dirty="0"/>
          </a:p>
          <a:p>
            <a:pPr marL="0" indent="0">
              <a:buNone/>
            </a:pPr>
            <a:endParaRPr lang="fr-BE" dirty="0"/>
          </a:p>
        </p:txBody>
      </p:sp>
    </p:spTree>
    <p:extLst>
      <p:ext uri="{BB962C8B-B14F-4D97-AF65-F5344CB8AC3E}">
        <p14:creationId xmlns:p14="http://schemas.microsoft.com/office/powerpoint/2010/main" val="2685147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Qualité de vie et autonomie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lnSpcReduction="10000"/>
          </a:bodyPr>
          <a:lstStyle/>
          <a:p>
            <a:r>
              <a:rPr lang="fr-CH" dirty="0"/>
              <a:t>Aider les États membres à mettre en œuvre les lignes directrices pertinentes pour l’emploi dans le cadre du Semestre européen, à élaborer des outils statistiques et à promouvoir l’échange de bonnes pratiques </a:t>
            </a:r>
          </a:p>
          <a:p>
            <a:r>
              <a:rPr lang="fr-BE" dirty="0"/>
              <a:t>Garantir l’application </a:t>
            </a:r>
            <a:r>
              <a:rPr lang="fr-CH" dirty="0"/>
              <a:t>stricte par les États membres des droits couverts par la directive sur l’égalité de traitement en matière d’emploi et faire rapport sur l’application de cette directive en 2021</a:t>
            </a:r>
            <a:endParaRPr lang="fr-BE" dirty="0"/>
          </a:p>
          <a:p>
            <a:r>
              <a:rPr lang="fr-BE" b="1" dirty="0"/>
              <a:t>Le cas échéant, enchaîner avec une proposition juridique visant notamment à renforcer le rôle des organismes chargés de l'égalité</a:t>
            </a:r>
            <a:endParaRPr lang="fr-BE" dirty="0"/>
          </a:p>
          <a:p>
            <a:endParaRPr lang="fr-BE" dirty="0"/>
          </a:p>
        </p:txBody>
      </p:sp>
    </p:spTree>
    <p:extLst>
      <p:ext uri="{BB962C8B-B14F-4D97-AF65-F5344CB8AC3E}">
        <p14:creationId xmlns:p14="http://schemas.microsoft.com/office/powerpoint/2010/main" val="2384608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Qualité de vie et autonomie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lnSpcReduction="10000"/>
          </a:bodyPr>
          <a:lstStyle/>
          <a:p>
            <a:r>
              <a:rPr lang="fr-BE" b="1" dirty="0">
                <a:solidFill>
                  <a:srgbClr val="C00000"/>
                </a:solidFill>
              </a:rPr>
              <a:t>En 2021</a:t>
            </a:r>
            <a:r>
              <a:rPr lang="fr-BE" dirty="0"/>
              <a:t>, un plan d'action sur l'économie sociale, y compris les possibilités offertes aux personnes handicapées, par l'intermédiaire d'entreprises sociales axées sur l'intégration dans le marché du travail ouvert</a:t>
            </a:r>
          </a:p>
          <a:p>
            <a:r>
              <a:rPr lang="fr-BE" b="1" dirty="0">
                <a:solidFill>
                  <a:srgbClr val="C00000"/>
                </a:solidFill>
              </a:rPr>
              <a:t>En 2022</a:t>
            </a:r>
            <a:r>
              <a:rPr lang="fr-BE" dirty="0"/>
              <a:t>, une étude sur la protection sociale et les services destinés aux personnes handicapées</a:t>
            </a:r>
          </a:p>
          <a:p>
            <a:r>
              <a:rPr lang="fr-CH" dirty="0"/>
              <a:t>Orientations pour aider les États membres à poursuivre les réformes de la protection sociale en mettant l’accent sur les personnes handicapées et les cadres d’évaluation du handicap, y compris sur demande au moyen de l’instrument d’appui technique.</a:t>
            </a:r>
            <a:endParaRPr lang="fr-BE" dirty="0"/>
          </a:p>
        </p:txBody>
      </p:sp>
    </p:spTree>
    <p:extLst>
      <p:ext uri="{BB962C8B-B14F-4D97-AF65-F5344CB8AC3E}">
        <p14:creationId xmlns:p14="http://schemas.microsoft.com/office/powerpoint/2010/main" val="3459803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349355" y="2541920"/>
            <a:ext cx="7968537" cy="1325563"/>
          </a:xfrm>
        </p:spPr>
        <p:txBody>
          <a:bodyPr>
            <a:normAutofit/>
          </a:bodyPr>
          <a:lstStyle/>
          <a:p>
            <a:r>
              <a:rPr lang="fr-BE" dirty="0"/>
              <a:t>5. Égalité d’accès et non-discrimination</a:t>
            </a:r>
          </a:p>
        </p:txBody>
      </p:sp>
    </p:spTree>
    <p:extLst>
      <p:ext uri="{BB962C8B-B14F-4D97-AF65-F5344CB8AC3E}">
        <p14:creationId xmlns:p14="http://schemas.microsoft.com/office/powerpoint/2010/main" val="1599441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fontScale="92500" lnSpcReduction="10000"/>
          </a:bodyPr>
          <a:lstStyle/>
          <a:p>
            <a:r>
              <a:rPr lang="fr-BE" dirty="0"/>
              <a:t>Stratégie de formation des professionnels de la justice, axée sur la législation de l’UE en matière de handicap, y compris la CNUDPH (en cours)</a:t>
            </a:r>
          </a:p>
          <a:p>
            <a:r>
              <a:rPr lang="fr-BE" dirty="0"/>
              <a:t>Œuvrer avec les États membres à l’application de la Convention de La Haye de 2000 sur la protection internationale des adultes vulnérables, conformément à la CNUDPH</a:t>
            </a:r>
          </a:p>
          <a:p>
            <a:r>
              <a:rPr lang="fr-BE" dirty="0"/>
              <a:t>Lancer une étude sur les garanties procédurales pour les adultes vulnérables dans les procédures pénales et évaluer la nécessité de propositions législatives relatives au soutien et à la protection des adultes vulnérables, conformément à la stratégie relative au droit des victimes</a:t>
            </a:r>
          </a:p>
        </p:txBody>
      </p:sp>
    </p:spTree>
    <p:extLst>
      <p:ext uri="{BB962C8B-B14F-4D97-AF65-F5344CB8AC3E}">
        <p14:creationId xmlns:p14="http://schemas.microsoft.com/office/powerpoint/2010/main" val="2363801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Fournir des orientations aux États membres sur l’accès à la justice pour les personnes handicapées dans l’UE</a:t>
            </a:r>
          </a:p>
          <a:p>
            <a:r>
              <a:rPr lang="fr-BE" dirty="0"/>
              <a:t>Aider les États membres à promouvoir la participation au système judiciaire des personnes handicapées en tant que professionnels et recueillir les bonnes pratiques en matière de prise de décision assistée</a:t>
            </a:r>
          </a:p>
        </p:txBody>
      </p:sp>
    </p:spTree>
    <p:extLst>
      <p:ext uri="{BB962C8B-B14F-4D97-AF65-F5344CB8AC3E}">
        <p14:creationId xmlns:p14="http://schemas.microsoft.com/office/powerpoint/2010/main" val="1867609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Le système des écoles européennes crée un sous-groupe de travail sur la Convention des Nations unies  et adopte un plan d’action pour le soutien à l’éducation et l’éducation inclusive (en cours)</a:t>
            </a:r>
          </a:p>
          <a:p>
            <a:r>
              <a:rPr lang="fr-BE" b="1" dirty="0">
                <a:solidFill>
                  <a:srgbClr val="C00000"/>
                </a:solidFill>
              </a:rPr>
              <a:t>En 2021</a:t>
            </a:r>
            <a:r>
              <a:rPr lang="fr-BE" dirty="0"/>
              <a:t>, boîte à outils pour l’inclusion dans l'éducation et l’accueil de la petite enfance, qui comporte un chapitre spécifique sur les enfants handicapés</a:t>
            </a:r>
          </a:p>
        </p:txBody>
      </p:sp>
    </p:spTree>
    <p:extLst>
      <p:ext uri="{BB962C8B-B14F-4D97-AF65-F5344CB8AC3E}">
        <p14:creationId xmlns:p14="http://schemas.microsoft.com/office/powerpoint/2010/main" val="1146007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p:txBody>
          <a:bodyPr>
            <a:normAutofit/>
          </a:bodyPr>
          <a:lstStyle/>
          <a:p>
            <a:r>
              <a:rPr lang="fr-BE" dirty="0"/>
              <a:t>Aider les États membres à poursuivre le développement des systèmes de formation des enseignants afin de remédier à la pénurie d’enseignants dans l’enseignement spécialisé et d’améliorer les compétences de tous les professionnels de l’éducation en matière de gestion de la diversité en classe et de développement d’une éducation inclusive</a:t>
            </a:r>
          </a:p>
          <a:p>
            <a:r>
              <a:rPr lang="fr-BE" dirty="0"/>
              <a:t>Mettre en œuvre le plan d’action  de Soutien à l’éducation et éducation inclusive dans les écoles européennes</a:t>
            </a:r>
          </a:p>
        </p:txBody>
      </p:sp>
    </p:spTree>
    <p:extLst>
      <p:ext uri="{BB962C8B-B14F-4D97-AF65-F5344CB8AC3E}">
        <p14:creationId xmlns:p14="http://schemas.microsoft.com/office/powerpoint/2010/main" val="1941126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3" y="2363488"/>
            <a:ext cx="10515600" cy="2492717"/>
          </a:xfrm>
        </p:spPr>
        <p:txBody>
          <a:bodyPr>
            <a:normAutofit lnSpcReduction="10000"/>
          </a:bodyPr>
          <a:lstStyle/>
          <a:p>
            <a:r>
              <a:rPr lang="fr-BE" dirty="0"/>
              <a:t>Évaluer </a:t>
            </a:r>
            <a:r>
              <a:rPr lang="fr-BE" b="1" dirty="0"/>
              <a:t>la directive 2011/24/UE relative aux droits des patients en matière de soins de santé transfrontaliers</a:t>
            </a:r>
            <a:r>
              <a:rPr lang="fr-BE" dirty="0"/>
              <a:t>. Déterminer où les États membres ont choisi de rembourser les frais d’hébergement et de déplacement ou les frais supplémentaires encourus par les personnes handicapées pour évaluer les soins de santé transfrontaliers. </a:t>
            </a:r>
          </a:p>
        </p:txBody>
      </p:sp>
    </p:spTree>
    <p:extLst>
      <p:ext uri="{BB962C8B-B14F-4D97-AF65-F5344CB8AC3E}">
        <p14:creationId xmlns:p14="http://schemas.microsoft.com/office/powerpoint/2010/main" val="154507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custDataLst>
              <p:tags r:id="rId1"/>
            </p:custDataLst>
          </p:nvPr>
        </p:nvSpPr>
        <p:spPr/>
        <p:txBody>
          <a:bodyPr/>
          <a:lstStyle/>
          <a:p>
            <a:r>
              <a:rPr lang="en-GB" dirty="0"/>
              <a:t>Programme du jour</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custDataLst>
              <p:tags r:id="rId2"/>
            </p:custDataLst>
          </p:nvPr>
        </p:nvSpPr>
        <p:spPr>
          <a:xfrm>
            <a:off x="342202" y="1532238"/>
            <a:ext cx="11507596" cy="852616"/>
          </a:xfrm>
        </p:spPr>
        <p:txBody>
          <a:bodyPr>
            <a:normAutofit/>
          </a:bodyPr>
          <a:lstStyle/>
          <a:p>
            <a:pPr marL="0" indent="0">
              <a:buNone/>
            </a:pPr>
            <a:r>
              <a:rPr lang="en-US" b="1" dirty="0"/>
              <a:t>11h10-11h25		Pause-café</a:t>
            </a:r>
          </a:p>
          <a:p>
            <a:pPr marL="0" indent="0">
              <a:buNone/>
            </a:pPr>
            <a:endParaRPr lang="en-GB" dirty="0"/>
          </a:p>
        </p:txBody>
      </p:sp>
      <p:pic>
        <p:nvPicPr>
          <p:cNvPr id="7" name="Picture 6">
            <a:extLst>
              <a:ext uri="{FF2B5EF4-FFF2-40B4-BE49-F238E27FC236}">
                <a16:creationId xmlns:a16="http://schemas.microsoft.com/office/drawing/2014/main" id="{4F26C09A-7B6C-47ED-A2F1-740F139BCF32}"/>
              </a:ext>
            </a:extLst>
          </p:cNvPr>
          <p:cNvPicPr>
            <a:picLocks noChangeAspect="1"/>
          </p:cNvPicPr>
          <p:nvPr>
            <p:custDataLst>
              <p:tags r:id="rId3"/>
            </p:custDataLst>
          </p:nvPr>
        </p:nvPicPr>
        <p:blipFill>
          <a:blip r:embed="rId6"/>
          <a:stretch>
            <a:fillRect/>
          </a:stretch>
        </p:blipFill>
        <p:spPr>
          <a:xfrm>
            <a:off x="3938052" y="2199502"/>
            <a:ext cx="6883011" cy="4176583"/>
          </a:xfrm>
          <a:prstGeom prst="rect">
            <a:avLst/>
          </a:prstGeom>
        </p:spPr>
      </p:pic>
      <p:sp>
        <p:nvSpPr>
          <p:cNvPr id="8" name="Content Placeholder 2">
            <a:extLst>
              <a:ext uri="{FF2B5EF4-FFF2-40B4-BE49-F238E27FC236}">
                <a16:creationId xmlns:a16="http://schemas.microsoft.com/office/drawing/2014/main" id="{DB5FFC44-01B5-49A5-AAC0-49197699D531}"/>
              </a:ext>
            </a:extLst>
          </p:cNvPr>
          <p:cNvSpPr txBox="1">
            <a:spLocks/>
          </p:cNvSpPr>
          <p:nvPr>
            <p:custDataLst>
              <p:tags r:id="rId4"/>
            </p:custDataLst>
          </p:nvPr>
        </p:nvSpPr>
        <p:spPr>
          <a:xfrm>
            <a:off x="754094" y="2792243"/>
            <a:ext cx="3108357" cy="2101034"/>
          </a:xfrm>
          <a:prstGeom prst="rect">
            <a:avLst/>
          </a:prstGeom>
        </p:spPr>
        <p:txBody>
          <a:bodyPr vert="horz" lIns="91440" tIns="45720" rIns="91440" bIns="4572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BE" dirty="0"/>
              <a:t>Mais ça, c’était avant...</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420574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fontScale="92500" lnSpcReduction="10000"/>
          </a:bodyPr>
          <a:lstStyle/>
          <a:p>
            <a:r>
              <a:rPr lang="fr-BE" dirty="0"/>
              <a:t>Lutter contre les inégalités spécifiques pour les personnes handicapées dans l’accès à la prévention du cancer, au dépistage précoce et aux soins au moyen d’actions spécifiques recensées par le registre des inégalités dans le </a:t>
            </a:r>
            <a:r>
              <a:rPr lang="fr-BE" b="1" dirty="0"/>
              <a:t>plan européen de lutte contre le cancer</a:t>
            </a:r>
            <a:r>
              <a:rPr lang="fr-BE" dirty="0"/>
              <a:t>.</a:t>
            </a:r>
          </a:p>
          <a:p>
            <a:r>
              <a:rPr lang="fr-BE" dirty="0"/>
              <a:t>S’efforcer de rendre le patrimoine culturel et l’ensemble de l’art accessibles et inclusifs pour les personnes handicapées, avec le soutien de fonds de l’UE tel que le programme « Europe créative ».</a:t>
            </a:r>
          </a:p>
          <a:p>
            <a:r>
              <a:rPr lang="fr-BE" dirty="0"/>
              <a:t>Évaluer la disponibilité des œuvres imprimées pour les personnes handicapées en tenant compte de la législation européenne en vigueur</a:t>
            </a:r>
          </a:p>
        </p:txBody>
      </p:sp>
    </p:spTree>
    <p:extLst>
      <p:ext uri="{BB962C8B-B14F-4D97-AF65-F5344CB8AC3E}">
        <p14:creationId xmlns:p14="http://schemas.microsoft.com/office/powerpoint/2010/main" val="4113692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dirty="0"/>
              <a:t>Lancer une étude évaluant l’application de l'article 30 de la CNUDPH afin d’aider les États membres à mettre en œuvre des politiques visant à accroître la participation et le soutien des personnes handicapées dans le sport, la culture et les loisirs</a:t>
            </a:r>
          </a:p>
          <a:p>
            <a:r>
              <a:rPr lang="fr-BE" dirty="0"/>
              <a:t>Promouvoir le développement d’un tourisme accessible, notamment par les villes, au moyen du prix « Capitale européenne du tourisme intelligent »</a:t>
            </a:r>
          </a:p>
        </p:txBody>
      </p:sp>
    </p:spTree>
    <p:extLst>
      <p:ext uri="{BB962C8B-B14F-4D97-AF65-F5344CB8AC3E}">
        <p14:creationId xmlns:p14="http://schemas.microsoft.com/office/powerpoint/2010/main" val="277896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Égalité d’accès et non-discrimination</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dirty="0"/>
              <a:t>Soutien aux personnes handicapées dans le cadre du Fonds « Asile, migration et intégration » (AMIF)</a:t>
            </a:r>
          </a:p>
          <a:p>
            <a:r>
              <a:rPr lang="fr-BE" b="1" dirty="0">
                <a:solidFill>
                  <a:srgbClr val="C00000"/>
                </a:solidFill>
              </a:rPr>
              <a:t>D'ici à 2024</a:t>
            </a:r>
            <a:r>
              <a:rPr lang="fr-BE" dirty="0"/>
              <a:t>, fournir des orientations aux États membres et aux praticiens, y compris aux policiers, concernant l'amélioration du soutien aux victimes de violence qui sont des personnes handicapées</a:t>
            </a:r>
          </a:p>
          <a:p>
            <a:r>
              <a:rPr lang="fr-BE" dirty="0"/>
              <a:t>Inviter l’Agence des droits fondamentaux à examiner la situation des personnes handicapées vivant en institution en ce qui concerne la violence, les mauvais traitements et la torture.</a:t>
            </a:r>
          </a:p>
        </p:txBody>
      </p:sp>
    </p:spTree>
    <p:extLst>
      <p:ext uri="{BB962C8B-B14F-4D97-AF65-F5344CB8AC3E}">
        <p14:creationId xmlns:p14="http://schemas.microsoft.com/office/powerpoint/2010/main" val="3995794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1512916" y="2194560"/>
            <a:ext cx="9642763" cy="1672923"/>
          </a:xfrm>
        </p:spPr>
        <p:txBody>
          <a:bodyPr>
            <a:normAutofit fontScale="90000"/>
          </a:bodyPr>
          <a:lstStyle/>
          <a:p>
            <a:r>
              <a:rPr lang="fr-BE" dirty="0"/>
              <a:t>6. Promouvoir les droits des personnes handicapées  à l’échelle mondiale</a:t>
            </a:r>
          </a:p>
        </p:txBody>
      </p:sp>
    </p:spTree>
    <p:extLst>
      <p:ext uri="{BB962C8B-B14F-4D97-AF65-F5344CB8AC3E}">
        <p14:creationId xmlns:p14="http://schemas.microsoft.com/office/powerpoint/2010/main" val="853909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Promouvoir les droits à l'échelle mondiale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dirty="0"/>
              <a:t>L’UE améliorera sa collecte de données sur les personnes handicapées dans le cadre de l’aide humanitaire financée par l’UE, par exemple en encourageant l’utilisation du « petit ensemble de questions » du groupe de Washington</a:t>
            </a:r>
          </a:p>
          <a:p>
            <a:r>
              <a:rPr lang="fr-BE" dirty="0"/>
              <a:t>Un renvoi à la CNUDPH sera inclus dans la révision du règlement de l’UE relatif au système de préférences généralisées, incitant les partenaires commerciaux concernés à s’y conformer</a:t>
            </a:r>
          </a:p>
        </p:txBody>
      </p:sp>
    </p:spTree>
    <p:extLst>
      <p:ext uri="{BB962C8B-B14F-4D97-AF65-F5344CB8AC3E}">
        <p14:creationId xmlns:p14="http://schemas.microsoft.com/office/powerpoint/2010/main" val="1373163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Promouvoir les droits à l'échelle mondiale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b="1" dirty="0">
                <a:solidFill>
                  <a:srgbClr val="C00000"/>
                </a:solidFill>
              </a:rPr>
              <a:t>En 2021</a:t>
            </a:r>
            <a:r>
              <a:rPr lang="fr-BE" dirty="0"/>
              <a:t>, actualiser la boîte à outils « Une approche de la coopération au développement de l’UE fondée sur les droits, englobant tous les droits de l’homme » </a:t>
            </a:r>
          </a:p>
          <a:p>
            <a:r>
              <a:rPr lang="fr-BE" dirty="0"/>
              <a:t>Utiliser systématiquement le marqueur du handicap du Comité d’aide au développement (CAD) de l’OCDE pour repérer les investissements inclusifs tenant compte du handicap en vue d’un suivi ciblé des financements de l’UE</a:t>
            </a:r>
          </a:p>
          <a:p>
            <a:r>
              <a:rPr lang="fr-BE" dirty="0"/>
              <a:t>Fournir une assistance technique, en collaboration avec les États membres, aux administrations des pays partenaires par l’intermédiaire de leurs programmes et installations</a:t>
            </a:r>
          </a:p>
        </p:txBody>
      </p:sp>
    </p:spTree>
    <p:extLst>
      <p:ext uri="{BB962C8B-B14F-4D97-AF65-F5344CB8AC3E}">
        <p14:creationId xmlns:p14="http://schemas.microsoft.com/office/powerpoint/2010/main" val="3633182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349355" y="2541920"/>
            <a:ext cx="7968537" cy="1325563"/>
          </a:xfrm>
        </p:spPr>
        <p:txBody>
          <a:bodyPr>
            <a:normAutofit/>
          </a:bodyPr>
          <a:lstStyle/>
          <a:p>
            <a:r>
              <a:rPr lang="fr-BE" dirty="0"/>
              <a:t>7. Mettre efficacement en œuvre la stratégie</a:t>
            </a:r>
          </a:p>
        </p:txBody>
      </p:sp>
    </p:spTree>
    <p:extLst>
      <p:ext uri="{BB962C8B-B14F-4D97-AF65-F5344CB8AC3E}">
        <p14:creationId xmlns:p14="http://schemas.microsoft.com/office/powerpoint/2010/main" val="102625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Mettre efficacement en œuvre la stratégie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3" y="1779373"/>
            <a:ext cx="11161607" cy="4188941"/>
          </a:xfrm>
        </p:spPr>
        <p:txBody>
          <a:bodyPr>
            <a:normAutofit/>
          </a:bodyPr>
          <a:lstStyle/>
          <a:p>
            <a:r>
              <a:rPr lang="fr-BE" b="1" dirty="0"/>
              <a:t>Initiative phare relative à la plateforme sur le handicap (remplaçant le Groupe de haut niveau)</a:t>
            </a:r>
          </a:p>
          <a:p>
            <a:r>
              <a:rPr lang="fr-BE" dirty="0"/>
              <a:t>Inviter l’ensemble des institutions, organes, agences et délégations de l’UE à désigner des coordinateurs du handicap pour leurs institutions et leurs stratégies en matière de handicap</a:t>
            </a:r>
          </a:p>
          <a:p>
            <a:r>
              <a:rPr lang="fr-BE" dirty="0"/>
              <a:t>Organiser régulièrement des réunions de haut niveau entre le Parlement européen, le Conseil, la Commission et le SEAE, avec la participation d’organisations représentatives des personnes handicapées</a:t>
            </a:r>
          </a:p>
          <a:p>
            <a:pPr marL="0" indent="0">
              <a:buNone/>
            </a:pPr>
            <a:endParaRPr lang="fr-BE" dirty="0"/>
          </a:p>
        </p:txBody>
      </p:sp>
    </p:spTree>
    <p:extLst>
      <p:ext uri="{BB962C8B-B14F-4D97-AF65-F5344CB8AC3E}">
        <p14:creationId xmlns:p14="http://schemas.microsoft.com/office/powerpoint/2010/main" val="41335313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Mettre efficacement en œuvre la stratégie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3" y="1980429"/>
            <a:ext cx="11161607" cy="3419474"/>
          </a:xfrm>
        </p:spPr>
        <p:txBody>
          <a:bodyPr>
            <a:normAutofit/>
          </a:bodyPr>
          <a:lstStyle/>
          <a:p>
            <a:r>
              <a:rPr lang="fr-BE" dirty="0"/>
              <a:t>Mettre en place un échange de vues annuel avec le Comité économique et social européen et le Comité des régions</a:t>
            </a:r>
          </a:p>
          <a:p>
            <a:r>
              <a:rPr lang="fr-BE" dirty="0"/>
              <a:t>Aider les États membres à utiliser les fonds de l’UE conformément à la CNUDPH et dans le respect de l’accessibilité, en veillant à ce que ces fonds ne soutiennent pas des mesures contribuant à la ségrégation ou à l’exclusion</a:t>
            </a:r>
          </a:p>
          <a:p>
            <a:endParaRPr lang="fr-BE" dirty="0"/>
          </a:p>
        </p:txBody>
      </p:sp>
    </p:spTree>
    <p:extLst>
      <p:ext uri="{BB962C8B-B14F-4D97-AF65-F5344CB8AC3E}">
        <p14:creationId xmlns:p14="http://schemas.microsoft.com/office/powerpoint/2010/main" val="5200925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Mettre efficacement en œuvre la stratégie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dirty="0"/>
              <a:t>Renforcer la </a:t>
            </a:r>
            <a:r>
              <a:rPr lang="fr-BE" b="1" dirty="0"/>
              <a:t>boîte à outils pour une meilleure réglementation </a:t>
            </a:r>
            <a:r>
              <a:rPr lang="fr-BE" dirty="0"/>
              <a:t>en vue d’améliorer la prise en compte du handicap afin de garantir le respect de la CNUDPH</a:t>
            </a:r>
          </a:p>
          <a:p>
            <a:r>
              <a:rPr lang="fr-BE" dirty="0"/>
              <a:t>Inclusion et évaluation des questions liées au handicap dans les analyses d'impact et les évaluations, le cas échéant, y compris par la formation du personnel chargé d'élaborer des initiatives relatives à la CNUDPH</a:t>
            </a:r>
          </a:p>
        </p:txBody>
      </p:sp>
    </p:spTree>
    <p:extLst>
      <p:ext uri="{BB962C8B-B14F-4D97-AF65-F5344CB8AC3E}">
        <p14:creationId xmlns:p14="http://schemas.microsoft.com/office/powerpoint/2010/main" val="382243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custDataLst>
              <p:tags r:id="rId1"/>
            </p:custDataLst>
          </p:nvPr>
        </p:nvSpPr>
        <p:spPr/>
        <p:txBody>
          <a:bodyPr/>
          <a:lstStyle/>
          <a:p>
            <a:r>
              <a:rPr lang="en-GB" dirty="0"/>
              <a:t>Programme du jour</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custDataLst>
              <p:tags r:id="rId2"/>
            </p:custDataLst>
          </p:nvPr>
        </p:nvSpPr>
        <p:spPr>
          <a:xfrm>
            <a:off x="305463" y="1408670"/>
            <a:ext cx="11507596" cy="5449330"/>
          </a:xfrm>
        </p:spPr>
        <p:txBody>
          <a:bodyPr>
            <a:normAutofit/>
          </a:bodyPr>
          <a:lstStyle/>
          <a:p>
            <a:pPr marL="0" indent="0">
              <a:buNone/>
            </a:pPr>
            <a:r>
              <a:rPr lang="fr-BE" b="1" dirty="0"/>
              <a:t>11h25-12h05</a:t>
            </a:r>
            <a:r>
              <a:rPr lang="fr-BE" dirty="0"/>
              <a:t>	</a:t>
            </a:r>
          </a:p>
          <a:p>
            <a:pPr marL="0" indent="0">
              <a:buNone/>
            </a:pPr>
            <a:r>
              <a:rPr lang="fr-BE" dirty="0"/>
              <a:t>Deuxième série de séances parallèles (chaque participant rejoint un groupe différent du précédent)</a:t>
            </a:r>
          </a:p>
          <a:p>
            <a:pPr marL="0" indent="0">
              <a:buNone/>
            </a:pPr>
            <a:endParaRPr lang="fr-BE" dirty="0"/>
          </a:p>
          <a:p>
            <a:pPr marL="0" indent="0">
              <a:buNone/>
            </a:pPr>
            <a:r>
              <a:rPr lang="fr-BE" b="1" dirty="0"/>
              <a:t>12h05-12h35</a:t>
            </a:r>
          </a:p>
          <a:p>
            <a:pPr marL="0" indent="0">
              <a:buNone/>
            </a:pPr>
            <a:r>
              <a:rPr lang="fr-BE" dirty="0"/>
              <a:t>Conclusions des rapporteurs des séances parallèles</a:t>
            </a:r>
          </a:p>
          <a:p>
            <a:pPr marL="0" indent="0">
              <a:buNone/>
            </a:pPr>
            <a:endParaRPr lang="fr-BE" dirty="0"/>
          </a:p>
          <a:p>
            <a:pPr marL="0" indent="0">
              <a:buNone/>
            </a:pPr>
            <a:r>
              <a:rPr lang="fr-BE" b="1" dirty="0"/>
              <a:t>12h35-12h45</a:t>
            </a:r>
          </a:p>
          <a:p>
            <a:pPr marL="0" indent="0">
              <a:buNone/>
            </a:pPr>
            <a:r>
              <a:rPr lang="fr-BE" dirty="0"/>
              <a:t>Observations finales</a:t>
            </a:r>
          </a:p>
          <a:p>
            <a:pPr marL="0" indent="0">
              <a:buNone/>
            </a:pPr>
            <a:endParaRPr lang="en-GB" dirty="0"/>
          </a:p>
        </p:txBody>
      </p:sp>
    </p:spTree>
    <p:extLst>
      <p:ext uri="{BB962C8B-B14F-4D97-AF65-F5344CB8AC3E}">
        <p14:creationId xmlns:p14="http://schemas.microsoft.com/office/powerpoint/2010/main" val="3578156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custDataLst>
              <p:tags r:id="rId1"/>
            </p:custDataLst>
          </p:nvPr>
        </p:nvSpPr>
        <p:spPr>
          <a:xfrm>
            <a:off x="2349355" y="2541920"/>
            <a:ext cx="7968537" cy="1325563"/>
          </a:xfrm>
        </p:spPr>
        <p:txBody>
          <a:bodyPr>
            <a:normAutofit/>
          </a:bodyPr>
          <a:lstStyle/>
          <a:p>
            <a:r>
              <a:rPr lang="fr-BE" dirty="0"/>
              <a:t>8. Montrer l’exemple</a:t>
            </a:r>
          </a:p>
        </p:txBody>
      </p:sp>
    </p:spTree>
    <p:extLst>
      <p:ext uri="{BB962C8B-B14F-4D97-AF65-F5344CB8AC3E}">
        <p14:creationId xmlns:p14="http://schemas.microsoft.com/office/powerpoint/2010/main" val="4271773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Montrer l’exemple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0"/>
            <a:ext cx="11161607" cy="4581009"/>
          </a:xfrm>
        </p:spPr>
        <p:txBody>
          <a:bodyPr>
            <a:normAutofit fontScale="92500" lnSpcReduction="10000"/>
          </a:bodyPr>
          <a:lstStyle/>
          <a:p>
            <a:r>
              <a:rPr lang="fr-BE" b="1" dirty="0"/>
              <a:t>Initiative phare sur la stratégie renouvelée en matière de ressources humaines (RH) incluant des mesures visant à favoriser le recrutement, l’emploi effectif et les perspectives de carrière du personnel handicapé</a:t>
            </a:r>
          </a:p>
          <a:p>
            <a:r>
              <a:rPr lang="fr-FR" dirty="0"/>
              <a:t>L’Office pour la diversité et l’inclusion supervisera l’élaboration et la mise en œuvre des mesures pertinentes et contribuera à faire progresser la diversité, l’égalité et l’inclusion dans tous les services de la Commission</a:t>
            </a:r>
            <a:endParaRPr lang="en-US" dirty="0"/>
          </a:p>
          <a:p>
            <a:r>
              <a:rPr lang="fr-BE" dirty="0"/>
              <a:t>Campagne de communication interne de la Commission et formation obligatoire du personnel afin d’assurer un environnement de travail respectueux et de lutter contre les préjugés et les discriminations</a:t>
            </a:r>
          </a:p>
        </p:txBody>
      </p:sp>
    </p:spTree>
    <p:extLst>
      <p:ext uri="{BB962C8B-B14F-4D97-AF65-F5344CB8AC3E}">
        <p14:creationId xmlns:p14="http://schemas.microsoft.com/office/powerpoint/2010/main" val="1172806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Montrer l’exemple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a:bodyPr>
          <a:lstStyle/>
          <a:p>
            <a:r>
              <a:rPr lang="fr-BE" dirty="0"/>
              <a:t>L'EPSO actualisera sa stratégie ciblée de communication et de sensibilisation, développera encore son réseau d'organisations partenaires dans le domaine du handicap, son expertise en matière d'aménagements raisonnables, ainsi que son catalogue de formation et de services</a:t>
            </a:r>
          </a:p>
          <a:p>
            <a:r>
              <a:rPr lang="fr-BE" dirty="0"/>
              <a:t>Renforcer les rapports sur la diversité émanant de la direction de tous les services de la Commission, notamment en ce qui concerne les aménagements raisonnables pour le personnel handicapé</a:t>
            </a:r>
          </a:p>
        </p:txBody>
      </p:sp>
    </p:spTree>
    <p:extLst>
      <p:ext uri="{BB962C8B-B14F-4D97-AF65-F5344CB8AC3E}">
        <p14:creationId xmlns:p14="http://schemas.microsoft.com/office/powerpoint/2010/main" val="10388807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a:t>Montrer l’exemple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fontScale="92500" lnSpcReduction="10000"/>
          </a:bodyPr>
          <a:lstStyle/>
          <a:p>
            <a:r>
              <a:rPr lang="fr-BE" b="1" dirty="0">
                <a:solidFill>
                  <a:srgbClr val="C00000"/>
                </a:solidFill>
              </a:rPr>
              <a:t>En 2021</a:t>
            </a:r>
            <a:r>
              <a:rPr lang="fr-BE" dirty="0"/>
              <a:t>, plan d’action sur l’accessibilité du web, qui sera partagé et promu dans l’ensemble des institutions, organes et agences de l’UE</a:t>
            </a:r>
          </a:p>
          <a:p>
            <a:r>
              <a:rPr lang="fr-BE" dirty="0"/>
              <a:t>Améliorer d’</a:t>
            </a:r>
            <a:r>
              <a:rPr lang="fr-BE" b="1" dirty="0">
                <a:solidFill>
                  <a:srgbClr val="C00000"/>
                </a:solidFill>
              </a:rPr>
              <a:t>ici à 2023 </a:t>
            </a:r>
            <a:r>
              <a:rPr lang="fr-BE" dirty="0"/>
              <a:t>l’accessibilité de ses services de communication audiovisuelle et de conception graphique </a:t>
            </a:r>
          </a:p>
          <a:p>
            <a:r>
              <a:rPr lang="fr-BE" dirty="0"/>
              <a:t>Garantir l'accessibilité de tous les bâtiments nouvellement occupés de la Commission</a:t>
            </a:r>
          </a:p>
          <a:p>
            <a:r>
              <a:rPr lang="fr-BE" dirty="0"/>
              <a:t>Garantir l’accessibilité des lieux où des manifestations de la Commission sont organisées</a:t>
            </a:r>
          </a:p>
          <a:p>
            <a:r>
              <a:rPr lang="fr-BE" dirty="0"/>
              <a:t>Veiller à ce que, d’ici à 2030, tous les bâtiments de la Commission respectent les normes européennes d’accessibilité</a:t>
            </a:r>
          </a:p>
          <a:p>
            <a:endParaRPr lang="fr-BE" dirty="0"/>
          </a:p>
        </p:txBody>
      </p:sp>
    </p:spTree>
    <p:extLst>
      <p:ext uri="{BB962C8B-B14F-4D97-AF65-F5344CB8AC3E}">
        <p14:creationId xmlns:p14="http://schemas.microsoft.com/office/powerpoint/2010/main" val="3605431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custDataLst>
              <p:tags r:id="rId1"/>
            </p:custDataLst>
          </p:nvPr>
        </p:nvSpPr>
        <p:spPr/>
        <p:txBody>
          <a:bodyPr/>
          <a:lstStyle/>
          <a:p>
            <a:r>
              <a:rPr lang="fr-BE" dirty="0"/>
              <a:t>Montrer l’exemple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custDataLst>
              <p:tags r:id="rId2"/>
            </p:custDataLst>
          </p:nvPr>
        </p:nvSpPr>
        <p:spPr>
          <a:xfrm>
            <a:off x="305462" y="1819791"/>
            <a:ext cx="11161607" cy="4351338"/>
          </a:xfrm>
        </p:spPr>
        <p:txBody>
          <a:bodyPr>
            <a:normAutofit fontScale="92500" lnSpcReduction="10000"/>
          </a:bodyPr>
          <a:lstStyle/>
          <a:p>
            <a:r>
              <a:rPr lang="fr-BE" dirty="0"/>
              <a:t>Élaborer et publier, </a:t>
            </a:r>
            <a:r>
              <a:rPr lang="fr-BE" b="1" dirty="0">
                <a:solidFill>
                  <a:srgbClr val="C00000"/>
                </a:solidFill>
              </a:rPr>
              <a:t>en 2021</a:t>
            </a:r>
            <a:r>
              <a:rPr lang="fr-BE" dirty="0"/>
              <a:t>, un cadre de suivi des objectifs et des mesures figurant dans cette stratégie</a:t>
            </a:r>
          </a:p>
          <a:p>
            <a:r>
              <a:rPr lang="fr-BE" dirty="0"/>
              <a:t>Élaborer, d’ici à </a:t>
            </a:r>
            <a:r>
              <a:rPr lang="fr-BE" b="1" dirty="0">
                <a:solidFill>
                  <a:srgbClr val="C00000"/>
                </a:solidFill>
              </a:rPr>
              <a:t>2023 au plus tard</a:t>
            </a:r>
            <a:r>
              <a:rPr lang="fr-BE" dirty="0"/>
              <a:t>, de nouveaux indicateurs du handicap assortis d'une feuille de route claire pour leur mise en œuvre </a:t>
            </a:r>
          </a:p>
          <a:p>
            <a:r>
              <a:rPr lang="fr-BE" dirty="0"/>
              <a:t>Faire rapport </a:t>
            </a:r>
            <a:r>
              <a:rPr lang="fr-BE" b="1" dirty="0">
                <a:solidFill>
                  <a:srgbClr val="C00000"/>
                </a:solidFill>
              </a:rPr>
              <a:t>en 2024 </a:t>
            </a:r>
            <a:r>
              <a:rPr lang="fr-BE" dirty="0"/>
              <a:t>sur l’état d’avancement de la mise en œuvre de cette stratégie et, si nécessaire, mettre à jour ses objectifs et ses mesures</a:t>
            </a:r>
          </a:p>
          <a:p>
            <a:r>
              <a:rPr lang="fr-BE" dirty="0"/>
              <a:t>Mettre au point une stratégie pour la collecte des données, orienter les États membres en conséquence et fournir une analyse des sources de données et des indicateurs existants, y compris les données administratives</a:t>
            </a:r>
          </a:p>
          <a:p>
            <a:endParaRPr lang="fr-BE" dirty="0"/>
          </a:p>
        </p:txBody>
      </p:sp>
    </p:spTree>
    <p:extLst>
      <p:ext uri="{BB962C8B-B14F-4D97-AF65-F5344CB8AC3E}">
        <p14:creationId xmlns:p14="http://schemas.microsoft.com/office/powerpoint/2010/main" val="3529740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custDataLst>
              <p:tags r:id="rId1"/>
            </p:custDataLst>
          </p:nvPr>
        </p:nvSpPr>
        <p:spPr/>
        <p:txBody>
          <a:bodyPr/>
          <a:lstStyle/>
          <a:p>
            <a:r>
              <a:rPr lang="fr-BE"/>
              <a:t>Merci de votre attention</a:t>
            </a:r>
          </a:p>
        </p:txBody>
      </p:sp>
      <p:sp>
        <p:nvSpPr>
          <p:cNvPr id="10" name="Content Placeholder 9"/>
          <p:cNvSpPr>
            <a:spLocks noGrp="1"/>
          </p:cNvSpPr>
          <p:nvPr>
            <p:ph sz="half" idx="1"/>
            <p:custDataLst>
              <p:tags r:id="rId2"/>
            </p:custDataLst>
          </p:nvPr>
        </p:nvSpPr>
        <p:spPr>
          <a:xfrm>
            <a:off x="838200" y="1825625"/>
            <a:ext cx="6525126" cy="4351338"/>
          </a:xfrm>
        </p:spPr>
        <p:txBody>
          <a:bodyPr>
            <a:normAutofit fontScale="92500" lnSpcReduction="10000"/>
          </a:bodyPr>
          <a:lstStyle/>
          <a:p>
            <a:pPr marL="0" indent="0">
              <a:buNone/>
            </a:pPr>
            <a:r>
              <a:rPr lang="fr-BE" dirty="0"/>
              <a:t>Le Forum européen des personnes handicapées</a:t>
            </a:r>
          </a:p>
          <a:p>
            <a:pPr marL="0" indent="0">
              <a:buNone/>
            </a:pPr>
            <a:r>
              <a:rPr lang="fr-BE" dirty="0">
                <a:hlinkClick r:id="rId6"/>
              </a:rPr>
              <a:t>www.edf-feph.org </a:t>
            </a:r>
            <a:endParaRPr lang="fr-BE" dirty="0"/>
          </a:p>
          <a:p>
            <a:pPr marL="0" indent="0">
              <a:buNone/>
            </a:pPr>
            <a:endParaRPr lang="fr-BE" dirty="0"/>
          </a:p>
          <a:p>
            <a:pPr marL="0" indent="0">
              <a:buNone/>
            </a:pPr>
            <a:r>
              <a:rPr lang="fr-BE" dirty="0"/>
              <a:t>Avenue des Arts 7-8</a:t>
            </a:r>
          </a:p>
          <a:p>
            <a:pPr marL="0" indent="0">
              <a:buNone/>
            </a:pPr>
            <a:r>
              <a:rPr lang="fr-BE" dirty="0"/>
              <a:t>1210 Bruxelles</a:t>
            </a:r>
          </a:p>
          <a:p>
            <a:pPr marL="0" indent="0">
              <a:buNone/>
            </a:pPr>
            <a:r>
              <a:rPr lang="fr-BE" dirty="0"/>
              <a:t>Belgique</a:t>
            </a:r>
          </a:p>
          <a:p>
            <a:pPr marL="0" indent="0">
              <a:buNone/>
            </a:pPr>
            <a:endParaRPr lang="fr-BE" dirty="0"/>
          </a:p>
          <a:p>
            <a:pPr marL="0" indent="0">
              <a:buNone/>
            </a:pPr>
            <a:r>
              <a:rPr lang="fr-BE" dirty="0"/>
              <a:t>Twitter : @</a:t>
            </a:r>
            <a:r>
              <a:rPr lang="fr-BE" dirty="0" err="1"/>
              <a:t>MyEDF</a:t>
            </a:r>
            <a:endParaRPr lang="fr-BE" dirty="0"/>
          </a:p>
          <a:p>
            <a:pPr marL="0" indent="0">
              <a:buNone/>
            </a:pPr>
            <a:r>
              <a:rPr lang="fr-BE" dirty="0"/>
              <a:t>Facebook : @</a:t>
            </a:r>
            <a:r>
              <a:rPr lang="fr-BE" dirty="0" err="1"/>
              <a:t>MyEDF</a:t>
            </a:r>
            <a:endParaRPr lang="fr-BE" dirty="0"/>
          </a:p>
        </p:txBody>
      </p:sp>
      <p:pic>
        <p:nvPicPr>
          <p:cNvPr id="12" name="Content Placeholder 11"/>
          <p:cNvPicPr>
            <a:picLocks noGrp="1" noChangeAspect="1"/>
          </p:cNvPicPr>
          <p:nvPr>
            <p:ph sz="half" idx="2"/>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8306315" y="1646238"/>
            <a:ext cx="2252490" cy="2492400"/>
          </a:xfrm>
          <a:prstGeom prst="rect">
            <a:avLst/>
          </a:prstGeom>
        </p:spPr>
      </p:pic>
    </p:spTree>
    <p:extLst>
      <p:ext uri="{BB962C8B-B14F-4D97-AF65-F5344CB8AC3E}">
        <p14:creationId xmlns:p14="http://schemas.microsoft.com/office/powerpoint/2010/main" val="114310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73E-70FA-4F0F-ACD7-00342C2D688B}"/>
              </a:ext>
            </a:extLst>
          </p:cNvPr>
          <p:cNvSpPr>
            <a:spLocks noGrp="1"/>
          </p:cNvSpPr>
          <p:nvPr>
            <p:ph type="title"/>
            <p:custDataLst>
              <p:tags r:id="rId1"/>
            </p:custDataLst>
          </p:nvPr>
        </p:nvSpPr>
        <p:spPr/>
        <p:txBody>
          <a:bodyPr/>
          <a:lstStyle/>
          <a:p>
            <a:r>
              <a:rPr lang="fr-BE" dirty="0"/>
              <a:t>Questions pour les séances parallèles</a:t>
            </a:r>
          </a:p>
        </p:txBody>
      </p:sp>
      <p:sp>
        <p:nvSpPr>
          <p:cNvPr id="3" name="Content Placeholder 2">
            <a:extLst>
              <a:ext uri="{FF2B5EF4-FFF2-40B4-BE49-F238E27FC236}">
                <a16:creationId xmlns:a16="http://schemas.microsoft.com/office/drawing/2014/main" id="{41624310-6FF9-47DA-B3A6-19914CB7B5E8}"/>
              </a:ext>
            </a:extLst>
          </p:cNvPr>
          <p:cNvSpPr>
            <a:spLocks noGrp="1"/>
          </p:cNvSpPr>
          <p:nvPr>
            <p:ph idx="1"/>
            <p:custDataLst>
              <p:tags r:id="rId2"/>
            </p:custDataLst>
          </p:nvPr>
        </p:nvSpPr>
        <p:spPr/>
        <p:txBody>
          <a:bodyPr/>
          <a:lstStyle/>
          <a:p>
            <a:pPr marL="742950" lvl="1" indent="-285750">
              <a:lnSpc>
                <a:spcPct val="150000"/>
              </a:lnSpc>
              <a:buFont typeface="+mj-lt"/>
              <a:buAutoNum type="alphaLcPeriod"/>
            </a:pPr>
            <a:r>
              <a:rPr lang="fr-BE" dirty="0">
                <a:effectLst/>
                <a:cs typeface="Times New Roman" panose="02020603050405020304" pitchFamily="18" charset="0"/>
              </a:rPr>
              <a:t> Quels sont les points forts et les priorités du FEPH ?</a:t>
            </a:r>
          </a:p>
          <a:p>
            <a:pPr marL="742950" lvl="1" indent="-285750">
              <a:lnSpc>
                <a:spcPct val="150000"/>
              </a:lnSpc>
              <a:buFont typeface="+mj-lt"/>
              <a:buAutoNum type="alphaLcPeriod"/>
            </a:pPr>
            <a:r>
              <a:rPr lang="fr-BE" dirty="0">
                <a:effectLst/>
                <a:cs typeface="Times New Roman" panose="02020603050405020304" pitchFamily="18" charset="0"/>
              </a:rPr>
              <a:t> Certaines questions ont-elles été oubliées ?</a:t>
            </a:r>
          </a:p>
          <a:p>
            <a:pPr marL="742950" lvl="1" indent="-285750">
              <a:lnSpc>
                <a:spcPct val="150000"/>
              </a:lnSpc>
              <a:spcAft>
                <a:spcPts val="800"/>
              </a:spcAft>
              <a:buFont typeface="+mj-lt"/>
              <a:buAutoNum type="alphaLcPeriod"/>
            </a:pPr>
            <a:r>
              <a:rPr lang="fr-BE" dirty="0">
                <a:effectLst/>
                <a:cs typeface="Times New Roman" panose="02020603050405020304" pitchFamily="18" charset="0"/>
              </a:rPr>
              <a:t> Quelles devraient être les prochaines étapes pour le FEPH (y compris ses comités et ses groupes de travail) et ses membres ?</a:t>
            </a:r>
          </a:p>
          <a:p>
            <a:endParaRPr lang="fr-BE" dirty="0"/>
          </a:p>
        </p:txBody>
      </p:sp>
    </p:spTree>
    <p:extLst>
      <p:ext uri="{BB962C8B-B14F-4D97-AF65-F5344CB8AC3E}">
        <p14:creationId xmlns:p14="http://schemas.microsoft.com/office/powerpoint/2010/main" val="111998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B5FE-60C3-40FD-AFD2-F8945CC4C7F4}"/>
              </a:ext>
            </a:extLst>
          </p:cNvPr>
          <p:cNvSpPr>
            <a:spLocks noGrp="1"/>
          </p:cNvSpPr>
          <p:nvPr>
            <p:ph type="title"/>
            <p:custDataLst>
              <p:tags r:id="rId1"/>
            </p:custDataLst>
          </p:nvPr>
        </p:nvSpPr>
        <p:spPr>
          <a:xfrm>
            <a:off x="838200" y="2606087"/>
            <a:ext cx="10515600" cy="1325563"/>
          </a:xfrm>
        </p:spPr>
        <p:txBody>
          <a:bodyPr/>
          <a:lstStyle/>
          <a:p>
            <a:r>
              <a:rPr lang="fr-BE" dirty="0"/>
              <a:t>Aperçu de la nouvelle stratégie</a:t>
            </a:r>
          </a:p>
        </p:txBody>
      </p:sp>
    </p:spTree>
    <p:extLst>
      <p:ext uri="{BB962C8B-B14F-4D97-AF65-F5344CB8AC3E}">
        <p14:creationId xmlns:p14="http://schemas.microsoft.com/office/powerpoint/2010/main" val="401498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0A87-F779-426B-910F-D855DEFC626A}"/>
              </a:ext>
            </a:extLst>
          </p:cNvPr>
          <p:cNvSpPr>
            <a:spLocks noGrp="1"/>
          </p:cNvSpPr>
          <p:nvPr>
            <p:ph type="title"/>
            <p:custDataLst>
              <p:tags r:id="rId1"/>
            </p:custDataLst>
          </p:nvPr>
        </p:nvSpPr>
        <p:spPr>
          <a:xfrm>
            <a:off x="305463" y="312066"/>
            <a:ext cx="10515600" cy="1035471"/>
          </a:xfrm>
        </p:spPr>
        <p:txBody>
          <a:bodyPr/>
          <a:lstStyle/>
          <a:p>
            <a:r>
              <a:rPr lang="en-US" dirty="0" err="1"/>
              <a:t>Nombre</a:t>
            </a:r>
            <a:r>
              <a:rPr lang="en-US" dirty="0"/>
              <a:t> de </a:t>
            </a:r>
            <a:r>
              <a:rPr lang="en-US" dirty="0" err="1"/>
              <a:t>mesures</a:t>
            </a:r>
            <a:r>
              <a:rPr lang="en-US" dirty="0"/>
              <a:t> par type</a:t>
            </a:r>
          </a:p>
        </p:txBody>
      </p:sp>
      <p:sp>
        <p:nvSpPr>
          <p:cNvPr id="7" name="TextBox 6">
            <a:extLst>
              <a:ext uri="{FF2B5EF4-FFF2-40B4-BE49-F238E27FC236}">
                <a16:creationId xmlns:a16="http://schemas.microsoft.com/office/drawing/2014/main" id="{86C19D2B-AF2B-40C5-AD91-DD2E5CDD98E3}"/>
              </a:ext>
            </a:extLst>
          </p:cNvPr>
          <p:cNvSpPr txBox="1"/>
          <p:nvPr>
            <p:custDataLst>
              <p:tags r:id="rId2"/>
            </p:custDataLst>
          </p:nvPr>
        </p:nvSpPr>
        <p:spPr>
          <a:xfrm>
            <a:off x="358346" y="1519881"/>
            <a:ext cx="11417643" cy="4609019"/>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fr-BE" sz="2000" dirty="0">
                <a:effectLst/>
                <a:latin typeface="Verdana" panose="020B0604030504040204" pitchFamily="34" charset="0"/>
                <a:ea typeface="Verdana" panose="020B0604030504040204" pitchFamily="34" charset="0"/>
                <a:cs typeface="Times New Roman" panose="02020603050405020304" pitchFamily="18" charset="0"/>
              </a:rPr>
              <a:t>Législation UE contraignante (nouvelle ou révision de la législation existante) </a:t>
            </a:r>
            <a:r>
              <a:rPr lang="fr-BE" sz="2000" dirty="0">
                <a:latin typeface="Verdana" panose="020B0604030504040204" pitchFamily="34" charset="0"/>
                <a:ea typeface="Verdana" panose="020B0604030504040204" pitchFamily="34" charset="0"/>
                <a:cs typeface="Times New Roman" panose="02020603050405020304" pitchFamily="18" charset="0"/>
              </a:rPr>
              <a:t>=</a:t>
            </a:r>
            <a:r>
              <a:rPr lang="fr-BE" sz="2000" dirty="0">
                <a:effectLst/>
                <a:latin typeface="Verdana" panose="020B0604030504040204" pitchFamily="34" charset="0"/>
                <a:ea typeface="Verdana" panose="020B0604030504040204" pitchFamily="34" charset="0"/>
                <a:cs typeface="Times New Roman" panose="02020603050405020304" pitchFamily="18" charset="0"/>
              </a:rPr>
              <a:t> 5 </a:t>
            </a: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Création d’une nouvelle structure/pratique au sein des institutions de l’UE = 14</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Orientations UE/boîte à outils = 10</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Investissement au moyen d’un financement de l’UE = 11</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Soutien aux États membres dans les politiques nationales = 9</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Inclusion d'indicateurs du handicap dans les évaluations/mise en place de moyens de suivi de la stratégie = 6</a:t>
            </a:r>
            <a:endParaRPr lang="fr-BE" sz="2000" dirty="0">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Examiner ou commander des études sur une question = 14</a:t>
            </a:r>
            <a:endParaRPr lang="fr-BE" sz="2000" dirty="0">
              <a:solidFill>
                <a:srgbClr val="FFFFFF"/>
              </a:solidFill>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BE" sz="2000" dirty="0">
                <a:effectLst/>
                <a:latin typeface="Verdana" panose="020B0604030504040204" pitchFamily="34" charset="0"/>
                <a:ea typeface="Verdana" panose="020B0604030504040204" pitchFamily="34" charset="0"/>
                <a:cs typeface="Times New Roman" panose="02020603050405020304" pitchFamily="18" charset="0"/>
              </a:rPr>
              <a:t>Traiter au moyen d’une autre stratégie = 21</a:t>
            </a:r>
          </a:p>
          <a:p>
            <a:pPr marL="285750" indent="-285750">
              <a:lnSpc>
                <a:spcPct val="107000"/>
              </a:lnSpc>
              <a:spcAft>
                <a:spcPts val="800"/>
              </a:spcAft>
              <a:buFont typeface="Arial" panose="020B0604020202020204" pitchFamily="34" charset="0"/>
              <a:buChar char="•"/>
            </a:pPr>
            <a:r>
              <a:rPr lang="fr-BE" sz="2000" dirty="0">
                <a:effectLst/>
                <a:latin typeface="Verdana" panose="020B0604030504040204" pitchFamily="34" charset="0"/>
                <a:ea typeface="Verdana" panose="020B0604030504040204" pitchFamily="34" charset="0"/>
                <a:cs typeface="Times New Roman" panose="02020603050405020304" pitchFamily="18" charset="0"/>
              </a:rPr>
              <a:t>Établir un dialogue avec les parties prenantes = 7</a:t>
            </a:r>
          </a:p>
          <a:p>
            <a:pPr marL="285750" indent="-285750">
              <a:lnSpc>
                <a:spcPct val="107000"/>
              </a:lnSpc>
              <a:spcAft>
                <a:spcPts val="800"/>
              </a:spcAft>
              <a:buFont typeface="Arial" panose="020B0604020202020204" pitchFamily="34" charset="0"/>
              <a:buChar char="•"/>
            </a:pPr>
            <a:r>
              <a:rPr lang="fr-B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Appels aux États membres pour qu’ils agissent eux-mêmes = 20</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245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0A87-F779-426B-910F-D855DEFC626A}"/>
              </a:ext>
            </a:extLst>
          </p:cNvPr>
          <p:cNvSpPr>
            <a:spLocks noGrp="1"/>
          </p:cNvSpPr>
          <p:nvPr>
            <p:ph type="title"/>
            <p:custDataLst>
              <p:tags r:id="rId1"/>
            </p:custDataLst>
          </p:nvPr>
        </p:nvSpPr>
        <p:spPr>
          <a:xfrm>
            <a:off x="305463" y="312066"/>
            <a:ext cx="10515600" cy="1035471"/>
          </a:xfrm>
        </p:spPr>
        <p:txBody>
          <a:bodyPr/>
          <a:lstStyle/>
          <a:p>
            <a:r>
              <a:rPr lang="en-US" dirty="0" err="1"/>
              <a:t>Nombre</a:t>
            </a:r>
            <a:r>
              <a:rPr lang="en-US" dirty="0"/>
              <a:t> de </a:t>
            </a:r>
            <a:r>
              <a:rPr lang="en-US" dirty="0" err="1"/>
              <a:t>mesures</a:t>
            </a:r>
            <a:r>
              <a:rPr lang="en-US" dirty="0"/>
              <a:t> par type</a:t>
            </a:r>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C55EA9C6-69BB-43ED-9D9C-851B2D8C3133}"/>
                  </a:ext>
                </a:extLst>
              </p:cNvPr>
              <p:cNvGraphicFramePr/>
              <p:nvPr>
                <p:custDataLst>
                  <p:tags r:id="rId2"/>
                </p:custDataLst>
                <p:extLst>
                  <p:ext uri="{D42A27DB-BD31-4B8C-83A1-F6EECF244321}">
                    <p14:modId xmlns:p14="http://schemas.microsoft.com/office/powerpoint/2010/main" val="170408856"/>
                  </p:ext>
                </p:extLst>
              </p:nvPr>
            </p:nvGraphicFramePr>
            <p:xfrm>
              <a:off x="605481" y="1186249"/>
              <a:ext cx="11281056" cy="5189837"/>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5" name="Chart 4">
                <a:extLst>
                  <a:ext uri="{FF2B5EF4-FFF2-40B4-BE49-F238E27FC236}">
                    <a16:creationId xmlns:a16="http://schemas.microsoft.com/office/drawing/2014/main" id="{C55EA9C6-69BB-43ED-9D9C-851B2D8C3133}"/>
                  </a:ext>
                </a:extLst>
              </p:cNvPr>
              <p:cNvPicPr>
                <a:picLocks noGrp="1" noRot="1" noChangeAspect="1" noMove="1" noResize="1" noEditPoints="1" noAdjustHandles="1" noChangeArrowheads="1" noChangeShapeType="1"/>
              </p:cNvPicPr>
              <p:nvPr/>
            </p:nvPicPr>
            <p:blipFill>
              <a:blip r:embed="rId5"/>
              <a:stretch>
                <a:fillRect/>
              </a:stretch>
            </p:blipFill>
            <p:spPr>
              <a:xfrm>
                <a:off x="605481" y="1186249"/>
                <a:ext cx="11281056" cy="5189837"/>
              </a:xfrm>
              <a:prstGeom prst="rect">
                <a:avLst/>
              </a:prstGeom>
            </p:spPr>
          </p:pic>
        </mc:Fallback>
      </mc:AlternateContent>
    </p:spTree>
    <p:extLst>
      <p:ext uri="{BB962C8B-B14F-4D97-AF65-F5344CB8AC3E}">
        <p14:creationId xmlns:p14="http://schemas.microsoft.com/office/powerpoint/2010/main" val="24012892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4B754CF4D1964EA5F0193D9B4AA4F8" ma:contentTypeVersion="7" ma:contentTypeDescription="Create a new document." ma:contentTypeScope="" ma:versionID="3246780d30eae67174f1c554294375e4">
  <xsd:schema xmlns:xsd="http://www.w3.org/2001/XMLSchema" xmlns:xs="http://www.w3.org/2001/XMLSchema" xmlns:p="http://schemas.microsoft.com/office/2006/metadata/properties" xmlns:ns3="65988534-ab68-4232-ac10-d22be9b8409c" xmlns:ns4="3ccf5c60-8122-49a2-826e-4723a880c8b0" targetNamespace="http://schemas.microsoft.com/office/2006/metadata/properties" ma:root="true" ma:fieldsID="be78c45690e21e8bc51cc500d1b23678" ns3:_="" ns4:_="">
    <xsd:import namespace="65988534-ab68-4232-ac10-d22be9b8409c"/>
    <xsd:import namespace="3ccf5c60-8122-49a2-826e-4723a880c8b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88534-ab68-4232-ac10-d22be9b840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cf5c60-8122-49a2-826e-4723a880c8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541C5E-9A8B-4289-AA9C-33559CEA3F37}">
  <ds:schemaRefs>
    <ds:schemaRef ds:uri="http://schemas.microsoft.com/sharepoint/v3/contenttype/forms"/>
  </ds:schemaRefs>
</ds:datastoreItem>
</file>

<file path=customXml/itemProps2.xml><?xml version="1.0" encoding="utf-8"?>
<ds:datastoreItem xmlns:ds="http://schemas.openxmlformats.org/officeDocument/2006/customXml" ds:itemID="{4D48C0CB-3E79-445D-8F92-6F42915E1F22}">
  <ds:schemaRefs>
    <ds:schemaRef ds:uri="http://schemas.openxmlformats.org/package/2006/metadata/core-properties"/>
    <ds:schemaRef ds:uri="http://purl.org/dc/elements/1.1/"/>
    <ds:schemaRef ds:uri="http://www.w3.org/XML/1998/namespace"/>
    <ds:schemaRef ds:uri="http://purl.org/dc/dcmitype/"/>
    <ds:schemaRef ds:uri="3ccf5c60-8122-49a2-826e-4723a880c8b0"/>
    <ds:schemaRef ds:uri="65988534-ab68-4232-ac10-d22be9b8409c"/>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B330607-C771-427A-BAA3-A44AA3031F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88534-ab68-4232-ac10-d22be9b8409c"/>
    <ds:schemaRef ds:uri="3ccf5c60-8122-49a2-826e-4723a880c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3151</Words>
  <Application>Microsoft Office PowerPoint</Application>
  <PresentationFormat>Grand écran</PresentationFormat>
  <Paragraphs>210</Paragraphs>
  <Slides>55</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55</vt:i4>
      </vt:variant>
    </vt:vector>
  </HeadingPairs>
  <TitlesOfParts>
    <vt:vector size="60" baseType="lpstr">
      <vt:lpstr>Arial</vt:lpstr>
      <vt:lpstr>Calibri</vt:lpstr>
      <vt:lpstr>Courier New</vt:lpstr>
      <vt:lpstr>Verdana</vt:lpstr>
      <vt:lpstr>Office Theme</vt:lpstr>
      <vt:lpstr>Aperçu de la stratégie de l’UE en matière de droits des personnes handicapées</vt:lpstr>
      <vt:lpstr>Programme du jour</vt:lpstr>
      <vt:lpstr>Programme du jour</vt:lpstr>
      <vt:lpstr>Programme du jour</vt:lpstr>
      <vt:lpstr>Programme du jour</vt:lpstr>
      <vt:lpstr>Questions pour les séances parallèles</vt:lpstr>
      <vt:lpstr>Aperçu de la nouvelle stratégie</vt:lpstr>
      <vt:lpstr>Nombre de mesures par type</vt:lpstr>
      <vt:lpstr>Nombre de mesures par type</vt:lpstr>
      <vt:lpstr>Législation contraignante</vt:lpstr>
      <vt:lpstr>Législation contraignante</vt:lpstr>
      <vt:lpstr>Législation contraignante</vt:lpstr>
      <vt:lpstr>Les initiatives phares</vt:lpstr>
      <vt:lpstr>Initiative phare 1</vt:lpstr>
      <vt:lpstr>Initiative phare 2</vt:lpstr>
      <vt:lpstr>Initiative phare 3</vt:lpstr>
      <vt:lpstr>Initiative phare 4</vt:lpstr>
      <vt:lpstr>Initiative phare 5</vt:lpstr>
      <vt:lpstr>Initiative phare 6</vt:lpstr>
      <vt:lpstr>Initiative phare 7</vt:lpstr>
      <vt:lpstr>Les autres mesures énumérées</vt:lpstr>
      <vt:lpstr>2. L’accessibilité – un catalyseur des droits, de l’autonomie et de l’égalité </vt:lpstr>
      <vt:lpstr>Accessibilité</vt:lpstr>
      <vt:lpstr>Accessibilité</vt:lpstr>
      <vt:lpstr>Accessibilité</vt:lpstr>
      <vt:lpstr>3. Bénéficier des droits liés à l’UE </vt:lpstr>
      <vt:lpstr>Bénéficier des droits liés à l’UE</vt:lpstr>
      <vt:lpstr>Bénéficier des droits liés à l’UE</vt:lpstr>
      <vt:lpstr>4. Qualité de vie décente et autonomie</vt:lpstr>
      <vt:lpstr>Qualité de vie et autonomie</vt:lpstr>
      <vt:lpstr>Qualité de vie et autonomie</vt:lpstr>
      <vt:lpstr>Qualité de vie et autonomie</vt:lpstr>
      <vt:lpstr>Qualité de vie et autonomie</vt:lpstr>
      <vt:lpstr>5. Égalité d’accès et non-discrimination</vt:lpstr>
      <vt:lpstr>Égalité d’accès et non-discrimination</vt:lpstr>
      <vt:lpstr>Égalité d’accès et non-discrimination</vt:lpstr>
      <vt:lpstr>Égalité d’accès et non-discrimination</vt:lpstr>
      <vt:lpstr>Égalité d’accès et non-discrimination</vt:lpstr>
      <vt:lpstr>Égalité d’accès et non-discrimination</vt:lpstr>
      <vt:lpstr>Égalité d’accès et non-discrimination</vt:lpstr>
      <vt:lpstr>Égalité d’accès et non-discrimination</vt:lpstr>
      <vt:lpstr>Égalité d’accès et non-discrimination</vt:lpstr>
      <vt:lpstr>6. Promouvoir les droits des personnes handicapées  à l’échelle mondiale</vt:lpstr>
      <vt:lpstr>Promouvoir les droits à l'échelle mondiale</vt:lpstr>
      <vt:lpstr>Promouvoir les droits à l'échelle mondiale</vt:lpstr>
      <vt:lpstr>7. Mettre efficacement en œuvre la stratégie</vt:lpstr>
      <vt:lpstr>Mettre efficacement en œuvre la stratégie</vt:lpstr>
      <vt:lpstr>Mettre efficacement en œuvre la stratégie</vt:lpstr>
      <vt:lpstr>Mettre efficacement en œuvre la stratégie</vt:lpstr>
      <vt:lpstr>8. Montrer l’exemple</vt:lpstr>
      <vt:lpstr>Montrer l’exemple</vt:lpstr>
      <vt:lpstr>Montrer l’exemple</vt:lpstr>
      <vt:lpstr>Montrer l’exemple</vt:lpstr>
      <vt:lpstr>Montrer l’exemple</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Catherine Naughton</dc:creator>
  <cp:lastModifiedBy>Duponcheel Patricia</cp:lastModifiedBy>
  <cp:revision>151</cp:revision>
  <dcterms:created xsi:type="dcterms:W3CDTF">2019-03-25T10:17:14Z</dcterms:created>
  <dcterms:modified xsi:type="dcterms:W3CDTF">2021-03-31T12:24:08Z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0x010100EE4B754CF4D1964EA5F0193D9B4AA4F8</vt:lpwstr>
  </property>
</Properties>
</file>