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2" r:id="rId3"/>
    <p:sldId id="258" r:id="rId4"/>
    <p:sldId id="268" r:id="rId5"/>
    <p:sldId id="261" r:id="rId6"/>
    <p:sldId id="269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88E94-CAF7-4975-B4AE-B71E683DA162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A1C3-C6C0-4201-82B3-4A01152E891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4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B839E-BB48-496B-4C9F-69634C3E6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DE7D55-A79D-B637-E992-35A882D3A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6F1F72-40DF-FE6C-049D-7E6F60D41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0239-AA3B-4AFB-8B06-0EC0DA934190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03A179-993A-17E4-DDDF-FEAD3A7DF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AE3AF1-A173-B1DE-0C4F-2B983B06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3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2964B-EB60-C0B2-F18D-048B64E12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CD7C481-B9CF-1106-8B4F-9CD3F6BEF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8EF7FC-4369-D899-A0D1-AA4D7D88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71CC-1D6D-4947-9EEB-363575D328C9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0BB75E-6602-281E-CB9C-2F081CC7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89E685-E002-BB7C-2AAD-C62878E6E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2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AB6EE7F-4D56-84A3-18D0-D2BE40114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5950A86-0A2C-D8C9-E032-07C719ADF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46D703-1800-F9AD-54F0-72404047D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B9C-FFB2-4510-BF38-B33E90D3AA0A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790C25-B773-9FB4-569D-8DB8B9B9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6AA7AC-38FF-2402-79CB-60BE4441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7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B8689-75B2-89F4-AD8E-C43663F3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48ECB8-223B-DC6A-A5B7-62E8DCCEC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3AD551-4962-0F3E-1338-87BFE369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BEBB-297F-4745-885D-99F7C074FE40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C66C3B-263E-17ED-FBE7-7F8F7490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D5A078-6713-1B8B-3077-ED86E324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2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A8D22-91DE-F59D-D5CC-5FBF4361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0D0193-6E78-6714-6461-2EBFBD9DB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475843-B32B-8C46-11E9-E026E85A2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4C0D-AA83-4530-AAF2-C2C0E2A89E89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710CB4-8605-86CA-F240-86EA9B482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CD6B09-7715-44A7-532C-3AB5CF434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4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A5A67-543A-4F78-9294-DA933743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5D9106-5649-214C-A7E1-D152511A1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62A1E38-0C48-23B9-03DE-85D5C57DF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3CE266-486B-70DD-177D-8F490B015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FAF0-DA25-431E-9436-3DA7C3C93786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1E29C64-11EA-461A-ECA1-D7E6940E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8995C3-4376-5628-1795-A058F02C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7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F3D9DD-FB8E-B84D-C7BB-AC5ACF59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5DD87FA-C973-23A9-8B35-17DBFFD58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B0C7A4-C96A-51E7-6537-2FCB5B416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7DE7031-3FFF-3E3A-AA50-7E2BDCDE93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E42CA29-FD47-4E53-E88C-7DCB6EB6AE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91BDF70-3DE9-D93F-B886-EF3EE13DA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5AB2-6612-4B91-A5E1-C78C11C499E6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0382A0D-FD2D-5F33-EB6B-D0254E48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C0C2B85-FD07-7AF7-AB89-5FCFDEA25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0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3CAA16-22C9-0DAC-9735-2D7E3E66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D51E621-E0BE-1692-8193-280E1179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29A7-7640-4C3A-A1F6-F3F6C366DE48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4684848-7AA7-9FD3-79AB-8209EE2BA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9393413-86EB-2410-4B1E-F333FD79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89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3CFDD4D-2393-37CE-8C96-C9E4809F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7ECC-6068-4A74-B881-F8E4F2611B7A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E6C7C11-63F4-0578-B302-89CEA333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669AB6-9C45-C667-BFD3-118817F6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5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C6C4E-0EF6-4C23-8F23-1B750B200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22974E-39F8-C190-3D1F-FFC7F38AE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38E0F22-D28E-0BA5-1E05-0300BD46B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32E6B92-A06E-6002-6F2B-2D0EDB864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2D74-26C6-419E-869C-55247FC7DE93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9C16EA-8327-30D1-2AB5-89B185D1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926BF7-F2FE-703D-74A8-7E075F0C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7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269D4-957D-20E7-D27F-96BE79F7A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2AD52CD-C4CB-B2E6-66D2-179C81340A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ECF66B-C853-C09B-C8E3-66AA32921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A5A37A-C893-4AB7-CBF3-EA08B3BF5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23F-EB88-430D-86A3-671F8C13F6CB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51BE0D-29EF-0D76-DE1A-8A9D984D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A9F1B83-8AFD-EBAC-4BE8-F2F891A8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8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CE41DB4-2CB3-C1A3-D2E6-88D8FF7C4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51F0C7-D51E-77FD-59E8-E6405CFFC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BF6F1C-CE14-FB6C-231E-6A8FE7126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8A5F-FE10-43D3-8DD9-903A638EE024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91721E-D563-9D30-9E85-D07F9BE92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CA14B9-E0CE-91EF-D47C-726477212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9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6D054F4-06ED-8434-E89F-5FC3BB1D6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80533C4E-285F-A0F2-7C45-16D0E085D38B}"/>
              </a:ext>
            </a:extLst>
          </p:cNvPr>
          <p:cNvSpPr txBox="1">
            <a:spLocks/>
          </p:cNvSpPr>
          <p:nvPr/>
        </p:nvSpPr>
        <p:spPr>
          <a:xfrm>
            <a:off x="532661" y="2336117"/>
            <a:ext cx="9019712" cy="1644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200" b="1" dirty="0">
                <a:latin typeface="+mn-lt"/>
              </a:rPr>
              <a:t>Belgian Disability Forum asbl (BDF)</a:t>
            </a:r>
          </a:p>
        </p:txBody>
      </p:sp>
      <p:sp>
        <p:nvSpPr>
          <p:cNvPr id="24" name="Subtitel 22">
            <a:extLst>
              <a:ext uri="{FF2B5EF4-FFF2-40B4-BE49-F238E27FC236}">
                <a16:creationId xmlns:a16="http://schemas.microsoft.com/office/drawing/2014/main" id="{60B00D11-2FBA-4F24-D2DE-BC72CF41AF52}"/>
              </a:ext>
            </a:extLst>
          </p:cNvPr>
          <p:cNvSpPr txBox="1">
            <a:spLocks/>
          </p:cNvSpPr>
          <p:nvPr/>
        </p:nvSpPr>
        <p:spPr>
          <a:xfrm>
            <a:off x="532661" y="3593826"/>
            <a:ext cx="3665550" cy="775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3500" dirty="0"/>
              <a:t>Présentation 2022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4DB4E1A1-4BF7-0446-A0D8-3EA70183809B}"/>
              </a:ext>
            </a:extLst>
          </p:cNvPr>
          <p:cNvSpPr txBox="1"/>
          <p:nvPr/>
        </p:nvSpPr>
        <p:spPr>
          <a:xfrm>
            <a:off x="3237984" y="5955371"/>
            <a:ext cx="33840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BE" altLang="en-US" sz="1600" dirty="0">
                <a:latin typeface="+mj-lt"/>
              </a:rPr>
              <a:t>Le BDF est membre de l’EDF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97564107-AFD4-D05A-701B-8CAEAA7D16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759" y="5626760"/>
            <a:ext cx="953995" cy="105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2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077FF3-F6FE-D04B-64E8-A7DC7BD15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313240"/>
            <a:ext cx="7474172" cy="894776"/>
          </a:xfrm>
        </p:spPr>
        <p:txBody>
          <a:bodyPr>
            <a:normAutofit/>
          </a:bodyPr>
          <a:lstStyle/>
          <a:p>
            <a:r>
              <a:rPr lang="fr-BE" altLang="en-US" sz="3500" b="1" dirty="0">
                <a:latin typeface="+mn-lt"/>
              </a:rPr>
              <a:t>Belgian Disability Forum (BDF)</a:t>
            </a:r>
            <a:endParaRPr lang="en-US" sz="3500" b="1" dirty="0">
              <a:latin typeface="+mn-l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1182849"/>
            <a:ext cx="7778971" cy="5047666"/>
          </a:xfrm>
        </p:spPr>
        <p:txBody>
          <a:bodyPr anchor="ctr">
            <a:normAutofit fontScale="62500" lnSpcReduction="20000"/>
          </a:bodyPr>
          <a:lstStyle/>
          <a:p>
            <a:pPr eaLnBrk="1" hangingPunct="1"/>
            <a:r>
              <a:rPr lang="fr-BE" altLang="en-US" sz="3200" dirty="0"/>
              <a:t>Forum d’organisations belges représentatives </a:t>
            </a:r>
            <a:br>
              <a:rPr lang="fr-BE" altLang="en-US" sz="3200" dirty="0"/>
            </a:br>
            <a:r>
              <a:rPr lang="fr-BE" altLang="en-US" sz="3200" dirty="0"/>
              <a:t>des personnes en situation de handicap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700" dirty="0"/>
              <a:t>18 organisations membres en 2022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700" dirty="0"/>
              <a:t>Total agrégé = 250.000 personnes en situation de handicap représentées</a:t>
            </a:r>
          </a:p>
          <a:p>
            <a:pPr lvl="1"/>
            <a:endParaRPr lang="fr-BE" altLang="en-US" sz="3200" dirty="0"/>
          </a:p>
          <a:p>
            <a:pPr eaLnBrk="1" hangingPunct="1"/>
            <a:r>
              <a:rPr lang="fr-BE" altLang="en-US" sz="3200" dirty="0"/>
              <a:t>Représentatif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700" dirty="0"/>
              <a:t>Recouvre toutes les situations de handicap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700" dirty="0"/>
              <a:t>Fonctionne sur base des cotisations de ses membres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700" dirty="0"/>
              <a:t>Membres = asbl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700" dirty="0"/>
              <a:t>≠  individus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700" dirty="0"/>
              <a:t>≠ “première ligne”</a:t>
            </a:r>
          </a:p>
          <a:p>
            <a:pPr lvl="2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fr-BE" altLang="en-US" sz="3200" dirty="0"/>
          </a:p>
          <a:p>
            <a:pPr eaLnBrk="1" hangingPunct="1"/>
            <a:r>
              <a:rPr lang="fr-BE" altLang="en-US" sz="3200" dirty="0"/>
              <a:t>Indépendant : Association Sans But Lucratif (asbl)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700" dirty="0"/>
              <a:t>Assemblée générale = tous les pouvoirs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700" dirty="0"/>
              <a:t>Organe d’administration = gestion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BE" altLang="en-US" sz="3200" dirty="0"/>
          </a:p>
          <a:p>
            <a:pPr eaLnBrk="1" hangingPunct="1"/>
            <a:r>
              <a:rPr lang="fr-BE" altLang="en-US" sz="3200" dirty="0"/>
              <a:t>But : suivre les développement politiques européens et internationaux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6D054F4-06ED-8434-E89F-5FC3BB1D6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2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2358914"/>
            <a:ext cx="7439929" cy="2657930"/>
          </a:xfrm>
        </p:spPr>
        <p:txBody>
          <a:bodyPr anchor="ctr">
            <a:noAutofit/>
          </a:bodyPr>
          <a:lstStyle/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ALTéO asbl - Mouvement social de personnes malades, valides et handicapés</a:t>
            </a:r>
          </a:p>
          <a:p>
            <a:pPr marL="347472" indent="-347472" fontAlgn="t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Association de l’Hémophilie asbl / Hemophilievereniging</a:t>
            </a:r>
            <a:r>
              <a:rPr lang="nl-BE" sz="1250" dirty="0">
                <a:cs typeface="Arial" panose="020B0604020202020204" pitchFamily="34" charset="0"/>
              </a:rPr>
              <a:t> </a:t>
            </a: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vzw (AHVH)</a:t>
            </a:r>
            <a:endParaRPr lang="en-US" sz="1250" b="0" i="0" u="none" strike="noStrik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Association de parents et de professionnels autour de la personne polyhandicapée asbl (AP3)</a:t>
            </a:r>
            <a:endParaRPr lang="en-US" sz="1250" b="0" i="0" u="none" strike="noStrik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Esenca</a:t>
            </a: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dirty="0">
                <a:cs typeface="Arial" panose="020B0604020202020204" pitchFamily="34" charset="0"/>
              </a:rPr>
              <a:t>CAWAB asbl - Le Collectif Accessibilité Wallonie Bruxelles</a:t>
            </a:r>
            <a:endParaRPr lang="en-US" sz="1250" b="0" i="0" u="none" strike="noStrik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dirty="0">
                <a:cs typeface="Arial" panose="020B0604020202020204" pitchFamily="34" charset="0"/>
              </a:rPr>
              <a:t>DITO vzw</a:t>
            </a:r>
            <a:endParaRPr lang="en-US" sz="1250" b="0" i="0" u="none" strike="noStrik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Doof Vlaanderen vzw</a:t>
            </a:r>
            <a:endParaRPr lang="en-US" sz="1250" b="0" i="0" u="non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Fédération Francophone des Sourds de Belgique asbl (FFSB)</a:t>
            </a:r>
            <a:endParaRPr lang="en-US" sz="1250" b="0" i="0" u="none" strike="noStrik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dirty="0">
                <a:cs typeface="Arial" panose="020B0604020202020204" pitchFamily="34" charset="0"/>
              </a:rPr>
              <a:t>Inclusion asbl</a:t>
            </a:r>
            <a:endParaRPr lang="en-US" sz="1250" b="0" i="0" u="non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Katholieke Vereniging Gehandicapten vzw (KVG)</a:t>
            </a:r>
          </a:p>
          <a:p>
            <a:pPr marL="347472" indent="-347472" fontAlgn="t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Kleines Forum - Dienststelle für Personen mit Behinderung</a:t>
            </a: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Alliance Nationale des Mutualités Chrétiennes / Landsbond der Christelijke Mutualiteiten (ANMC/LCM)</a:t>
            </a:r>
            <a:endParaRPr lang="en-US" sz="1250" b="0" i="0" u="none" strike="noStrik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Le Silex asbl</a:t>
            </a: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dirty="0">
                <a:cs typeface="Arial" panose="020B0604020202020204" pitchFamily="34" charset="0"/>
              </a:rPr>
              <a:t>Les Briques du GAMP asbl</a:t>
            </a:r>
          </a:p>
          <a:p>
            <a:pPr marL="347472" indent="-347472" fontAlgn="t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Ligue Braille asbl / Brailleliga vzw</a:t>
            </a:r>
            <a:endParaRPr lang="en-US" sz="1250" b="0" i="0" u="none" strike="noStrik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Ligue Nationale Belge de la Sclérose en Plaques asbl / </a:t>
            </a:r>
            <a:r>
              <a:rPr lang="nl-BE" sz="1250" b="0" i="0" u="non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Nationale Belgische Multiple </a:t>
            </a: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Sclerose Liga vzw</a:t>
            </a:r>
          </a:p>
          <a:p>
            <a:pPr marL="347472" indent="-347472" fontAlgn="t">
              <a:spcBef>
                <a:spcPts val="0"/>
              </a:spcBef>
              <a:spcAft>
                <a:spcPts val="600"/>
              </a:spcAft>
            </a:pPr>
            <a:r>
              <a:rPr lang="fr-FR" sz="1250" b="0" i="0" dirty="0">
                <a:effectLst/>
              </a:rPr>
              <a:t>Œuvre Fédérale Les Amis des Aveugles et Malvoyants asbl / </a:t>
            </a:r>
            <a:r>
              <a:rPr lang="nl-NL" sz="1250" b="0" i="0" dirty="0">
                <a:effectLst/>
              </a:rPr>
              <a:t>Federaal Werk De Vrienden </a:t>
            </a:r>
            <a:br>
              <a:rPr lang="nl-NL" sz="1250" b="0" i="0" dirty="0">
                <a:effectLst/>
              </a:rPr>
            </a:br>
            <a:r>
              <a:rPr lang="nl-NL" sz="1250" b="0" i="0" dirty="0">
                <a:effectLst/>
              </a:rPr>
              <a:t>Der Blinden en Slechtzienden vzw</a:t>
            </a:r>
          </a:p>
          <a:p>
            <a:pPr marL="347472" indent="-347472" fontAlgn="t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Solidaris</a:t>
            </a:r>
            <a:endParaRPr lang="fr-FR" sz="1250" b="0" i="0" dirty="0">
              <a:effectLst/>
            </a:endParaRP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58715-6B77-EF58-BF34-9E83C3C19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4037C281-AC36-8B25-6E28-F19FB5C60E25}"/>
              </a:ext>
            </a:extLst>
          </p:cNvPr>
          <p:cNvSpPr txBox="1">
            <a:spLocks/>
          </p:cNvSpPr>
          <p:nvPr/>
        </p:nvSpPr>
        <p:spPr>
          <a:xfrm>
            <a:off x="1136428" y="313240"/>
            <a:ext cx="7474172" cy="894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altLang="en-US" sz="3500" b="1" dirty="0">
                <a:latin typeface="+mn-lt"/>
              </a:rPr>
              <a:t>BDF - Organisations membres</a:t>
            </a:r>
            <a:endParaRPr lang="en-US" sz="3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129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69" y="1829207"/>
            <a:ext cx="8859828" cy="3494480"/>
          </a:xfrm>
        </p:spPr>
        <p:txBody>
          <a:bodyPr anchor="ctr">
            <a:noAutofit/>
          </a:bodyPr>
          <a:lstStyle/>
          <a:p>
            <a:r>
              <a:rPr lang="fr-BE" altLang="en-US" sz="2000" dirty="0"/>
              <a:t>Constat : rôle croissant des autorités “supranationales”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1700" dirty="0"/>
              <a:t>Institutions européennes </a:t>
            </a:r>
            <a:r>
              <a:rPr lang="fr-BE" altLang="en-US" sz="1700" dirty="0">
                <a:sym typeface="Wingdings" panose="05000000000000000000" pitchFamily="2" charset="2"/>
              </a:rPr>
              <a:t> Economie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1700" dirty="0"/>
              <a:t>Instances mondiales (ONU) </a:t>
            </a:r>
            <a:r>
              <a:rPr lang="fr-BE" altLang="en-US" sz="1700" dirty="0">
                <a:sym typeface="Wingdings" panose="05000000000000000000" pitchFamily="2" charset="2"/>
              </a:rPr>
              <a:t> Paix - Droits de l’homme - Sécurite sociale (AISS)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1700" dirty="0">
                <a:sym typeface="Wingdings" panose="05000000000000000000" pitchFamily="2" charset="2"/>
              </a:rPr>
              <a:t>Complexité croissante</a:t>
            </a:r>
            <a:br>
              <a:rPr lang="fr-BE" altLang="en-US" sz="1700" dirty="0">
                <a:sym typeface="Wingdings" panose="05000000000000000000" pitchFamily="2" charset="2"/>
              </a:rPr>
            </a:br>
            <a:endParaRPr lang="fr-BE" altLang="en-US" sz="2000" dirty="0"/>
          </a:p>
          <a:p>
            <a:r>
              <a:rPr lang="fr-BE" altLang="en-US" sz="2000" dirty="0"/>
              <a:t>Dialogue institutions européennes - citoyens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1700" dirty="0"/>
              <a:t>Commission souhaite un interlocuteur par état / par thème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altLang="en-US" sz="1700" dirty="0"/>
              <a:t>Indépendant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altLang="en-US" sz="1700" dirty="0"/>
              <a:t>Représentatif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1700" dirty="0"/>
              <a:t>Représentant belge dans le European Disability Forum (EDF):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altLang="en-US" sz="1700" dirty="0"/>
              <a:t>Conseil Supérieur National des Personnes Handicapées - CSNPH (1996-2000)</a:t>
            </a:r>
            <a:r>
              <a:rPr lang="fr-BE" altLang="en-US" sz="1700" dirty="0">
                <a:sym typeface="Wingdings" panose="05000000000000000000" pitchFamily="2" charset="2"/>
              </a:rPr>
              <a:t>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altLang="en-US" sz="1700" dirty="0"/>
              <a:t>Belgian Disability Forum asbl - BDF (depuis 2001)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58715-6B77-EF58-BF34-9E83C3C19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A58F7FF-552C-3E32-49F0-55FEFE793837}"/>
              </a:ext>
            </a:extLst>
          </p:cNvPr>
          <p:cNvSpPr txBox="1">
            <a:spLocks/>
          </p:cNvSpPr>
          <p:nvPr/>
        </p:nvSpPr>
        <p:spPr>
          <a:xfrm>
            <a:off x="1136428" y="313240"/>
            <a:ext cx="7474172" cy="894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altLang="en-US" sz="3500" b="1" dirty="0">
                <a:latin typeface="+mn-lt"/>
              </a:rPr>
              <a:t>Fruit d’une évolution générale</a:t>
            </a:r>
            <a:endParaRPr lang="en-US" sz="3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850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69" y="1829207"/>
            <a:ext cx="8859828" cy="3494480"/>
          </a:xfrm>
        </p:spPr>
        <p:txBody>
          <a:bodyPr anchor="ctr">
            <a:noAutofit/>
          </a:bodyPr>
          <a:lstStyle/>
          <a:p>
            <a:pPr>
              <a:spcAft>
                <a:spcPts val="1800"/>
              </a:spcAft>
            </a:pPr>
            <a:r>
              <a:rPr lang="fr-BE" sz="2000" dirty="0"/>
              <a:t>BDF = représentant belge dans le European Disability Forum (EDF)</a:t>
            </a:r>
          </a:p>
          <a:p>
            <a:pPr>
              <a:spcAft>
                <a:spcPts val="1800"/>
              </a:spcAft>
            </a:pPr>
            <a:r>
              <a:rPr lang="fr-BE" sz="2000" dirty="0"/>
              <a:t>BDF et EDF poussent l’Union européenne a prendre en compte les droits </a:t>
            </a:r>
            <a:br>
              <a:rPr lang="fr-BE" sz="2000" dirty="0"/>
            </a:br>
            <a:r>
              <a:rPr lang="fr-BE" sz="2000" dirty="0"/>
              <a:t>des personnes en situation de handicap dans ses règlementations</a:t>
            </a:r>
          </a:p>
          <a:p>
            <a:pPr>
              <a:spcAft>
                <a:spcPts val="1800"/>
              </a:spcAft>
            </a:pPr>
            <a:r>
              <a:rPr lang="fr-BE" sz="2000" dirty="0"/>
              <a:t>BDF et EDF poussent la Belgique à appliquer la règlementation européenne </a:t>
            </a:r>
            <a:br>
              <a:rPr lang="fr-BE" sz="2000" dirty="0"/>
            </a:br>
            <a:r>
              <a:rPr lang="fr-BE" sz="2000" dirty="0"/>
              <a:t>en respectant les droits des personnes en situation de handicap européenne 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58715-6B77-EF58-BF34-9E83C3C19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A58F7FF-552C-3E32-49F0-55FEFE793837}"/>
              </a:ext>
            </a:extLst>
          </p:cNvPr>
          <p:cNvSpPr txBox="1">
            <a:spLocks/>
          </p:cNvSpPr>
          <p:nvPr/>
        </p:nvSpPr>
        <p:spPr>
          <a:xfrm>
            <a:off x="1136428" y="313240"/>
            <a:ext cx="7474172" cy="894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latin typeface="+mn-lt"/>
              </a:rPr>
              <a:t>BDF et Union européenne</a:t>
            </a:r>
          </a:p>
        </p:txBody>
      </p:sp>
    </p:spTree>
    <p:extLst>
      <p:ext uri="{BB962C8B-B14F-4D97-AF65-F5344CB8AC3E}">
        <p14:creationId xmlns:p14="http://schemas.microsoft.com/office/powerpoint/2010/main" val="228368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69" y="1837596"/>
            <a:ext cx="8859828" cy="3494480"/>
          </a:xfrm>
        </p:spPr>
        <p:txBody>
          <a:bodyPr anchor="ctr">
            <a:noAutofit/>
          </a:bodyPr>
          <a:lstStyle/>
          <a:p>
            <a:r>
              <a:rPr lang="en-US" sz="2000" dirty="0"/>
              <a:t>Suivi de la Convention ONU sur les droits des personnes handicapées (UNCRPD)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BDF pousse l’état belge à mettre en oeuvre l’entièreté de l’UNCRPD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BDF utilise son travail sur l’UNCRPD pour expliquer la situation </a:t>
            </a:r>
            <a:br>
              <a:rPr lang="en-US" sz="2000" dirty="0"/>
            </a:br>
            <a:r>
              <a:rPr lang="en-US" sz="2000" dirty="0"/>
              <a:t>des personnes en situation de handicap dans d’autres conventions ONU 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SDG - Objectifs de développement durable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CEDAW - Convention sur l’elimination de toutes les forms </a:t>
            </a:r>
            <a:br>
              <a:rPr lang="en-US" sz="1700" dirty="0"/>
            </a:br>
            <a:r>
              <a:rPr lang="en-US" sz="1700" dirty="0"/>
              <a:t>de discriminations à l’égard des femmes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CIDE - Convention international des droits de l’enfants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EPU - Examen périodique universel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…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58715-6B77-EF58-BF34-9E83C3C19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A58F7FF-552C-3E32-49F0-55FEFE793837}"/>
              </a:ext>
            </a:extLst>
          </p:cNvPr>
          <p:cNvSpPr txBox="1">
            <a:spLocks/>
          </p:cNvSpPr>
          <p:nvPr/>
        </p:nvSpPr>
        <p:spPr>
          <a:xfrm>
            <a:off x="1136428" y="313240"/>
            <a:ext cx="7474172" cy="894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latin typeface="+mn-lt"/>
              </a:rPr>
              <a:t>BDF et ONU</a:t>
            </a:r>
          </a:p>
        </p:txBody>
      </p:sp>
    </p:spTree>
    <p:extLst>
      <p:ext uri="{BB962C8B-B14F-4D97-AF65-F5344CB8AC3E}">
        <p14:creationId xmlns:p14="http://schemas.microsoft.com/office/powerpoint/2010/main" val="240779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1938264"/>
            <a:ext cx="7874406" cy="3494480"/>
          </a:xfrm>
        </p:spPr>
        <p:txBody>
          <a:bodyPr anchor="ctr"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fr-BE" altLang="en-US" sz="2000" dirty="0"/>
              <a:t>CSNPH = niveau fédéral</a:t>
            </a:r>
          </a:p>
          <a:p>
            <a:pPr eaLnBrk="1" hangingPunct="1">
              <a:lnSpc>
                <a:spcPct val="80000"/>
              </a:lnSpc>
            </a:pPr>
            <a:endParaRPr lang="fr-BE" altLang="en-US" sz="2000" dirty="0"/>
          </a:p>
          <a:p>
            <a:pPr eaLnBrk="1" hangingPunct="1">
              <a:lnSpc>
                <a:spcPct val="80000"/>
              </a:lnSpc>
            </a:pPr>
            <a:r>
              <a:rPr lang="fr-BE" altLang="en-US" sz="2000" dirty="0"/>
              <a:t>BDF = niveau européen</a:t>
            </a:r>
            <a:br>
              <a:rPr lang="fr-BE" altLang="en-US" sz="2000" dirty="0"/>
            </a:br>
            <a:endParaRPr lang="fr-BE" altLang="en-US" sz="2000" dirty="0"/>
          </a:p>
          <a:p>
            <a:pPr eaLnBrk="1" hangingPunct="1">
              <a:lnSpc>
                <a:spcPct val="80000"/>
              </a:lnSpc>
            </a:pPr>
            <a:r>
              <a:rPr lang="fr-BE" altLang="en-US" sz="2000" dirty="0"/>
              <a:t>Transfert de dossiers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700" dirty="0"/>
              <a:t>Dossiers européens deviennent “belges”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700" dirty="0"/>
              <a:t>Dossiers belges deviennent “européens”</a:t>
            </a:r>
            <a:br>
              <a:rPr lang="fr-BE" altLang="en-US" dirty="0"/>
            </a:br>
            <a:endParaRPr lang="fr-BE" altLang="en-US" sz="2000" dirty="0"/>
          </a:p>
          <a:p>
            <a:pPr eaLnBrk="1" hangingPunct="1">
              <a:lnSpc>
                <a:spcPct val="80000"/>
              </a:lnSpc>
            </a:pPr>
            <a:r>
              <a:rPr lang="fr-BE" altLang="en-US" sz="2000" dirty="0"/>
              <a:t>Modèle de collaboration pour d’autres matières ?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700" dirty="0"/>
              <a:t>Avec les conseils consultatifs régionaux et communautaires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700" dirty="0"/>
              <a:t>Informel </a:t>
            </a:r>
            <a:r>
              <a:rPr lang="fr-BE" altLang="en-US" sz="1700" dirty="0">
                <a:sym typeface="Wingdings" panose="05000000000000000000" pitchFamily="2" charset="2"/>
              </a:rPr>
              <a:t> formel </a:t>
            </a:r>
            <a:endParaRPr lang="fr-BE" altLang="en-US" sz="1700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58715-6B77-EF58-BF34-9E83C3C19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46A9C0-60B2-9EA7-E23C-FB58FD4BBE8C}"/>
              </a:ext>
            </a:extLst>
          </p:cNvPr>
          <p:cNvSpPr txBox="1">
            <a:spLocks/>
          </p:cNvSpPr>
          <p:nvPr/>
        </p:nvSpPr>
        <p:spPr>
          <a:xfrm>
            <a:off x="1136428" y="313240"/>
            <a:ext cx="7474172" cy="894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altLang="en-US" sz="3500" b="1" dirty="0">
                <a:latin typeface="+mn-lt"/>
              </a:rPr>
              <a:t>Relations BDF - CSNPH</a:t>
            </a:r>
            <a:endParaRPr lang="en-US" sz="3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7424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1083076"/>
            <a:ext cx="7874406" cy="3494480"/>
          </a:xfrm>
        </p:spPr>
        <p:txBody>
          <a:bodyPr anchor="ctr">
            <a:noAutofit/>
          </a:bodyPr>
          <a:lstStyle/>
          <a:p>
            <a:pPr eaLnBrk="1" hangingPunct="1"/>
            <a:r>
              <a:rPr lang="fr-BE" altLang="en-US" sz="2000" dirty="0"/>
              <a:t>5 niveaux + 1</a:t>
            </a:r>
          </a:p>
          <a:p>
            <a:pPr eaLnBrk="1" hangingPunct="1"/>
            <a:r>
              <a:rPr lang="fr-BE" altLang="en-US" sz="2000" dirty="0"/>
              <a:t>Chaque niveau a ses propres compétences</a:t>
            </a:r>
          </a:p>
          <a:p>
            <a:pPr eaLnBrk="1" hangingPunct="1"/>
            <a:r>
              <a:rPr lang="fr-BE" altLang="en-US" sz="2000" dirty="0"/>
              <a:t>Chaque niveau peut disposer de sa structure représentatives </a:t>
            </a:r>
            <a:br>
              <a:rPr lang="fr-BE" altLang="en-US" sz="2000" dirty="0"/>
            </a:br>
            <a:r>
              <a:rPr lang="fr-BE" altLang="en-US" sz="2000" dirty="0"/>
              <a:t>de personnes en situation de handicap. Idéalement :  </a:t>
            </a:r>
          </a:p>
          <a:p>
            <a:pPr marL="0" indent="0" eaLnBrk="1" hangingPunct="1">
              <a:buNone/>
            </a:pPr>
            <a:endParaRPr lang="fr-BE" altLang="en-US" sz="2000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58715-6B77-EF58-BF34-9E83C3C19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726E3F9-4B34-9AA6-355C-E8400F752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295318"/>
              </p:ext>
            </p:extLst>
          </p:nvPr>
        </p:nvGraphicFramePr>
        <p:xfrm>
          <a:off x="1236309" y="3544475"/>
          <a:ext cx="6842372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47870">
                  <a:extLst>
                    <a:ext uri="{9D8B030D-6E8A-4147-A177-3AD203B41FA5}">
                      <a16:colId xmlns:a16="http://schemas.microsoft.com/office/drawing/2014/main" val="3442745870"/>
                    </a:ext>
                  </a:extLst>
                </a:gridCol>
                <a:gridCol w="3394502">
                  <a:extLst>
                    <a:ext uri="{9D8B030D-6E8A-4147-A177-3AD203B41FA5}">
                      <a16:colId xmlns:a16="http://schemas.microsoft.com/office/drawing/2014/main" val="3276474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1 état fédéral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CSNPH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397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3 régions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Conseils consultatifs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551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3 communautés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Conseils consultatifs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01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10 provinces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Conseils consultatifs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69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589 communes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Conseils consultatifs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045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+ niveau européen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BDF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836673"/>
                  </a:ext>
                </a:extLst>
              </a:tr>
            </a:tbl>
          </a:graphicData>
        </a:graphic>
      </p:graphicFrame>
      <p:sp>
        <p:nvSpPr>
          <p:cNvPr id="11" name="Titel 1">
            <a:extLst>
              <a:ext uri="{FF2B5EF4-FFF2-40B4-BE49-F238E27FC236}">
                <a16:creationId xmlns:a16="http://schemas.microsoft.com/office/drawing/2014/main" id="{D80BE9B7-40F1-8FA0-9A80-8011D795BC3A}"/>
              </a:ext>
            </a:extLst>
          </p:cNvPr>
          <p:cNvSpPr txBox="1">
            <a:spLocks/>
          </p:cNvSpPr>
          <p:nvPr/>
        </p:nvSpPr>
        <p:spPr>
          <a:xfrm>
            <a:off x="1136428" y="204183"/>
            <a:ext cx="7474172" cy="1599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en-US" sz="3500" b="1" dirty="0">
                <a:latin typeface="+mn-lt"/>
              </a:rPr>
              <a:t>Belgique : une question de répartition des compétences</a:t>
            </a:r>
            <a:endParaRPr lang="en-US" sz="3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722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095134"/>
            <a:ext cx="7874406" cy="3494480"/>
          </a:xfrm>
        </p:spPr>
        <p:txBody>
          <a:bodyPr anchor="ctr"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fr-BE" altLang="en-US" sz="2000" dirty="0"/>
              <a:t>BDF représente la Belgique dans l’European Disability Forum (EDF)</a:t>
            </a:r>
            <a:br>
              <a:rPr lang="fr-BE" altLang="en-US" sz="2000" dirty="0"/>
            </a:br>
            <a:endParaRPr lang="fr-BE" altLang="en-US" sz="2000" dirty="0"/>
          </a:p>
          <a:p>
            <a:pPr eaLnBrk="1" hangingPunct="1">
              <a:lnSpc>
                <a:spcPct val="80000"/>
              </a:lnSpc>
            </a:pPr>
            <a:r>
              <a:rPr lang="fr-BE" altLang="en-US" sz="2000" dirty="0"/>
              <a:t>EDF structuré sur base de deux piliers: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700" dirty="0"/>
              <a:t>29 Conseils nationaux : un par Etat membre + états associés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700" dirty="0"/>
              <a:t>ONG (Blind Union, Inclusion Europe…)</a:t>
            </a:r>
            <a:br>
              <a:rPr lang="fr-BE" altLang="en-US" sz="1800" dirty="0"/>
            </a:br>
            <a:endParaRPr lang="fr-BE" altLang="en-US" sz="2000" dirty="0"/>
          </a:p>
          <a:p>
            <a:pPr eaLnBrk="1" hangingPunct="1">
              <a:lnSpc>
                <a:spcPct val="80000"/>
              </a:lnSpc>
            </a:pPr>
            <a:r>
              <a:rPr lang="fr-BE" altLang="en-US" sz="2000" dirty="0"/>
              <a:t>BDF est actif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800" dirty="0"/>
              <a:t> </a:t>
            </a:r>
            <a:r>
              <a:rPr lang="fr-BE" altLang="en-US" sz="1700" dirty="0"/>
              <a:t>dans l’Assemblée générale :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BE" altLang="en-US" sz="1700" dirty="0"/>
              <a:t>2 membres de l’Organe d’administration du BDF : tour de rôle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BE" altLang="en-US" sz="1700" dirty="0"/>
              <a:t>Préparation des positions du BDF en Organe d’administration du BDF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700" dirty="0"/>
              <a:t> en Organe d’administration du EDF :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BE" altLang="en-US" sz="1700" dirty="0"/>
              <a:t>Bart Verdickt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BE" altLang="en-US" sz="1700" dirty="0"/>
              <a:t>Préparation des positions du BDF en Organe d’administration du BDF</a:t>
            </a:r>
            <a:br>
              <a:rPr lang="fr-BE" altLang="en-US" dirty="0"/>
            </a:br>
            <a:endParaRPr lang="fr-BE" alt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BE" altLang="en-US" sz="2000" dirty="0">
                <a:sym typeface="Wingdings" panose="05000000000000000000" pitchFamily="2" charset="2"/>
              </a:rPr>
              <a:t> BDF = la voix des personnes en situation de handicap belges </a:t>
            </a:r>
            <a:br>
              <a:rPr lang="fr-BE" altLang="en-US" sz="2000" dirty="0">
                <a:sym typeface="Wingdings" panose="05000000000000000000" pitchFamily="2" charset="2"/>
              </a:rPr>
            </a:br>
            <a:r>
              <a:rPr lang="fr-BE" altLang="en-US" sz="2000" dirty="0">
                <a:sym typeface="Wingdings" panose="05000000000000000000" pitchFamily="2" charset="2"/>
              </a:rPr>
              <a:t>             au sein de l’Union européenne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58715-6B77-EF58-BF34-9E83C3C19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93537D6-5523-4EF9-B69F-1196092FB8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637" y="221943"/>
            <a:ext cx="953995" cy="1057690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1496EADC-2926-5437-4FF4-88F20615D3B8}"/>
              </a:ext>
            </a:extLst>
          </p:cNvPr>
          <p:cNvSpPr txBox="1">
            <a:spLocks/>
          </p:cNvSpPr>
          <p:nvPr/>
        </p:nvSpPr>
        <p:spPr>
          <a:xfrm>
            <a:off x="1136428" y="313240"/>
            <a:ext cx="7474172" cy="894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altLang="en-US" sz="3500" b="1" dirty="0">
                <a:latin typeface="+mn-lt"/>
              </a:rPr>
              <a:t>BDF = membre de l’EDF</a:t>
            </a:r>
            <a:endParaRPr lang="en-US" sz="3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8526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0</TotalTime>
  <Words>788</Words>
  <Application>Microsoft Office PowerPoint</Application>
  <PresentationFormat>Breedbeeld</PresentationFormat>
  <Paragraphs>119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Kantoorthema</vt:lpstr>
      <vt:lpstr>PowerPoint-presentatie</vt:lpstr>
      <vt:lpstr>Belgian Disability Forum (BDF)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Belgian Disability Forum asbl</dc:title>
  <dc:creator>Van De Perre Frederik</dc:creator>
  <cp:lastModifiedBy>Van De Perre Frederik</cp:lastModifiedBy>
  <cp:revision>34</cp:revision>
  <dcterms:created xsi:type="dcterms:W3CDTF">2022-10-03T13:37:29Z</dcterms:created>
  <dcterms:modified xsi:type="dcterms:W3CDTF">2022-10-19T12:43:14Z</dcterms:modified>
</cp:coreProperties>
</file>